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3.xml" ContentType="application/vnd.openxmlformats-officedocument.drawingml.diagramData+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55"/>
  </p:notesMasterIdLst>
  <p:handoutMasterIdLst>
    <p:handoutMasterId r:id="rId56"/>
  </p:handoutMasterIdLst>
  <p:sldIdLst>
    <p:sldId id="266" r:id="rId3"/>
    <p:sldId id="317" r:id="rId4"/>
    <p:sldId id="320" r:id="rId5"/>
    <p:sldId id="318" r:id="rId6"/>
    <p:sldId id="319" r:id="rId7"/>
    <p:sldId id="257" r:id="rId8"/>
    <p:sldId id="263" r:id="rId9"/>
    <p:sldId id="264" r:id="rId10"/>
    <p:sldId id="267" r:id="rId11"/>
    <p:sldId id="268" r:id="rId12"/>
    <p:sldId id="269" r:id="rId13"/>
    <p:sldId id="281" r:id="rId14"/>
    <p:sldId id="271" r:id="rId15"/>
    <p:sldId id="282" r:id="rId16"/>
    <p:sldId id="273" r:id="rId17"/>
    <p:sldId id="274" r:id="rId18"/>
    <p:sldId id="283" r:id="rId19"/>
    <p:sldId id="276" r:id="rId20"/>
    <p:sldId id="277" r:id="rId21"/>
    <p:sldId id="331" r:id="rId22"/>
    <p:sldId id="332" r:id="rId23"/>
    <p:sldId id="333" r:id="rId24"/>
    <p:sldId id="334" r:id="rId25"/>
    <p:sldId id="278" r:id="rId26"/>
    <p:sldId id="279" r:id="rId27"/>
    <p:sldId id="330" r:id="rId28"/>
    <p:sldId id="284" r:id="rId29"/>
    <p:sldId id="286" r:id="rId30"/>
    <p:sldId id="289" r:id="rId31"/>
    <p:sldId id="321" r:id="rId32"/>
    <p:sldId id="322" r:id="rId33"/>
    <p:sldId id="323" r:id="rId34"/>
    <p:sldId id="290" r:id="rId35"/>
    <p:sldId id="291" r:id="rId36"/>
    <p:sldId id="314" r:id="rId37"/>
    <p:sldId id="324" r:id="rId38"/>
    <p:sldId id="325" r:id="rId39"/>
    <p:sldId id="315" r:id="rId40"/>
    <p:sldId id="316" r:id="rId41"/>
    <p:sldId id="293" r:id="rId42"/>
    <p:sldId id="326" r:id="rId43"/>
    <p:sldId id="327" r:id="rId44"/>
    <p:sldId id="297" r:id="rId45"/>
    <p:sldId id="328" r:id="rId46"/>
    <p:sldId id="329" r:id="rId47"/>
    <p:sldId id="302" r:id="rId48"/>
    <p:sldId id="303" r:id="rId49"/>
    <p:sldId id="310" r:id="rId50"/>
    <p:sldId id="311" r:id="rId51"/>
    <p:sldId id="312" r:id="rId52"/>
    <p:sldId id="313" r:id="rId53"/>
    <p:sldId id="309" r:id="rId5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9789" autoAdjust="0"/>
  </p:normalViewPr>
  <p:slideViewPr>
    <p:cSldViewPr>
      <p:cViewPr>
        <p:scale>
          <a:sx n="68" d="100"/>
          <a:sy n="68" d="100"/>
        </p:scale>
        <p:origin x="-1224" y="-5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1F4289-6405-4AF7-8170-E37B31EFCCE8}" type="doc">
      <dgm:prSet loTypeId="urn:microsoft.com/office/officeart/2005/8/layout/vList2" loCatId="list" qsTypeId="urn:microsoft.com/office/officeart/2005/8/quickstyle/simple1#1" qsCatId="simple" csTypeId="urn:microsoft.com/office/officeart/2005/8/colors/accent1_2#1" csCatId="accent1" phldr="1"/>
      <dgm:spPr/>
      <dgm:t>
        <a:bodyPr/>
        <a:lstStyle/>
        <a:p>
          <a:endParaRPr lang="tr-TR"/>
        </a:p>
      </dgm:t>
    </dgm:pt>
    <dgm:pt modelId="{3A535F49-A290-4BF6-A8F3-2D6EBD2EFFB4}">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tr-TR" sz="1400" dirty="0" smtClean="0"/>
            <a:t>Sanayi Kaynaklı Hava Kirliliğinin Kontrolü Yön.</a:t>
          </a:r>
          <a:endParaRPr lang="tr-TR" sz="1400" dirty="0"/>
        </a:p>
      </dgm:t>
    </dgm:pt>
    <dgm:pt modelId="{486A6C2B-9C76-4007-9514-9350C2A4CE29}" type="parTrans" cxnId="{532A771C-3B5F-4649-828B-6A77081D0C08}">
      <dgm:prSet/>
      <dgm:spPr/>
      <dgm:t>
        <a:bodyPr/>
        <a:lstStyle/>
        <a:p>
          <a:endParaRPr lang="tr-TR" sz="1400"/>
        </a:p>
      </dgm:t>
    </dgm:pt>
    <dgm:pt modelId="{864E3C1F-69D6-4068-A9A2-31F2AD8CB628}" type="sibTrans" cxnId="{532A771C-3B5F-4649-828B-6A77081D0C08}">
      <dgm:prSet/>
      <dgm:spPr/>
      <dgm:t>
        <a:bodyPr/>
        <a:lstStyle/>
        <a:p>
          <a:endParaRPr lang="tr-TR" sz="1400"/>
        </a:p>
      </dgm:t>
    </dgm:pt>
    <dgm:pt modelId="{F1E906BF-9241-401B-9FB0-754C41DAF540}">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tr-TR" sz="1400" dirty="0" smtClean="0"/>
            <a:t>Çevresel Gürültünün Değer. ve Yönetimi Yön.</a:t>
          </a:r>
          <a:endParaRPr lang="tr-TR" sz="1400" dirty="0"/>
        </a:p>
      </dgm:t>
    </dgm:pt>
    <dgm:pt modelId="{9C37B9F1-34D4-48DA-B10C-E201995817D0}" type="parTrans" cxnId="{1E350D15-ED16-4AC3-85DA-08601287B22F}">
      <dgm:prSet/>
      <dgm:spPr/>
      <dgm:t>
        <a:bodyPr/>
        <a:lstStyle/>
        <a:p>
          <a:endParaRPr lang="tr-TR" sz="1400"/>
        </a:p>
      </dgm:t>
    </dgm:pt>
    <dgm:pt modelId="{FC8BDAA1-11A8-4DF4-ADCE-8C8D8008600D}" type="sibTrans" cxnId="{1E350D15-ED16-4AC3-85DA-08601287B22F}">
      <dgm:prSet/>
      <dgm:spPr/>
      <dgm:t>
        <a:bodyPr/>
        <a:lstStyle/>
        <a:p>
          <a:endParaRPr lang="tr-TR" sz="1400"/>
        </a:p>
      </dgm:t>
    </dgm:pt>
    <dgm:pt modelId="{1BEA37BC-ED98-4114-A496-F7A387327A28}">
      <dgm:prSet custT="1">
        <dgm:style>
          <a:lnRef idx="1">
            <a:schemeClr val="accent2"/>
          </a:lnRef>
          <a:fillRef idx="2">
            <a:schemeClr val="accent2"/>
          </a:fillRef>
          <a:effectRef idx="1">
            <a:schemeClr val="accent2"/>
          </a:effectRef>
          <a:fontRef idx="minor">
            <a:schemeClr val="dk1"/>
          </a:fontRef>
        </dgm:style>
      </dgm:prSet>
      <dgm:spPr>
        <a:ln/>
      </dgm:spPr>
      <dgm:t>
        <a:bodyPr/>
        <a:lstStyle/>
        <a:p>
          <a:pPr rtl="0"/>
          <a:r>
            <a:rPr lang="tr-TR" sz="1400" dirty="0" smtClean="0"/>
            <a:t>Su Kirliliği Kontrolü Yönetmeliği</a:t>
          </a:r>
          <a:endParaRPr lang="tr-TR" sz="1400" dirty="0"/>
        </a:p>
      </dgm:t>
    </dgm:pt>
    <dgm:pt modelId="{17ED2880-8B46-4125-88F7-6EFA451516A5}" type="parTrans" cxnId="{4F9D634B-C037-452F-B45D-7FC64EE12348}">
      <dgm:prSet/>
      <dgm:spPr/>
      <dgm:t>
        <a:bodyPr/>
        <a:lstStyle/>
        <a:p>
          <a:endParaRPr lang="tr-TR" sz="1400"/>
        </a:p>
      </dgm:t>
    </dgm:pt>
    <dgm:pt modelId="{D37C6DA6-8AFB-4B98-87F3-D4889282C2F5}" type="sibTrans" cxnId="{4F9D634B-C037-452F-B45D-7FC64EE12348}">
      <dgm:prSet/>
      <dgm:spPr/>
      <dgm:t>
        <a:bodyPr/>
        <a:lstStyle/>
        <a:p>
          <a:endParaRPr lang="tr-TR" sz="1400"/>
        </a:p>
      </dgm:t>
    </dgm:pt>
    <dgm:pt modelId="{FBD1A52E-B72B-440D-91C8-3ED25D9A59B8}">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tr-TR" sz="1400" dirty="0" smtClean="0"/>
            <a:t>Tehlikeli Maddelerin Su ve Çevresinde Neden Olduğu Kirliliğin Kontrolü Yönetmeliği</a:t>
          </a:r>
          <a:endParaRPr lang="tr-TR" sz="1400" dirty="0"/>
        </a:p>
      </dgm:t>
    </dgm:pt>
    <dgm:pt modelId="{808B6DCD-3BA8-443F-A018-52C72CB79C8C}" type="parTrans" cxnId="{E99436DB-75E7-4BFD-8497-D711B18035E0}">
      <dgm:prSet/>
      <dgm:spPr/>
      <dgm:t>
        <a:bodyPr/>
        <a:lstStyle/>
        <a:p>
          <a:endParaRPr lang="tr-TR" sz="1400"/>
        </a:p>
      </dgm:t>
    </dgm:pt>
    <dgm:pt modelId="{776D4FFE-AB81-4E05-A056-6B28B68EFEEA}" type="sibTrans" cxnId="{E99436DB-75E7-4BFD-8497-D711B18035E0}">
      <dgm:prSet/>
      <dgm:spPr/>
      <dgm:t>
        <a:bodyPr/>
        <a:lstStyle/>
        <a:p>
          <a:endParaRPr lang="tr-TR" sz="1400"/>
        </a:p>
      </dgm:t>
    </dgm:pt>
    <dgm:pt modelId="{14F1D79C-521C-4913-ABF7-9A29BB0F6D93}">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tr-TR" sz="1400" dirty="0" smtClean="0"/>
            <a:t>Gemilerden Atık Alınması ve Atıkların Kontrolü Yönetmeliği</a:t>
          </a:r>
          <a:endParaRPr lang="tr-TR" sz="1400" dirty="0"/>
        </a:p>
      </dgm:t>
    </dgm:pt>
    <dgm:pt modelId="{D65E1BFA-CD66-4487-A847-18439446D31A}" type="parTrans" cxnId="{108A5461-395A-4268-8DB1-578F9E6851C6}">
      <dgm:prSet/>
      <dgm:spPr/>
      <dgm:t>
        <a:bodyPr/>
        <a:lstStyle/>
        <a:p>
          <a:endParaRPr lang="tr-TR" sz="1400"/>
        </a:p>
      </dgm:t>
    </dgm:pt>
    <dgm:pt modelId="{F851D6D7-4E67-4A82-BD9C-A9AF59CC40AA}" type="sibTrans" cxnId="{108A5461-395A-4268-8DB1-578F9E6851C6}">
      <dgm:prSet/>
      <dgm:spPr/>
      <dgm:t>
        <a:bodyPr/>
        <a:lstStyle/>
        <a:p>
          <a:endParaRPr lang="tr-TR" sz="1400"/>
        </a:p>
      </dgm:t>
    </dgm:pt>
    <dgm:pt modelId="{A5055AC6-73FA-4690-A70E-2334275EA1AB}">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tr-TR" sz="1400" dirty="0" smtClean="0"/>
            <a:t>Tehlikeli Atıkların Kontrolü Yönetmeliği</a:t>
          </a:r>
          <a:endParaRPr lang="tr-TR" sz="1400" dirty="0"/>
        </a:p>
      </dgm:t>
    </dgm:pt>
    <dgm:pt modelId="{DA9C39F1-875B-466D-A130-BED8BADE0207}" type="parTrans" cxnId="{1F451E96-B7CF-4435-B78F-D640A262B6FF}">
      <dgm:prSet/>
      <dgm:spPr/>
      <dgm:t>
        <a:bodyPr/>
        <a:lstStyle/>
        <a:p>
          <a:endParaRPr lang="tr-TR" sz="1400"/>
        </a:p>
      </dgm:t>
    </dgm:pt>
    <dgm:pt modelId="{4EF50B56-0722-4F68-8C6C-C01266F07DDC}" type="sibTrans" cxnId="{1F451E96-B7CF-4435-B78F-D640A262B6FF}">
      <dgm:prSet/>
      <dgm:spPr/>
      <dgm:t>
        <a:bodyPr/>
        <a:lstStyle/>
        <a:p>
          <a:endParaRPr lang="tr-TR" sz="1400"/>
        </a:p>
      </dgm:t>
    </dgm:pt>
    <dgm:pt modelId="{9B51C988-0E3E-4946-B120-187FF3A62B7A}">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tr-TR" sz="1400" dirty="0" smtClean="0"/>
            <a:t>Tıbbi Atıkların Kontrolü Yönetmeliği</a:t>
          </a:r>
          <a:endParaRPr lang="tr-TR" sz="1400" dirty="0"/>
        </a:p>
      </dgm:t>
    </dgm:pt>
    <dgm:pt modelId="{3BC5E94B-CAE9-4E41-8BEA-83B7C28A9460}" type="parTrans" cxnId="{BD4FECA3-53FE-4A3E-8A05-4FB3BB16F76D}">
      <dgm:prSet/>
      <dgm:spPr/>
      <dgm:t>
        <a:bodyPr/>
        <a:lstStyle/>
        <a:p>
          <a:endParaRPr lang="tr-TR" sz="1400"/>
        </a:p>
      </dgm:t>
    </dgm:pt>
    <dgm:pt modelId="{A974E5BF-91D7-423E-B37C-602CE2EC3B63}" type="sibTrans" cxnId="{BD4FECA3-53FE-4A3E-8A05-4FB3BB16F76D}">
      <dgm:prSet/>
      <dgm:spPr/>
      <dgm:t>
        <a:bodyPr/>
        <a:lstStyle/>
        <a:p>
          <a:endParaRPr lang="tr-TR" sz="1400"/>
        </a:p>
      </dgm:t>
    </dgm:pt>
    <dgm:pt modelId="{EB558FB7-4431-4B5C-B002-6D11FF847B37}" type="pres">
      <dgm:prSet presAssocID="{1B1F4289-6405-4AF7-8170-E37B31EFCCE8}" presName="linear" presStyleCnt="0">
        <dgm:presLayoutVars>
          <dgm:animLvl val="lvl"/>
          <dgm:resizeHandles val="exact"/>
        </dgm:presLayoutVars>
      </dgm:prSet>
      <dgm:spPr/>
      <dgm:t>
        <a:bodyPr/>
        <a:lstStyle/>
        <a:p>
          <a:endParaRPr lang="tr-TR"/>
        </a:p>
      </dgm:t>
    </dgm:pt>
    <dgm:pt modelId="{A7F1D9E9-5321-4D52-9B03-7EF8646EB958}" type="pres">
      <dgm:prSet presAssocID="{3A535F49-A290-4BF6-A8F3-2D6EBD2EFFB4}" presName="parentText" presStyleLbl="node1" presStyleIdx="0" presStyleCnt="7" custLinFactY="-13182" custLinFactNeighborY="-100000">
        <dgm:presLayoutVars>
          <dgm:chMax val="0"/>
          <dgm:bulletEnabled val="1"/>
        </dgm:presLayoutVars>
      </dgm:prSet>
      <dgm:spPr/>
      <dgm:t>
        <a:bodyPr/>
        <a:lstStyle/>
        <a:p>
          <a:endParaRPr lang="tr-TR"/>
        </a:p>
      </dgm:t>
    </dgm:pt>
    <dgm:pt modelId="{B69459D7-9B44-4CA6-9C3B-D451FA77A19F}" type="pres">
      <dgm:prSet presAssocID="{864E3C1F-69D6-4068-A9A2-31F2AD8CB628}" presName="spacer" presStyleCnt="0"/>
      <dgm:spPr/>
      <dgm:t>
        <a:bodyPr/>
        <a:lstStyle/>
        <a:p>
          <a:endParaRPr lang="tr-TR"/>
        </a:p>
      </dgm:t>
    </dgm:pt>
    <dgm:pt modelId="{5789F5E8-82DA-49A6-A47D-1501086B146C}" type="pres">
      <dgm:prSet presAssocID="{F1E906BF-9241-401B-9FB0-754C41DAF540}" presName="parentText" presStyleLbl="node1" presStyleIdx="1" presStyleCnt="7">
        <dgm:presLayoutVars>
          <dgm:chMax val="0"/>
          <dgm:bulletEnabled val="1"/>
        </dgm:presLayoutVars>
      </dgm:prSet>
      <dgm:spPr/>
      <dgm:t>
        <a:bodyPr/>
        <a:lstStyle/>
        <a:p>
          <a:endParaRPr lang="tr-TR"/>
        </a:p>
      </dgm:t>
    </dgm:pt>
    <dgm:pt modelId="{084A52C6-EA1E-4144-A945-DADD16DE7FBC}" type="pres">
      <dgm:prSet presAssocID="{FC8BDAA1-11A8-4DF4-ADCE-8C8D8008600D}" presName="spacer" presStyleCnt="0"/>
      <dgm:spPr/>
      <dgm:t>
        <a:bodyPr/>
        <a:lstStyle/>
        <a:p>
          <a:endParaRPr lang="tr-TR"/>
        </a:p>
      </dgm:t>
    </dgm:pt>
    <dgm:pt modelId="{9D6A0408-B82A-4FE0-AE46-F8636ED7224E}" type="pres">
      <dgm:prSet presAssocID="{1BEA37BC-ED98-4114-A496-F7A387327A28}" presName="parentText" presStyleLbl="node1" presStyleIdx="2" presStyleCnt="7">
        <dgm:presLayoutVars>
          <dgm:chMax val="0"/>
          <dgm:bulletEnabled val="1"/>
        </dgm:presLayoutVars>
      </dgm:prSet>
      <dgm:spPr/>
      <dgm:t>
        <a:bodyPr/>
        <a:lstStyle/>
        <a:p>
          <a:endParaRPr lang="tr-TR"/>
        </a:p>
      </dgm:t>
    </dgm:pt>
    <dgm:pt modelId="{4FB968BD-D1A7-4F8E-BC8C-7826A8F570AE}" type="pres">
      <dgm:prSet presAssocID="{D37C6DA6-8AFB-4B98-87F3-D4889282C2F5}" presName="spacer" presStyleCnt="0"/>
      <dgm:spPr/>
      <dgm:t>
        <a:bodyPr/>
        <a:lstStyle/>
        <a:p>
          <a:endParaRPr lang="tr-TR"/>
        </a:p>
      </dgm:t>
    </dgm:pt>
    <dgm:pt modelId="{C3EAF796-7A20-46CF-8C51-7E0B506005FC}" type="pres">
      <dgm:prSet presAssocID="{FBD1A52E-B72B-440D-91C8-3ED25D9A59B8}" presName="parentText" presStyleLbl="node1" presStyleIdx="3" presStyleCnt="7">
        <dgm:presLayoutVars>
          <dgm:chMax val="0"/>
          <dgm:bulletEnabled val="1"/>
        </dgm:presLayoutVars>
      </dgm:prSet>
      <dgm:spPr/>
      <dgm:t>
        <a:bodyPr/>
        <a:lstStyle/>
        <a:p>
          <a:endParaRPr lang="tr-TR"/>
        </a:p>
      </dgm:t>
    </dgm:pt>
    <dgm:pt modelId="{886BFFEA-D9C4-49F1-9229-A9672B294FAD}" type="pres">
      <dgm:prSet presAssocID="{776D4FFE-AB81-4E05-A056-6B28B68EFEEA}" presName="spacer" presStyleCnt="0"/>
      <dgm:spPr/>
      <dgm:t>
        <a:bodyPr/>
        <a:lstStyle/>
        <a:p>
          <a:endParaRPr lang="tr-TR"/>
        </a:p>
      </dgm:t>
    </dgm:pt>
    <dgm:pt modelId="{A5382A0C-1F8A-42E9-8135-5A8C0243BA19}" type="pres">
      <dgm:prSet presAssocID="{14F1D79C-521C-4913-ABF7-9A29BB0F6D93}" presName="parentText" presStyleLbl="node1" presStyleIdx="4" presStyleCnt="7">
        <dgm:presLayoutVars>
          <dgm:chMax val="0"/>
          <dgm:bulletEnabled val="1"/>
        </dgm:presLayoutVars>
      </dgm:prSet>
      <dgm:spPr/>
      <dgm:t>
        <a:bodyPr/>
        <a:lstStyle/>
        <a:p>
          <a:endParaRPr lang="tr-TR"/>
        </a:p>
      </dgm:t>
    </dgm:pt>
    <dgm:pt modelId="{2540C4CB-4BF1-4724-8F9B-89F0C9DA3879}" type="pres">
      <dgm:prSet presAssocID="{F851D6D7-4E67-4A82-BD9C-A9AF59CC40AA}" presName="spacer" presStyleCnt="0"/>
      <dgm:spPr/>
      <dgm:t>
        <a:bodyPr/>
        <a:lstStyle/>
        <a:p>
          <a:endParaRPr lang="tr-TR"/>
        </a:p>
      </dgm:t>
    </dgm:pt>
    <dgm:pt modelId="{70FD5B60-B895-42B0-AA43-26EF05BA2757}" type="pres">
      <dgm:prSet presAssocID="{A5055AC6-73FA-4690-A70E-2334275EA1AB}" presName="parentText" presStyleLbl="node1" presStyleIdx="5" presStyleCnt="7">
        <dgm:presLayoutVars>
          <dgm:chMax val="0"/>
          <dgm:bulletEnabled val="1"/>
        </dgm:presLayoutVars>
      </dgm:prSet>
      <dgm:spPr/>
      <dgm:t>
        <a:bodyPr/>
        <a:lstStyle/>
        <a:p>
          <a:endParaRPr lang="tr-TR"/>
        </a:p>
      </dgm:t>
    </dgm:pt>
    <dgm:pt modelId="{164ECC9F-0ECF-4778-BCBB-3CC4F3F263FE}" type="pres">
      <dgm:prSet presAssocID="{4EF50B56-0722-4F68-8C6C-C01266F07DDC}" presName="spacer" presStyleCnt="0"/>
      <dgm:spPr/>
      <dgm:t>
        <a:bodyPr/>
        <a:lstStyle/>
        <a:p>
          <a:endParaRPr lang="tr-TR"/>
        </a:p>
      </dgm:t>
    </dgm:pt>
    <dgm:pt modelId="{051883F4-E4AC-4305-9C7D-EED035E7E707}" type="pres">
      <dgm:prSet presAssocID="{9B51C988-0E3E-4946-B120-187FF3A62B7A}" presName="parentText" presStyleLbl="node1" presStyleIdx="6" presStyleCnt="7" custLinFactY="141714" custLinFactNeighborY="200000">
        <dgm:presLayoutVars>
          <dgm:chMax val="0"/>
          <dgm:bulletEnabled val="1"/>
        </dgm:presLayoutVars>
      </dgm:prSet>
      <dgm:spPr/>
      <dgm:t>
        <a:bodyPr/>
        <a:lstStyle/>
        <a:p>
          <a:endParaRPr lang="tr-TR"/>
        </a:p>
      </dgm:t>
    </dgm:pt>
  </dgm:ptLst>
  <dgm:cxnLst>
    <dgm:cxn modelId="{2AD57474-1DB2-4782-AAC8-70259502BC31}" type="presOf" srcId="{14F1D79C-521C-4913-ABF7-9A29BB0F6D93}" destId="{A5382A0C-1F8A-42E9-8135-5A8C0243BA19}" srcOrd="0" destOrd="0" presId="urn:microsoft.com/office/officeart/2005/8/layout/vList2"/>
    <dgm:cxn modelId="{295B2ED5-A2A4-4262-BDBE-0764FF48D536}" type="presOf" srcId="{F1E906BF-9241-401B-9FB0-754C41DAF540}" destId="{5789F5E8-82DA-49A6-A47D-1501086B146C}" srcOrd="0" destOrd="0" presId="urn:microsoft.com/office/officeart/2005/8/layout/vList2"/>
    <dgm:cxn modelId="{1F451E96-B7CF-4435-B78F-D640A262B6FF}" srcId="{1B1F4289-6405-4AF7-8170-E37B31EFCCE8}" destId="{A5055AC6-73FA-4690-A70E-2334275EA1AB}" srcOrd="5" destOrd="0" parTransId="{DA9C39F1-875B-466D-A130-BED8BADE0207}" sibTransId="{4EF50B56-0722-4F68-8C6C-C01266F07DDC}"/>
    <dgm:cxn modelId="{E99436DB-75E7-4BFD-8497-D711B18035E0}" srcId="{1B1F4289-6405-4AF7-8170-E37B31EFCCE8}" destId="{FBD1A52E-B72B-440D-91C8-3ED25D9A59B8}" srcOrd="3" destOrd="0" parTransId="{808B6DCD-3BA8-443F-A018-52C72CB79C8C}" sibTransId="{776D4FFE-AB81-4E05-A056-6B28B68EFEEA}"/>
    <dgm:cxn modelId="{100A11E7-8597-4BF1-B68F-E60859288279}" type="presOf" srcId="{1BEA37BC-ED98-4114-A496-F7A387327A28}" destId="{9D6A0408-B82A-4FE0-AE46-F8636ED7224E}" srcOrd="0" destOrd="0" presId="urn:microsoft.com/office/officeart/2005/8/layout/vList2"/>
    <dgm:cxn modelId="{532A771C-3B5F-4649-828B-6A77081D0C08}" srcId="{1B1F4289-6405-4AF7-8170-E37B31EFCCE8}" destId="{3A535F49-A290-4BF6-A8F3-2D6EBD2EFFB4}" srcOrd="0" destOrd="0" parTransId="{486A6C2B-9C76-4007-9514-9350C2A4CE29}" sibTransId="{864E3C1F-69D6-4068-A9A2-31F2AD8CB628}"/>
    <dgm:cxn modelId="{B76DE9DF-4828-449B-8FE1-87AF4098217F}" type="presOf" srcId="{1B1F4289-6405-4AF7-8170-E37B31EFCCE8}" destId="{EB558FB7-4431-4B5C-B002-6D11FF847B37}" srcOrd="0" destOrd="0" presId="urn:microsoft.com/office/officeart/2005/8/layout/vList2"/>
    <dgm:cxn modelId="{FC37FC1A-0CED-4514-9587-9820DF6E307C}" type="presOf" srcId="{3A535F49-A290-4BF6-A8F3-2D6EBD2EFFB4}" destId="{A7F1D9E9-5321-4D52-9B03-7EF8646EB958}" srcOrd="0" destOrd="0" presId="urn:microsoft.com/office/officeart/2005/8/layout/vList2"/>
    <dgm:cxn modelId="{1E350D15-ED16-4AC3-85DA-08601287B22F}" srcId="{1B1F4289-6405-4AF7-8170-E37B31EFCCE8}" destId="{F1E906BF-9241-401B-9FB0-754C41DAF540}" srcOrd="1" destOrd="0" parTransId="{9C37B9F1-34D4-48DA-B10C-E201995817D0}" sibTransId="{FC8BDAA1-11A8-4DF4-ADCE-8C8D8008600D}"/>
    <dgm:cxn modelId="{47756646-57A1-4C95-9A92-2C1347B73448}" type="presOf" srcId="{A5055AC6-73FA-4690-A70E-2334275EA1AB}" destId="{70FD5B60-B895-42B0-AA43-26EF05BA2757}" srcOrd="0" destOrd="0" presId="urn:microsoft.com/office/officeart/2005/8/layout/vList2"/>
    <dgm:cxn modelId="{4B6A26E6-7AD2-4B99-A2B2-45D3F36FEDD8}" type="presOf" srcId="{FBD1A52E-B72B-440D-91C8-3ED25D9A59B8}" destId="{C3EAF796-7A20-46CF-8C51-7E0B506005FC}" srcOrd="0" destOrd="0" presId="urn:microsoft.com/office/officeart/2005/8/layout/vList2"/>
    <dgm:cxn modelId="{108A5461-395A-4268-8DB1-578F9E6851C6}" srcId="{1B1F4289-6405-4AF7-8170-E37B31EFCCE8}" destId="{14F1D79C-521C-4913-ABF7-9A29BB0F6D93}" srcOrd="4" destOrd="0" parTransId="{D65E1BFA-CD66-4487-A847-18439446D31A}" sibTransId="{F851D6D7-4E67-4A82-BD9C-A9AF59CC40AA}"/>
    <dgm:cxn modelId="{4791D39F-94B8-4308-9C59-09E4D138E3A7}" type="presOf" srcId="{9B51C988-0E3E-4946-B120-187FF3A62B7A}" destId="{051883F4-E4AC-4305-9C7D-EED035E7E707}" srcOrd="0" destOrd="0" presId="urn:microsoft.com/office/officeart/2005/8/layout/vList2"/>
    <dgm:cxn modelId="{4F9D634B-C037-452F-B45D-7FC64EE12348}" srcId="{1B1F4289-6405-4AF7-8170-E37B31EFCCE8}" destId="{1BEA37BC-ED98-4114-A496-F7A387327A28}" srcOrd="2" destOrd="0" parTransId="{17ED2880-8B46-4125-88F7-6EFA451516A5}" sibTransId="{D37C6DA6-8AFB-4B98-87F3-D4889282C2F5}"/>
    <dgm:cxn modelId="{BD4FECA3-53FE-4A3E-8A05-4FB3BB16F76D}" srcId="{1B1F4289-6405-4AF7-8170-E37B31EFCCE8}" destId="{9B51C988-0E3E-4946-B120-187FF3A62B7A}" srcOrd="6" destOrd="0" parTransId="{3BC5E94B-CAE9-4E41-8BEA-83B7C28A9460}" sibTransId="{A974E5BF-91D7-423E-B37C-602CE2EC3B63}"/>
    <dgm:cxn modelId="{1F063EC0-70C5-47B2-9859-398062016F96}" type="presParOf" srcId="{EB558FB7-4431-4B5C-B002-6D11FF847B37}" destId="{A7F1D9E9-5321-4D52-9B03-7EF8646EB958}" srcOrd="0" destOrd="0" presId="urn:microsoft.com/office/officeart/2005/8/layout/vList2"/>
    <dgm:cxn modelId="{C6CD083B-2396-484B-8E59-F60CE053CE4D}" type="presParOf" srcId="{EB558FB7-4431-4B5C-B002-6D11FF847B37}" destId="{B69459D7-9B44-4CA6-9C3B-D451FA77A19F}" srcOrd="1" destOrd="0" presId="urn:microsoft.com/office/officeart/2005/8/layout/vList2"/>
    <dgm:cxn modelId="{42FB3B47-5802-4918-9F6E-0969FE00C7C3}" type="presParOf" srcId="{EB558FB7-4431-4B5C-B002-6D11FF847B37}" destId="{5789F5E8-82DA-49A6-A47D-1501086B146C}" srcOrd="2" destOrd="0" presId="urn:microsoft.com/office/officeart/2005/8/layout/vList2"/>
    <dgm:cxn modelId="{94E23D97-5B53-40B9-A630-CA67427018CA}" type="presParOf" srcId="{EB558FB7-4431-4B5C-B002-6D11FF847B37}" destId="{084A52C6-EA1E-4144-A945-DADD16DE7FBC}" srcOrd="3" destOrd="0" presId="urn:microsoft.com/office/officeart/2005/8/layout/vList2"/>
    <dgm:cxn modelId="{3BAD10D0-2F43-456C-9908-C50ABCFD84A0}" type="presParOf" srcId="{EB558FB7-4431-4B5C-B002-6D11FF847B37}" destId="{9D6A0408-B82A-4FE0-AE46-F8636ED7224E}" srcOrd="4" destOrd="0" presId="urn:microsoft.com/office/officeart/2005/8/layout/vList2"/>
    <dgm:cxn modelId="{985FF14C-1094-41CA-BA7B-2827849A84F2}" type="presParOf" srcId="{EB558FB7-4431-4B5C-B002-6D11FF847B37}" destId="{4FB968BD-D1A7-4F8E-BC8C-7826A8F570AE}" srcOrd="5" destOrd="0" presId="urn:microsoft.com/office/officeart/2005/8/layout/vList2"/>
    <dgm:cxn modelId="{D6A72285-3F12-42EB-A316-D297ABC8EBA5}" type="presParOf" srcId="{EB558FB7-4431-4B5C-B002-6D11FF847B37}" destId="{C3EAF796-7A20-46CF-8C51-7E0B506005FC}" srcOrd="6" destOrd="0" presId="urn:microsoft.com/office/officeart/2005/8/layout/vList2"/>
    <dgm:cxn modelId="{916D6E9C-FC9D-4A57-B7DC-833AF3F81D85}" type="presParOf" srcId="{EB558FB7-4431-4B5C-B002-6D11FF847B37}" destId="{886BFFEA-D9C4-49F1-9229-A9672B294FAD}" srcOrd="7" destOrd="0" presId="urn:microsoft.com/office/officeart/2005/8/layout/vList2"/>
    <dgm:cxn modelId="{9DF37A04-2F7F-4339-AF14-ECD3F149F907}" type="presParOf" srcId="{EB558FB7-4431-4B5C-B002-6D11FF847B37}" destId="{A5382A0C-1F8A-42E9-8135-5A8C0243BA19}" srcOrd="8" destOrd="0" presId="urn:microsoft.com/office/officeart/2005/8/layout/vList2"/>
    <dgm:cxn modelId="{BF9ED7EE-70FF-4B32-91DD-3594BBA642A2}" type="presParOf" srcId="{EB558FB7-4431-4B5C-B002-6D11FF847B37}" destId="{2540C4CB-4BF1-4724-8F9B-89F0C9DA3879}" srcOrd="9" destOrd="0" presId="urn:microsoft.com/office/officeart/2005/8/layout/vList2"/>
    <dgm:cxn modelId="{56C8B0FA-4FE9-47E1-8E79-3B8516060E6F}" type="presParOf" srcId="{EB558FB7-4431-4B5C-B002-6D11FF847B37}" destId="{70FD5B60-B895-42B0-AA43-26EF05BA2757}" srcOrd="10" destOrd="0" presId="urn:microsoft.com/office/officeart/2005/8/layout/vList2"/>
    <dgm:cxn modelId="{0F34BAC6-58CB-40A2-AB1E-C660B56ACC73}" type="presParOf" srcId="{EB558FB7-4431-4B5C-B002-6D11FF847B37}" destId="{164ECC9F-0ECF-4778-BCBB-3CC4F3F263FE}" srcOrd="11" destOrd="0" presId="urn:microsoft.com/office/officeart/2005/8/layout/vList2"/>
    <dgm:cxn modelId="{95685D7D-8A0E-4586-B06D-64CB374167FD}" type="presParOf" srcId="{EB558FB7-4431-4B5C-B002-6D11FF847B37}" destId="{051883F4-E4AC-4305-9C7D-EED035E7E707}" srcOrd="12" destOrd="0" presId="urn:microsoft.com/office/officeart/2005/8/layout/vList2"/>
  </dgm:cxnLst>
  <dgm:bg>
    <a:solidFill>
      <a:srgbClr val="FFA015"/>
    </a:solidFill>
  </dgm:bg>
  <dgm:whole>
    <a:ln>
      <a:noFill/>
    </a:ln>
  </dgm:whole>
</dgm:dataModel>
</file>

<file path=ppt/diagrams/data2.xml><?xml version="1.0" encoding="utf-8"?>
<dgm:dataModel xmlns:dgm="http://schemas.openxmlformats.org/drawingml/2006/diagram" xmlns:a="http://schemas.openxmlformats.org/drawingml/2006/main">
  <dgm:ptLst>
    <dgm:pt modelId="{1B1F4289-6405-4AF7-8170-E37B31EFCCE8}" type="doc">
      <dgm:prSet loTypeId="urn:microsoft.com/office/officeart/2005/8/layout/vList2" loCatId="list" qsTypeId="urn:microsoft.com/office/officeart/2005/8/quickstyle/simple1#2" qsCatId="simple" csTypeId="urn:microsoft.com/office/officeart/2005/8/colors/accent1_2#2" csCatId="accent1" phldr="1"/>
      <dgm:spPr/>
      <dgm:t>
        <a:bodyPr/>
        <a:lstStyle/>
        <a:p>
          <a:endParaRPr lang="tr-TR"/>
        </a:p>
      </dgm:t>
    </dgm:pt>
    <dgm:pt modelId="{3A535F49-A290-4BF6-A8F3-2D6EBD2EFFB4}">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tr-TR" sz="1500" dirty="0" smtClean="0"/>
            <a:t>Atık Yağların Kontrolü Yönetmeliği</a:t>
          </a:r>
          <a:endParaRPr lang="tr-TR" sz="1500" dirty="0"/>
        </a:p>
      </dgm:t>
    </dgm:pt>
    <dgm:pt modelId="{486A6C2B-9C76-4007-9514-9350C2A4CE29}" type="parTrans" cxnId="{532A771C-3B5F-4649-828B-6A77081D0C08}">
      <dgm:prSet/>
      <dgm:spPr/>
      <dgm:t>
        <a:bodyPr/>
        <a:lstStyle/>
        <a:p>
          <a:endParaRPr lang="tr-TR" sz="1500"/>
        </a:p>
      </dgm:t>
    </dgm:pt>
    <dgm:pt modelId="{864E3C1F-69D6-4068-A9A2-31F2AD8CB628}" type="sibTrans" cxnId="{532A771C-3B5F-4649-828B-6A77081D0C08}">
      <dgm:prSet/>
      <dgm:spPr/>
      <dgm:t>
        <a:bodyPr/>
        <a:lstStyle/>
        <a:p>
          <a:endParaRPr lang="tr-TR" sz="1500"/>
        </a:p>
      </dgm:t>
    </dgm:pt>
    <dgm:pt modelId="{F1E906BF-9241-401B-9FB0-754C41DAF540}">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tr-TR" sz="1500" dirty="0" smtClean="0"/>
            <a:t>PCB/PCT Kontrolü Hakkında Yönetmelik</a:t>
          </a:r>
          <a:endParaRPr lang="tr-TR" sz="1500" dirty="0"/>
        </a:p>
      </dgm:t>
    </dgm:pt>
    <dgm:pt modelId="{9C37B9F1-34D4-48DA-B10C-E201995817D0}" type="parTrans" cxnId="{1E350D15-ED16-4AC3-85DA-08601287B22F}">
      <dgm:prSet/>
      <dgm:spPr/>
      <dgm:t>
        <a:bodyPr/>
        <a:lstStyle/>
        <a:p>
          <a:endParaRPr lang="tr-TR" sz="1500"/>
        </a:p>
      </dgm:t>
    </dgm:pt>
    <dgm:pt modelId="{FC8BDAA1-11A8-4DF4-ADCE-8C8D8008600D}" type="sibTrans" cxnId="{1E350D15-ED16-4AC3-85DA-08601287B22F}">
      <dgm:prSet/>
      <dgm:spPr/>
      <dgm:t>
        <a:bodyPr/>
        <a:lstStyle/>
        <a:p>
          <a:endParaRPr lang="tr-TR" sz="1500"/>
        </a:p>
      </dgm:t>
    </dgm:pt>
    <dgm:pt modelId="{1BEA37BC-ED98-4114-A496-F7A387327A28}">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tr-TR" sz="1500" dirty="0" smtClean="0"/>
            <a:t>Ambalaj Atıklarının Kontrolü Yönetmeliği</a:t>
          </a:r>
          <a:endParaRPr lang="tr-TR" sz="1500" dirty="0"/>
        </a:p>
      </dgm:t>
    </dgm:pt>
    <dgm:pt modelId="{17ED2880-8B46-4125-88F7-6EFA451516A5}" type="parTrans" cxnId="{4F9D634B-C037-452F-B45D-7FC64EE12348}">
      <dgm:prSet/>
      <dgm:spPr/>
      <dgm:t>
        <a:bodyPr/>
        <a:lstStyle/>
        <a:p>
          <a:endParaRPr lang="tr-TR" sz="1500"/>
        </a:p>
      </dgm:t>
    </dgm:pt>
    <dgm:pt modelId="{D37C6DA6-8AFB-4B98-87F3-D4889282C2F5}" type="sibTrans" cxnId="{4F9D634B-C037-452F-B45D-7FC64EE12348}">
      <dgm:prSet/>
      <dgm:spPr/>
      <dgm:t>
        <a:bodyPr/>
        <a:lstStyle/>
        <a:p>
          <a:endParaRPr lang="tr-TR" sz="1500"/>
        </a:p>
      </dgm:t>
    </dgm:pt>
    <dgm:pt modelId="{FBD1A52E-B72B-440D-91C8-3ED25D9A59B8}">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tr-TR" sz="1500" dirty="0" smtClean="0"/>
            <a:t>Ömrünü Tamamlamış Lastiklerin Kont. Yön.</a:t>
          </a:r>
          <a:endParaRPr lang="tr-TR" sz="1500" dirty="0"/>
        </a:p>
      </dgm:t>
    </dgm:pt>
    <dgm:pt modelId="{808B6DCD-3BA8-443F-A018-52C72CB79C8C}" type="parTrans" cxnId="{E99436DB-75E7-4BFD-8497-D711B18035E0}">
      <dgm:prSet/>
      <dgm:spPr/>
      <dgm:t>
        <a:bodyPr/>
        <a:lstStyle/>
        <a:p>
          <a:endParaRPr lang="tr-TR" sz="1500"/>
        </a:p>
      </dgm:t>
    </dgm:pt>
    <dgm:pt modelId="{776D4FFE-AB81-4E05-A056-6B28B68EFEEA}" type="sibTrans" cxnId="{E99436DB-75E7-4BFD-8497-D711B18035E0}">
      <dgm:prSet/>
      <dgm:spPr/>
      <dgm:t>
        <a:bodyPr/>
        <a:lstStyle/>
        <a:p>
          <a:endParaRPr lang="tr-TR" sz="1500"/>
        </a:p>
      </dgm:t>
    </dgm:pt>
    <dgm:pt modelId="{14F1D79C-521C-4913-ABF7-9A29BB0F6D93}">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tr-TR" sz="1500" dirty="0" smtClean="0"/>
            <a:t>Atık Pil ve Akümülatörlerin Kontrolü Yön.</a:t>
          </a:r>
          <a:endParaRPr lang="tr-TR" sz="1500" dirty="0"/>
        </a:p>
      </dgm:t>
    </dgm:pt>
    <dgm:pt modelId="{D65E1BFA-CD66-4487-A847-18439446D31A}" type="parTrans" cxnId="{108A5461-395A-4268-8DB1-578F9E6851C6}">
      <dgm:prSet/>
      <dgm:spPr/>
      <dgm:t>
        <a:bodyPr/>
        <a:lstStyle/>
        <a:p>
          <a:endParaRPr lang="tr-TR" sz="1500"/>
        </a:p>
      </dgm:t>
    </dgm:pt>
    <dgm:pt modelId="{F851D6D7-4E67-4A82-BD9C-A9AF59CC40AA}" type="sibTrans" cxnId="{108A5461-395A-4268-8DB1-578F9E6851C6}">
      <dgm:prSet/>
      <dgm:spPr/>
      <dgm:t>
        <a:bodyPr/>
        <a:lstStyle/>
        <a:p>
          <a:endParaRPr lang="tr-TR" sz="1500"/>
        </a:p>
      </dgm:t>
    </dgm:pt>
    <dgm:pt modelId="{A5055AC6-73FA-4690-A70E-2334275EA1AB}">
      <dgm:prSet custT="1">
        <dgm:style>
          <a:lnRef idx="1">
            <a:schemeClr val="accent1"/>
          </a:lnRef>
          <a:fillRef idx="2">
            <a:schemeClr val="accent1"/>
          </a:fillRef>
          <a:effectRef idx="1">
            <a:schemeClr val="accent1"/>
          </a:effectRef>
          <a:fontRef idx="minor">
            <a:schemeClr val="dk1"/>
          </a:fontRef>
        </dgm:style>
      </dgm:prSet>
      <dgm:spPr/>
      <dgm:t>
        <a:bodyPr/>
        <a:lstStyle/>
        <a:p>
          <a:pPr rtl="0"/>
          <a:r>
            <a:rPr lang="tr-TR" sz="1500" dirty="0" smtClean="0"/>
            <a:t>Bitkisel Atık Yağların Kontrolü Yönetmeliği</a:t>
          </a:r>
          <a:endParaRPr lang="tr-TR" sz="1500" dirty="0"/>
        </a:p>
      </dgm:t>
    </dgm:pt>
    <dgm:pt modelId="{DA9C39F1-875B-466D-A130-BED8BADE0207}" type="parTrans" cxnId="{1F451E96-B7CF-4435-B78F-D640A262B6FF}">
      <dgm:prSet/>
      <dgm:spPr/>
      <dgm:t>
        <a:bodyPr/>
        <a:lstStyle/>
        <a:p>
          <a:endParaRPr lang="tr-TR" sz="1500"/>
        </a:p>
      </dgm:t>
    </dgm:pt>
    <dgm:pt modelId="{4EF50B56-0722-4F68-8C6C-C01266F07DDC}" type="sibTrans" cxnId="{1F451E96-B7CF-4435-B78F-D640A262B6FF}">
      <dgm:prSet/>
      <dgm:spPr/>
      <dgm:t>
        <a:bodyPr/>
        <a:lstStyle/>
        <a:p>
          <a:endParaRPr lang="tr-TR" sz="1500"/>
        </a:p>
      </dgm:t>
    </dgm:pt>
    <dgm:pt modelId="{9B51C988-0E3E-4946-B120-187FF3A62B7A}">
      <dgm:prSet custT="1">
        <dgm:style>
          <a:lnRef idx="1">
            <a:schemeClr val="accent2"/>
          </a:lnRef>
          <a:fillRef idx="2">
            <a:schemeClr val="accent2"/>
          </a:fillRef>
          <a:effectRef idx="1">
            <a:schemeClr val="accent2"/>
          </a:effectRef>
          <a:fontRef idx="minor">
            <a:schemeClr val="dk1"/>
          </a:fontRef>
        </dgm:style>
      </dgm:prSet>
      <dgm:spPr/>
      <dgm:t>
        <a:bodyPr/>
        <a:lstStyle/>
        <a:p>
          <a:pPr rtl="0"/>
          <a:r>
            <a:rPr lang="tr-TR" sz="1500" dirty="0" smtClean="0"/>
            <a:t>SKKY İdari Usuller Tebliği</a:t>
          </a:r>
          <a:endParaRPr lang="tr-TR" sz="1500" dirty="0"/>
        </a:p>
      </dgm:t>
    </dgm:pt>
    <dgm:pt modelId="{3BC5E94B-CAE9-4E41-8BEA-83B7C28A9460}" type="parTrans" cxnId="{BD4FECA3-53FE-4A3E-8A05-4FB3BB16F76D}">
      <dgm:prSet/>
      <dgm:spPr/>
      <dgm:t>
        <a:bodyPr/>
        <a:lstStyle/>
        <a:p>
          <a:endParaRPr lang="tr-TR" sz="1500"/>
        </a:p>
      </dgm:t>
    </dgm:pt>
    <dgm:pt modelId="{A974E5BF-91D7-423E-B37C-602CE2EC3B63}" type="sibTrans" cxnId="{BD4FECA3-53FE-4A3E-8A05-4FB3BB16F76D}">
      <dgm:prSet/>
      <dgm:spPr/>
      <dgm:t>
        <a:bodyPr/>
        <a:lstStyle/>
        <a:p>
          <a:endParaRPr lang="tr-TR" sz="1500"/>
        </a:p>
      </dgm:t>
    </dgm:pt>
    <dgm:pt modelId="{EB558FB7-4431-4B5C-B002-6D11FF847B37}" type="pres">
      <dgm:prSet presAssocID="{1B1F4289-6405-4AF7-8170-E37B31EFCCE8}" presName="linear" presStyleCnt="0">
        <dgm:presLayoutVars>
          <dgm:animLvl val="lvl"/>
          <dgm:resizeHandles val="exact"/>
        </dgm:presLayoutVars>
      </dgm:prSet>
      <dgm:spPr/>
      <dgm:t>
        <a:bodyPr/>
        <a:lstStyle/>
        <a:p>
          <a:endParaRPr lang="tr-TR"/>
        </a:p>
      </dgm:t>
    </dgm:pt>
    <dgm:pt modelId="{A7F1D9E9-5321-4D52-9B03-7EF8646EB958}" type="pres">
      <dgm:prSet presAssocID="{3A535F49-A290-4BF6-A8F3-2D6EBD2EFFB4}" presName="parentText" presStyleLbl="node1" presStyleIdx="0" presStyleCnt="7" custLinFactNeighborX="722" custLinFactNeighborY="49433">
        <dgm:presLayoutVars>
          <dgm:chMax val="0"/>
          <dgm:bulletEnabled val="1"/>
        </dgm:presLayoutVars>
      </dgm:prSet>
      <dgm:spPr/>
      <dgm:t>
        <a:bodyPr/>
        <a:lstStyle/>
        <a:p>
          <a:endParaRPr lang="tr-TR"/>
        </a:p>
      </dgm:t>
    </dgm:pt>
    <dgm:pt modelId="{B69459D7-9B44-4CA6-9C3B-D451FA77A19F}" type="pres">
      <dgm:prSet presAssocID="{864E3C1F-69D6-4068-A9A2-31F2AD8CB628}" presName="spacer" presStyleCnt="0"/>
      <dgm:spPr/>
    </dgm:pt>
    <dgm:pt modelId="{5789F5E8-82DA-49A6-A47D-1501086B146C}" type="pres">
      <dgm:prSet presAssocID="{F1E906BF-9241-401B-9FB0-754C41DAF540}" presName="parentText" presStyleLbl="node1" presStyleIdx="1" presStyleCnt="7">
        <dgm:presLayoutVars>
          <dgm:chMax val="0"/>
          <dgm:bulletEnabled val="1"/>
        </dgm:presLayoutVars>
      </dgm:prSet>
      <dgm:spPr/>
      <dgm:t>
        <a:bodyPr/>
        <a:lstStyle/>
        <a:p>
          <a:endParaRPr lang="tr-TR"/>
        </a:p>
      </dgm:t>
    </dgm:pt>
    <dgm:pt modelId="{084A52C6-EA1E-4144-A945-DADD16DE7FBC}" type="pres">
      <dgm:prSet presAssocID="{FC8BDAA1-11A8-4DF4-ADCE-8C8D8008600D}" presName="spacer" presStyleCnt="0"/>
      <dgm:spPr/>
    </dgm:pt>
    <dgm:pt modelId="{9D6A0408-B82A-4FE0-AE46-F8636ED7224E}" type="pres">
      <dgm:prSet presAssocID="{1BEA37BC-ED98-4114-A496-F7A387327A28}" presName="parentText" presStyleLbl="node1" presStyleIdx="2" presStyleCnt="7">
        <dgm:presLayoutVars>
          <dgm:chMax val="0"/>
          <dgm:bulletEnabled val="1"/>
        </dgm:presLayoutVars>
      </dgm:prSet>
      <dgm:spPr/>
      <dgm:t>
        <a:bodyPr/>
        <a:lstStyle/>
        <a:p>
          <a:endParaRPr lang="tr-TR"/>
        </a:p>
      </dgm:t>
    </dgm:pt>
    <dgm:pt modelId="{4FB968BD-D1A7-4F8E-BC8C-7826A8F570AE}" type="pres">
      <dgm:prSet presAssocID="{D37C6DA6-8AFB-4B98-87F3-D4889282C2F5}" presName="spacer" presStyleCnt="0"/>
      <dgm:spPr/>
    </dgm:pt>
    <dgm:pt modelId="{C3EAF796-7A20-46CF-8C51-7E0B506005FC}" type="pres">
      <dgm:prSet presAssocID="{FBD1A52E-B72B-440D-91C8-3ED25D9A59B8}" presName="parentText" presStyleLbl="node1" presStyleIdx="3" presStyleCnt="7">
        <dgm:presLayoutVars>
          <dgm:chMax val="0"/>
          <dgm:bulletEnabled val="1"/>
        </dgm:presLayoutVars>
      </dgm:prSet>
      <dgm:spPr/>
      <dgm:t>
        <a:bodyPr/>
        <a:lstStyle/>
        <a:p>
          <a:endParaRPr lang="tr-TR"/>
        </a:p>
      </dgm:t>
    </dgm:pt>
    <dgm:pt modelId="{886BFFEA-D9C4-49F1-9229-A9672B294FAD}" type="pres">
      <dgm:prSet presAssocID="{776D4FFE-AB81-4E05-A056-6B28B68EFEEA}" presName="spacer" presStyleCnt="0"/>
      <dgm:spPr/>
    </dgm:pt>
    <dgm:pt modelId="{A5382A0C-1F8A-42E9-8135-5A8C0243BA19}" type="pres">
      <dgm:prSet presAssocID="{14F1D79C-521C-4913-ABF7-9A29BB0F6D93}" presName="parentText" presStyleLbl="node1" presStyleIdx="4" presStyleCnt="7">
        <dgm:presLayoutVars>
          <dgm:chMax val="0"/>
          <dgm:bulletEnabled val="1"/>
        </dgm:presLayoutVars>
      </dgm:prSet>
      <dgm:spPr/>
      <dgm:t>
        <a:bodyPr/>
        <a:lstStyle/>
        <a:p>
          <a:endParaRPr lang="tr-TR"/>
        </a:p>
      </dgm:t>
    </dgm:pt>
    <dgm:pt modelId="{2540C4CB-4BF1-4724-8F9B-89F0C9DA3879}" type="pres">
      <dgm:prSet presAssocID="{F851D6D7-4E67-4A82-BD9C-A9AF59CC40AA}" presName="spacer" presStyleCnt="0"/>
      <dgm:spPr/>
    </dgm:pt>
    <dgm:pt modelId="{70FD5B60-B895-42B0-AA43-26EF05BA2757}" type="pres">
      <dgm:prSet presAssocID="{A5055AC6-73FA-4690-A70E-2334275EA1AB}" presName="parentText" presStyleLbl="node1" presStyleIdx="5" presStyleCnt="7">
        <dgm:presLayoutVars>
          <dgm:chMax val="0"/>
          <dgm:bulletEnabled val="1"/>
        </dgm:presLayoutVars>
      </dgm:prSet>
      <dgm:spPr/>
      <dgm:t>
        <a:bodyPr/>
        <a:lstStyle/>
        <a:p>
          <a:endParaRPr lang="tr-TR"/>
        </a:p>
      </dgm:t>
    </dgm:pt>
    <dgm:pt modelId="{164ECC9F-0ECF-4778-BCBB-3CC4F3F263FE}" type="pres">
      <dgm:prSet presAssocID="{4EF50B56-0722-4F68-8C6C-C01266F07DDC}" presName="spacer" presStyleCnt="0"/>
      <dgm:spPr/>
    </dgm:pt>
    <dgm:pt modelId="{051883F4-E4AC-4305-9C7D-EED035E7E707}" type="pres">
      <dgm:prSet presAssocID="{9B51C988-0E3E-4946-B120-187FF3A62B7A}" presName="parentText" presStyleLbl="node1" presStyleIdx="6" presStyleCnt="7">
        <dgm:presLayoutVars>
          <dgm:chMax val="0"/>
          <dgm:bulletEnabled val="1"/>
        </dgm:presLayoutVars>
      </dgm:prSet>
      <dgm:spPr/>
      <dgm:t>
        <a:bodyPr/>
        <a:lstStyle/>
        <a:p>
          <a:endParaRPr lang="tr-TR"/>
        </a:p>
      </dgm:t>
    </dgm:pt>
  </dgm:ptLst>
  <dgm:cxnLst>
    <dgm:cxn modelId="{E99436DB-75E7-4BFD-8497-D711B18035E0}" srcId="{1B1F4289-6405-4AF7-8170-E37B31EFCCE8}" destId="{FBD1A52E-B72B-440D-91C8-3ED25D9A59B8}" srcOrd="3" destOrd="0" parTransId="{808B6DCD-3BA8-443F-A018-52C72CB79C8C}" sibTransId="{776D4FFE-AB81-4E05-A056-6B28B68EFEEA}"/>
    <dgm:cxn modelId="{E8058C52-2EFD-4E9B-8C3B-E45B834BF552}" type="presOf" srcId="{1B1F4289-6405-4AF7-8170-E37B31EFCCE8}" destId="{EB558FB7-4431-4B5C-B002-6D11FF847B37}" srcOrd="0" destOrd="0" presId="urn:microsoft.com/office/officeart/2005/8/layout/vList2"/>
    <dgm:cxn modelId="{4F9D634B-C037-452F-B45D-7FC64EE12348}" srcId="{1B1F4289-6405-4AF7-8170-E37B31EFCCE8}" destId="{1BEA37BC-ED98-4114-A496-F7A387327A28}" srcOrd="2" destOrd="0" parTransId="{17ED2880-8B46-4125-88F7-6EFA451516A5}" sibTransId="{D37C6DA6-8AFB-4B98-87F3-D4889282C2F5}"/>
    <dgm:cxn modelId="{7DFD9437-E481-4E7E-AB6E-94DC4467EF51}" type="presOf" srcId="{14F1D79C-521C-4913-ABF7-9A29BB0F6D93}" destId="{A5382A0C-1F8A-42E9-8135-5A8C0243BA19}" srcOrd="0" destOrd="0" presId="urn:microsoft.com/office/officeart/2005/8/layout/vList2"/>
    <dgm:cxn modelId="{1E350D15-ED16-4AC3-85DA-08601287B22F}" srcId="{1B1F4289-6405-4AF7-8170-E37B31EFCCE8}" destId="{F1E906BF-9241-401B-9FB0-754C41DAF540}" srcOrd="1" destOrd="0" parTransId="{9C37B9F1-34D4-48DA-B10C-E201995817D0}" sibTransId="{FC8BDAA1-11A8-4DF4-ADCE-8C8D8008600D}"/>
    <dgm:cxn modelId="{532A771C-3B5F-4649-828B-6A77081D0C08}" srcId="{1B1F4289-6405-4AF7-8170-E37B31EFCCE8}" destId="{3A535F49-A290-4BF6-A8F3-2D6EBD2EFFB4}" srcOrd="0" destOrd="0" parTransId="{486A6C2B-9C76-4007-9514-9350C2A4CE29}" sibTransId="{864E3C1F-69D6-4068-A9A2-31F2AD8CB628}"/>
    <dgm:cxn modelId="{BD4FECA3-53FE-4A3E-8A05-4FB3BB16F76D}" srcId="{1B1F4289-6405-4AF7-8170-E37B31EFCCE8}" destId="{9B51C988-0E3E-4946-B120-187FF3A62B7A}" srcOrd="6" destOrd="0" parTransId="{3BC5E94B-CAE9-4E41-8BEA-83B7C28A9460}" sibTransId="{A974E5BF-91D7-423E-B37C-602CE2EC3B63}"/>
    <dgm:cxn modelId="{12D41515-B2F4-4068-83D5-F63E4FAE12E2}" type="presOf" srcId="{F1E906BF-9241-401B-9FB0-754C41DAF540}" destId="{5789F5E8-82DA-49A6-A47D-1501086B146C}" srcOrd="0" destOrd="0" presId="urn:microsoft.com/office/officeart/2005/8/layout/vList2"/>
    <dgm:cxn modelId="{D34F6B33-F53E-433C-93E8-84045E6FD235}" type="presOf" srcId="{1BEA37BC-ED98-4114-A496-F7A387327A28}" destId="{9D6A0408-B82A-4FE0-AE46-F8636ED7224E}" srcOrd="0" destOrd="0" presId="urn:microsoft.com/office/officeart/2005/8/layout/vList2"/>
    <dgm:cxn modelId="{A2489D5C-4018-45D0-A5A8-09DB7723BD12}" type="presOf" srcId="{9B51C988-0E3E-4946-B120-187FF3A62B7A}" destId="{051883F4-E4AC-4305-9C7D-EED035E7E707}" srcOrd="0" destOrd="0" presId="urn:microsoft.com/office/officeart/2005/8/layout/vList2"/>
    <dgm:cxn modelId="{1F451E96-B7CF-4435-B78F-D640A262B6FF}" srcId="{1B1F4289-6405-4AF7-8170-E37B31EFCCE8}" destId="{A5055AC6-73FA-4690-A70E-2334275EA1AB}" srcOrd="5" destOrd="0" parTransId="{DA9C39F1-875B-466D-A130-BED8BADE0207}" sibTransId="{4EF50B56-0722-4F68-8C6C-C01266F07DDC}"/>
    <dgm:cxn modelId="{29DD35EE-9B4E-4CFE-9D18-D4CE5CD7FE33}" type="presOf" srcId="{3A535F49-A290-4BF6-A8F3-2D6EBD2EFFB4}" destId="{A7F1D9E9-5321-4D52-9B03-7EF8646EB958}" srcOrd="0" destOrd="0" presId="urn:microsoft.com/office/officeart/2005/8/layout/vList2"/>
    <dgm:cxn modelId="{0A93E5F9-5781-4ADC-86E3-F4E11E8626B6}" type="presOf" srcId="{FBD1A52E-B72B-440D-91C8-3ED25D9A59B8}" destId="{C3EAF796-7A20-46CF-8C51-7E0B506005FC}" srcOrd="0" destOrd="0" presId="urn:microsoft.com/office/officeart/2005/8/layout/vList2"/>
    <dgm:cxn modelId="{108A5461-395A-4268-8DB1-578F9E6851C6}" srcId="{1B1F4289-6405-4AF7-8170-E37B31EFCCE8}" destId="{14F1D79C-521C-4913-ABF7-9A29BB0F6D93}" srcOrd="4" destOrd="0" parTransId="{D65E1BFA-CD66-4487-A847-18439446D31A}" sibTransId="{F851D6D7-4E67-4A82-BD9C-A9AF59CC40AA}"/>
    <dgm:cxn modelId="{F80E2637-41D2-4B67-A13A-28BC62AC42FC}" type="presOf" srcId="{A5055AC6-73FA-4690-A70E-2334275EA1AB}" destId="{70FD5B60-B895-42B0-AA43-26EF05BA2757}" srcOrd="0" destOrd="0" presId="urn:microsoft.com/office/officeart/2005/8/layout/vList2"/>
    <dgm:cxn modelId="{8DDDCB16-AAC5-4610-B3EC-3039235AA741}" type="presParOf" srcId="{EB558FB7-4431-4B5C-B002-6D11FF847B37}" destId="{A7F1D9E9-5321-4D52-9B03-7EF8646EB958}" srcOrd="0" destOrd="0" presId="urn:microsoft.com/office/officeart/2005/8/layout/vList2"/>
    <dgm:cxn modelId="{1C9A67E7-EC97-4A53-B33C-3BC12289AD23}" type="presParOf" srcId="{EB558FB7-4431-4B5C-B002-6D11FF847B37}" destId="{B69459D7-9B44-4CA6-9C3B-D451FA77A19F}" srcOrd="1" destOrd="0" presId="urn:microsoft.com/office/officeart/2005/8/layout/vList2"/>
    <dgm:cxn modelId="{E6CCC07B-1806-4376-AA4D-D760DBB78613}" type="presParOf" srcId="{EB558FB7-4431-4B5C-B002-6D11FF847B37}" destId="{5789F5E8-82DA-49A6-A47D-1501086B146C}" srcOrd="2" destOrd="0" presId="urn:microsoft.com/office/officeart/2005/8/layout/vList2"/>
    <dgm:cxn modelId="{EDFF708D-BEFB-4280-B938-5E9478826886}" type="presParOf" srcId="{EB558FB7-4431-4B5C-B002-6D11FF847B37}" destId="{084A52C6-EA1E-4144-A945-DADD16DE7FBC}" srcOrd="3" destOrd="0" presId="urn:microsoft.com/office/officeart/2005/8/layout/vList2"/>
    <dgm:cxn modelId="{CAC370D7-F083-4AAE-9535-7DF0B50B28C9}" type="presParOf" srcId="{EB558FB7-4431-4B5C-B002-6D11FF847B37}" destId="{9D6A0408-B82A-4FE0-AE46-F8636ED7224E}" srcOrd="4" destOrd="0" presId="urn:microsoft.com/office/officeart/2005/8/layout/vList2"/>
    <dgm:cxn modelId="{5B55DBE7-1803-424F-9BF4-A88CADEE5F63}" type="presParOf" srcId="{EB558FB7-4431-4B5C-B002-6D11FF847B37}" destId="{4FB968BD-D1A7-4F8E-BC8C-7826A8F570AE}" srcOrd="5" destOrd="0" presId="urn:microsoft.com/office/officeart/2005/8/layout/vList2"/>
    <dgm:cxn modelId="{A947F1A1-B751-4CF5-83FA-8B275C8EB5C0}" type="presParOf" srcId="{EB558FB7-4431-4B5C-B002-6D11FF847B37}" destId="{C3EAF796-7A20-46CF-8C51-7E0B506005FC}" srcOrd="6" destOrd="0" presId="urn:microsoft.com/office/officeart/2005/8/layout/vList2"/>
    <dgm:cxn modelId="{D43CA2FB-9E20-48E6-B6A6-170351F5BDD2}" type="presParOf" srcId="{EB558FB7-4431-4B5C-B002-6D11FF847B37}" destId="{886BFFEA-D9C4-49F1-9229-A9672B294FAD}" srcOrd="7" destOrd="0" presId="urn:microsoft.com/office/officeart/2005/8/layout/vList2"/>
    <dgm:cxn modelId="{5B143BAC-3E00-41AE-A7CA-6457A7E4AE38}" type="presParOf" srcId="{EB558FB7-4431-4B5C-B002-6D11FF847B37}" destId="{A5382A0C-1F8A-42E9-8135-5A8C0243BA19}" srcOrd="8" destOrd="0" presId="urn:microsoft.com/office/officeart/2005/8/layout/vList2"/>
    <dgm:cxn modelId="{E8C23698-6F80-4C3C-9ABF-CD6EAF661299}" type="presParOf" srcId="{EB558FB7-4431-4B5C-B002-6D11FF847B37}" destId="{2540C4CB-4BF1-4724-8F9B-89F0C9DA3879}" srcOrd="9" destOrd="0" presId="urn:microsoft.com/office/officeart/2005/8/layout/vList2"/>
    <dgm:cxn modelId="{CC945FAC-02BC-4FB9-BD93-1950DB645FB1}" type="presParOf" srcId="{EB558FB7-4431-4B5C-B002-6D11FF847B37}" destId="{70FD5B60-B895-42B0-AA43-26EF05BA2757}" srcOrd="10" destOrd="0" presId="urn:microsoft.com/office/officeart/2005/8/layout/vList2"/>
    <dgm:cxn modelId="{F67805A4-11AC-4FF8-81E7-4177111F81F0}" type="presParOf" srcId="{EB558FB7-4431-4B5C-B002-6D11FF847B37}" destId="{164ECC9F-0ECF-4778-BCBB-3CC4F3F263FE}" srcOrd="11" destOrd="0" presId="urn:microsoft.com/office/officeart/2005/8/layout/vList2"/>
    <dgm:cxn modelId="{0B8D887F-3B3F-460A-A933-CC59EB248128}" type="presParOf" srcId="{EB558FB7-4431-4B5C-B002-6D11FF847B37}" destId="{051883F4-E4AC-4305-9C7D-EED035E7E707}" srcOrd="12" destOrd="0" presId="urn:microsoft.com/office/officeart/2005/8/layout/vList2"/>
  </dgm:cxnLst>
  <dgm:bg/>
  <dgm:whole/>
</dgm:dataModel>
</file>

<file path=ppt/diagrams/data3.xml><?xml version="1.0" encoding="utf-8"?>
<dgm:dataModel xmlns:dgm="http://schemas.openxmlformats.org/drawingml/2006/diagram" xmlns:a="http://schemas.openxmlformats.org/drawingml/2006/main">
  <dgm:ptLst>
    <dgm:pt modelId="{C8D73937-75BF-4C93-BF7C-40C8A163A752}" type="doc">
      <dgm:prSet loTypeId="urn:microsoft.com/office/officeart/2005/8/layout/cycle1" loCatId="cycle" qsTypeId="urn:microsoft.com/office/officeart/2005/8/quickstyle/3d1" qsCatId="3D" csTypeId="urn:microsoft.com/office/officeart/2005/8/colors/accent1_2" csCatId="accent1" phldr="1"/>
      <dgm:spPr/>
      <dgm:t>
        <a:bodyPr/>
        <a:lstStyle/>
        <a:p>
          <a:endParaRPr lang="tr-TR"/>
        </a:p>
      </dgm:t>
    </dgm:pt>
    <dgm:pt modelId="{5836DF4D-BD7B-4FA5-8819-24084B660CED}">
      <dgm:prSet phldrT="[Metin]" phldr="1"/>
      <dgm:spPr/>
      <dgm:t>
        <a:bodyPr/>
        <a:lstStyle/>
        <a:p>
          <a:endParaRPr lang="tr-TR" dirty="0"/>
        </a:p>
      </dgm:t>
    </dgm:pt>
    <dgm:pt modelId="{FBFF2D16-EF46-4AF8-861B-9E90BCD36A17}" type="parTrans" cxnId="{D3ECC721-5A48-483B-BB94-AB83DFD4D0E9}">
      <dgm:prSet/>
      <dgm:spPr/>
      <dgm:t>
        <a:bodyPr/>
        <a:lstStyle/>
        <a:p>
          <a:endParaRPr lang="tr-TR"/>
        </a:p>
      </dgm:t>
    </dgm:pt>
    <dgm:pt modelId="{6C801C45-C967-420E-9260-B5BE25EB5C60}" type="sibTrans" cxnId="{D3ECC721-5A48-483B-BB94-AB83DFD4D0E9}">
      <dgm:prSet/>
      <dgm:spPr/>
      <dgm:t>
        <a:bodyPr/>
        <a:lstStyle/>
        <a:p>
          <a:endParaRPr lang="tr-TR"/>
        </a:p>
      </dgm:t>
    </dgm:pt>
    <dgm:pt modelId="{0882780E-9A81-4176-A409-F25B52DBAD99}">
      <dgm:prSet phldrT="[Metin]" phldr="1"/>
      <dgm:spPr/>
      <dgm:t>
        <a:bodyPr/>
        <a:lstStyle/>
        <a:p>
          <a:endParaRPr lang="tr-TR" dirty="0"/>
        </a:p>
      </dgm:t>
    </dgm:pt>
    <dgm:pt modelId="{F32A9C65-23D9-43B9-A10C-068557A2DB90}" type="parTrans" cxnId="{21A48325-4253-4C37-A760-7E1CF4EE519E}">
      <dgm:prSet/>
      <dgm:spPr/>
      <dgm:t>
        <a:bodyPr/>
        <a:lstStyle/>
        <a:p>
          <a:endParaRPr lang="tr-TR"/>
        </a:p>
      </dgm:t>
    </dgm:pt>
    <dgm:pt modelId="{ED40AC46-1325-4D2D-8A1F-B38DC08664A3}" type="sibTrans" cxnId="{21A48325-4253-4C37-A760-7E1CF4EE519E}">
      <dgm:prSet/>
      <dgm:spPr/>
      <dgm:t>
        <a:bodyPr/>
        <a:lstStyle/>
        <a:p>
          <a:endParaRPr lang="tr-TR"/>
        </a:p>
      </dgm:t>
    </dgm:pt>
    <dgm:pt modelId="{12ACB2F6-C612-42AD-ACB1-BF6E00232B02}">
      <dgm:prSet phldrT="[Metin]" phldr="1"/>
      <dgm:spPr/>
      <dgm:t>
        <a:bodyPr/>
        <a:lstStyle/>
        <a:p>
          <a:endParaRPr lang="tr-TR" dirty="0"/>
        </a:p>
      </dgm:t>
    </dgm:pt>
    <dgm:pt modelId="{85C36C8E-66F4-4FCA-A167-6937D6326729}" type="sibTrans" cxnId="{3F82A302-4B18-4BBF-A014-920D457A3CC3}">
      <dgm:prSet/>
      <dgm:spPr/>
      <dgm:t>
        <a:bodyPr/>
        <a:lstStyle/>
        <a:p>
          <a:endParaRPr lang="tr-TR"/>
        </a:p>
      </dgm:t>
    </dgm:pt>
    <dgm:pt modelId="{24E33709-71F5-445A-AF2D-783519D02C4D}" type="parTrans" cxnId="{3F82A302-4B18-4BBF-A014-920D457A3CC3}">
      <dgm:prSet/>
      <dgm:spPr/>
      <dgm:t>
        <a:bodyPr/>
        <a:lstStyle/>
        <a:p>
          <a:endParaRPr lang="tr-TR"/>
        </a:p>
      </dgm:t>
    </dgm:pt>
    <dgm:pt modelId="{7E7237F7-45AB-444C-A323-4E7AE3D8EBC0}">
      <dgm:prSet phldrT="[Metin]" phldr="1"/>
      <dgm:spPr/>
      <dgm:t>
        <a:bodyPr/>
        <a:lstStyle/>
        <a:p>
          <a:endParaRPr lang="tr-TR" dirty="0"/>
        </a:p>
      </dgm:t>
    </dgm:pt>
    <dgm:pt modelId="{38BFD7F6-606E-43B0-A9B3-81C7D2846A8C}" type="sibTrans" cxnId="{995952F5-2532-42B0-A3D6-9787D8BC8C3B}">
      <dgm:prSet/>
      <dgm:spPr/>
      <dgm:t>
        <a:bodyPr/>
        <a:lstStyle/>
        <a:p>
          <a:endParaRPr lang="tr-TR"/>
        </a:p>
      </dgm:t>
    </dgm:pt>
    <dgm:pt modelId="{66680E61-F454-4F77-BC52-851F95B9E1F1}" type="parTrans" cxnId="{995952F5-2532-42B0-A3D6-9787D8BC8C3B}">
      <dgm:prSet/>
      <dgm:spPr/>
      <dgm:t>
        <a:bodyPr/>
        <a:lstStyle/>
        <a:p>
          <a:endParaRPr lang="tr-TR"/>
        </a:p>
      </dgm:t>
    </dgm:pt>
    <dgm:pt modelId="{3F762BFC-91CE-451C-A521-E5FBF1F9861C}" type="pres">
      <dgm:prSet presAssocID="{C8D73937-75BF-4C93-BF7C-40C8A163A752}" presName="cycle" presStyleCnt="0">
        <dgm:presLayoutVars>
          <dgm:dir/>
          <dgm:resizeHandles val="exact"/>
        </dgm:presLayoutVars>
      </dgm:prSet>
      <dgm:spPr/>
      <dgm:t>
        <a:bodyPr/>
        <a:lstStyle/>
        <a:p>
          <a:endParaRPr lang="tr-TR"/>
        </a:p>
      </dgm:t>
    </dgm:pt>
    <dgm:pt modelId="{07B27CB3-40DC-45CF-B449-EA989E1EE4D5}" type="pres">
      <dgm:prSet presAssocID="{7E7237F7-45AB-444C-A323-4E7AE3D8EBC0}" presName="dummy" presStyleCnt="0"/>
      <dgm:spPr/>
    </dgm:pt>
    <dgm:pt modelId="{3EC29E9B-B22A-4A63-A9E5-F3FC4508F16B}" type="pres">
      <dgm:prSet presAssocID="{7E7237F7-45AB-444C-A323-4E7AE3D8EBC0}" presName="node" presStyleLbl="revTx" presStyleIdx="0" presStyleCnt="4" custScaleX="71803" custScaleY="72902">
        <dgm:presLayoutVars>
          <dgm:bulletEnabled val="1"/>
        </dgm:presLayoutVars>
      </dgm:prSet>
      <dgm:spPr/>
      <dgm:t>
        <a:bodyPr/>
        <a:lstStyle/>
        <a:p>
          <a:endParaRPr lang="tr-TR"/>
        </a:p>
      </dgm:t>
    </dgm:pt>
    <dgm:pt modelId="{06B9F3DB-9B26-4006-A684-4BD25BB71210}" type="pres">
      <dgm:prSet presAssocID="{38BFD7F6-606E-43B0-A9B3-81C7D2846A8C}" presName="sibTrans" presStyleLbl="node1" presStyleIdx="0" presStyleCnt="4" custLinFactNeighborX="-2128" custLinFactNeighborY="1492"/>
      <dgm:spPr/>
      <dgm:t>
        <a:bodyPr/>
        <a:lstStyle/>
        <a:p>
          <a:endParaRPr lang="tr-TR"/>
        </a:p>
      </dgm:t>
    </dgm:pt>
    <dgm:pt modelId="{8F517B08-2B9E-4787-836F-D6D8AD2294BD}" type="pres">
      <dgm:prSet presAssocID="{12ACB2F6-C612-42AD-ACB1-BF6E00232B02}" presName="dummy" presStyleCnt="0"/>
      <dgm:spPr/>
    </dgm:pt>
    <dgm:pt modelId="{7F531ED3-B56E-4D09-B5CE-50D23CDA46C1}" type="pres">
      <dgm:prSet presAssocID="{12ACB2F6-C612-42AD-ACB1-BF6E00232B02}" presName="node" presStyleLbl="revTx" presStyleIdx="1" presStyleCnt="4">
        <dgm:presLayoutVars>
          <dgm:bulletEnabled val="1"/>
        </dgm:presLayoutVars>
      </dgm:prSet>
      <dgm:spPr/>
      <dgm:t>
        <a:bodyPr/>
        <a:lstStyle/>
        <a:p>
          <a:endParaRPr lang="tr-TR"/>
        </a:p>
      </dgm:t>
    </dgm:pt>
    <dgm:pt modelId="{9E57FA9B-2A1C-498F-AFAA-B846BFCA29BB}" type="pres">
      <dgm:prSet presAssocID="{85C36C8E-66F4-4FCA-A167-6937D6326729}" presName="sibTrans" presStyleLbl="node1" presStyleIdx="1" presStyleCnt="4"/>
      <dgm:spPr/>
      <dgm:t>
        <a:bodyPr/>
        <a:lstStyle/>
        <a:p>
          <a:endParaRPr lang="tr-TR"/>
        </a:p>
      </dgm:t>
    </dgm:pt>
    <dgm:pt modelId="{9C087666-831A-491A-8E31-4E4E0D730211}" type="pres">
      <dgm:prSet presAssocID="{5836DF4D-BD7B-4FA5-8819-24084B660CED}" presName="dummy" presStyleCnt="0"/>
      <dgm:spPr/>
    </dgm:pt>
    <dgm:pt modelId="{874F3D49-8FFA-4A34-8D3B-FA38F0F5612F}" type="pres">
      <dgm:prSet presAssocID="{5836DF4D-BD7B-4FA5-8819-24084B660CED}" presName="node" presStyleLbl="revTx" presStyleIdx="2" presStyleCnt="4">
        <dgm:presLayoutVars>
          <dgm:bulletEnabled val="1"/>
        </dgm:presLayoutVars>
      </dgm:prSet>
      <dgm:spPr/>
      <dgm:t>
        <a:bodyPr/>
        <a:lstStyle/>
        <a:p>
          <a:endParaRPr lang="tr-TR"/>
        </a:p>
      </dgm:t>
    </dgm:pt>
    <dgm:pt modelId="{1520C703-E52A-4438-A2B5-2C44FB74DF59}" type="pres">
      <dgm:prSet presAssocID="{6C801C45-C967-420E-9260-B5BE25EB5C60}" presName="sibTrans" presStyleLbl="node1" presStyleIdx="2" presStyleCnt="4"/>
      <dgm:spPr/>
      <dgm:t>
        <a:bodyPr/>
        <a:lstStyle/>
        <a:p>
          <a:endParaRPr lang="tr-TR"/>
        </a:p>
      </dgm:t>
    </dgm:pt>
    <dgm:pt modelId="{141F7FD2-E3E8-491F-8C32-CDCF59F12DEB}" type="pres">
      <dgm:prSet presAssocID="{0882780E-9A81-4176-A409-F25B52DBAD99}" presName="dummy" presStyleCnt="0"/>
      <dgm:spPr/>
    </dgm:pt>
    <dgm:pt modelId="{3F2FB68F-4DA7-419E-977C-454D5C4668AD}" type="pres">
      <dgm:prSet presAssocID="{0882780E-9A81-4176-A409-F25B52DBAD99}" presName="node" presStyleLbl="revTx" presStyleIdx="3" presStyleCnt="4">
        <dgm:presLayoutVars>
          <dgm:bulletEnabled val="1"/>
        </dgm:presLayoutVars>
      </dgm:prSet>
      <dgm:spPr/>
      <dgm:t>
        <a:bodyPr/>
        <a:lstStyle/>
        <a:p>
          <a:endParaRPr lang="tr-TR"/>
        </a:p>
      </dgm:t>
    </dgm:pt>
    <dgm:pt modelId="{57AEA7EF-D00D-41BC-B0EA-F3874D548824}" type="pres">
      <dgm:prSet presAssocID="{ED40AC46-1325-4D2D-8A1F-B38DC08664A3}" presName="sibTrans" presStyleLbl="node1" presStyleIdx="3" presStyleCnt="4"/>
      <dgm:spPr/>
      <dgm:t>
        <a:bodyPr/>
        <a:lstStyle/>
        <a:p>
          <a:endParaRPr lang="tr-TR"/>
        </a:p>
      </dgm:t>
    </dgm:pt>
  </dgm:ptLst>
  <dgm:cxnLst>
    <dgm:cxn modelId="{F5983E87-95F1-4FF3-9E58-5792A18004A1}" type="presOf" srcId="{6C801C45-C967-420E-9260-B5BE25EB5C60}" destId="{1520C703-E52A-4438-A2B5-2C44FB74DF59}" srcOrd="0" destOrd="0" presId="urn:microsoft.com/office/officeart/2005/8/layout/cycle1"/>
    <dgm:cxn modelId="{3F82A302-4B18-4BBF-A014-920D457A3CC3}" srcId="{C8D73937-75BF-4C93-BF7C-40C8A163A752}" destId="{12ACB2F6-C612-42AD-ACB1-BF6E00232B02}" srcOrd="1" destOrd="0" parTransId="{24E33709-71F5-445A-AF2D-783519D02C4D}" sibTransId="{85C36C8E-66F4-4FCA-A167-6937D6326729}"/>
    <dgm:cxn modelId="{6C9FC7D5-B279-4F25-802F-6FF90E3C6DDB}" type="presOf" srcId="{C8D73937-75BF-4C93-BF7C-40C8A163A752}" destId="{3F762BFC-91CE-451C-A521-E5FBF1F9861C}" srcOrd="0" destOrd="0" presId="urn:microsoft.com/office/officeart/2005/8/layout/cycle1"/>
    <dgm:cxn modelId="{7C8CBED3-DC6B-4B79-9B93-AC2EE6AE4455}" type="presOf" srcId="{12ACB2F6-C612-42AD-ACB1-BF6E00232B02}" destId="{7F531ED3-B56E-4D09-B5CE-50D23CDA46C1}" srcOrd="0" destOrd="0" presId="urn:microsoft.com/office/officeart/2005/8/layout/cycle1"/>
    <dgm:cxn modelId="{D51366F2-B9B0-4761-BB04-6798B6187201}" type="presOf" srcId="{85C36C8E-66F4-4FCA-A167-6937D6326729}" destId="{9E57FA9B-2A1C-498F-AFAA-B846BFCA29BB}" srcOrd="0" destOrd="0" presId="urn:microsoft.com/office/officeart/2005/8/layout/cycle1"/>
    <dgm:cxn modelId="{9CE108A4-FD55-4ED0-9E43-30F63707A033}" type="presOf" srcId="{7E7237F7-45AB-444C-A323-4E7AE3D8EBC0}" destId="{3EC29E9B-B22A-4A63-A9E5-F3FC4508F16B}" srcOrd="0" destOrd="0" presId="urn:microsoft.com/office/officeart/2005/8/layout/cycle1"/>
    <dgm:cxn modelId="{D3ECC721-5A48-483B-BB94-AB83DFD4D0E9}" srcId="{C8D73937-75BF-4C93-BF7C-40C8A163A752}" destId="{5836DF4D-BD7B-4FA5-8819-24084B660CED}" srcOrd="2" destOrd="0" parTransId="{FBFF2D16-EF46-4AF8-861B-9E90BCD36A17}" sibTransId="{6C801C45-C967-420E-9260-B5BE25EB5C60}"/>
    <dgm:cxn modelId="{CB5EC301-1B32-4ED6-A734-6B5AF2B1885C}" type="presOf" srcId="{0882780E-9A81-4176-A409-F25B52DBAD99}" destId="{3F2FB68F-4DA7-419E-977C-454D5C4668AD}" srcOrd="0" destOrd="0" presId="urn:microsoft.com/office/officeart/2005/8/layout/cycle1"/>
    <dgm:cxn modelId="{21A48325-4253-4C37-A760-7E1CF4EE519E}" srcId="{C8D73937-75BF-4C93-BF7C-40C8A163A752}" destId="{0882780E-9A81-4176-A409-F25B52DBAD99}" srcOrd="3" destOrd="0" parTransId="{F32A9C65-23D9-43B9-A10C-068557A2DB90}" sibTransId="{ED40AC46-1325-4D2D-8A1F-B38DC08664A3}"/>
    <dgm:cxn modelId="{995952F5-2532-42B0-A3D6-9787D8BC8C3B}" srcId="{C8D73937-75BF-4C93-BF7C-40C8A163A752}" destId="{7E7237F7-45AB-444C-A323-4E7AE3D8EBC0}" srcOrd="0" destOrd="0" parTransId="{66680E61-F454-4F77-BC52-851F95B9E1F1}" sibTransId="{38BFD7F6-606E-43B0-A9B3-81C7D2846A8C}"/>
    <dgm:cxn modelId="{1CD2AFFD-9275-4980-BBE5-4E63607E40B9}" type="presOf" srcId="{38BFD7F6-606E-43B0-A9B3-81C7D2846A8C}" destId="{06B9F3DB-9B26-4006-A684-4BD25BB71210}" srcOrd="0" destOrd="0" presId="urn:microsoft.com/office/officeart/2005/8/layout/cycle1"/>
    <dgm:cxn modelId="{7C1DAC3B-6B10-460A-8773-91C1221E9835}" type="presOf" srcId="{5836DF4D-BD7B-4FA5-8819-24084B660CED}" destId="{874F3D49-8FFA-4A34-8D3B-FA38F0F5612F}" srcOrd="0" destOrd="0" presId="urn:microsoft.com/office/officeart/2005/8/layout/cycle1"/>
    <dgm:cxn modelId="{BE8CAD0C-09E5-459E-B3E0-8775B72180CF}" type="presOf" srcId="{ED40AC46-1325-4D2D-8A1F-B38DC08664A3}" destId="{57AEA7EF-D00D-41BC-B0EA-F3874D548824}" srcOrd="0" destOrd="0" presId="urn:microsoft.com/office/officeart/2005/8/layout/cycle1"/>
    <dgm:cxn modelId="{5680DB15-FFCD-4D68-935B-CCB6549A97D7}" type="presParOf" srcId="{3F762BFC-91CE-451C-A521-E5FBF1F9861C}" destId="{07B27CB3-40DC-45CF-B449-EA989E1EE4D5}" srcOrd="0" destOrd="0" presId="urn:microsoft.com/office/officeart/2005/8/layout/cycle1"/>
    <dgm:cxn modelId="{F79E421A-57FA-4390-B0F3-30A00DA960B0}" type="presParOf" srcId="{3F762BFC-91CE-451C-A521-E5FBF1F9861C}" destId="{3EC29E9B-B22A-4A63-A9E5-F3FC4508F16B}" srcOrd="1" destOrd="0" presId="urn:microsoft.com/office/officeart/2005/8/layout/cycle1"/>
    <dgm:cxn modelId="{0559CAA0-1142-4CA8-B6E2-EACBE04602E7}" type="presParOf" srcId="{3F762BFC-91CE-451C-A521-E5FBF1F9861C}" destId="{06B9F3DB-9B26-4006-A684-4BD25BB71210}" srcOrd="2" destOrd="0" presId="urn:microsoft.com/office/officeart/2005/8/layout/cycle1"/>
    <dgm:cxn modelId="{DB9C70BF-1F67-42F7-9AF5-D8F5793E38AD}" type="presParOf" srcId="{3F762BFC-91CE-451C-A521-E5FBF1F9861C}" destId="{8F517B08-2B9E-4787-836F-D6D8AD2294BD}" srcOrd="3" destOrd="0" presId="urn:microsoft.com/office/officeart/2005/8/layout/cycle1"/>
    <dgm:cxn modelId="{EEE30462-DFFF-4939-B3A6-8D6B8D031631}" type="presParOf" srcId="{3F762BFC-91CE-451C-A521-E5FBF1F9861C}" destId="{7F531ED3-B56E-4D09-B5CE-50D23CDA46C1}" srcOrd="4" destOrd="0" presId="urn:microsoft.com/office/officeart/2005/8/layout/cycle1"/>
    <dgm:cxn modelId="{4FDE3303-7D74-4299-A36A-E1C1948DC4E8}" type="presParOf" srcId="{3F762BFC-91CE-451C-A521-E5FBF1F9861C}" destId="{9E57FA9B-2A1C-498F-AFAA-B846BFCA29BB}" srcOrd="5" destOrd="0" presId="urn:microsoft.com/office/officeart/2005/8/layout/cycle1"/>
    <dgm:cxn modelId="{FAE14335-DB17-4018-857A-20E0FF684912}" type="presParOf" srcId="{3F762BFC-91CE-451C-A521-E5FBF1F9861C}" destId="{9C087666-831A-491A-8E31-4E4E0D730211}" srcOrd="6" destOrd="0" presId="urn:microsoft.com/office/officeart/2005/8/layout/cycle1"/>
    <dgm:cxn modelId="{536487A7-7159-4F5C-BB0F-F7C9F0B2911B}" type="presParOf" srcId="{3F762BFC-91CE-451C-A521-E5FBF1F9861C}" destId="{874F3D49-8FFA-4A34-8D3B-FA38F0F5612F}" srcOrd="7" destOrd="0" presId="urn:microsoft.com/office/officeart/2005/8/layout/cycle1"/>
    <dgm:cxn modelId="{C1625F60-819D-4BAC-9C42-92AD3BFF7E0A}" type="presParOf" srcId="{3F762BFC-91CE-451C-A521-E5FBF1F9861C}" destId="{1520C703-E52A-4438-A2B5-2C44FB74DF59}" srcOrd="8" destOrd="0" presId="urn:microsoft.com/office/officeart/2005/8/layout/cycle1"/>
    <dgm:cxn modelId="{105DFE84-2305-4077-A35C-6C7F125BEBE8}" type="presParOf" srcId="{3F762BFC-91CE-451C-A521-E5FBF1F9861C}" destId="{141F7FD2-E3E8-491F-8C32-CDCF59F12DEB}" srcOrd="9" destOrd="0" presId="urn:microsoft.com/office/officeart/2005/8/layout/cycle1"/>
    <dgm:cxn modelId="{D23A1B88-DC59-49D4-AC10-FF66434DE325}" type="presParOf" srcId="{3F762BFC-91CE-451C-A521-E5FBF1F9861C}" destId="{3F2FB68F-4DA7-419E-977C-454D5C4668AD}" srcOrd="10" destOrd="0" presId="urn:microsoft.com/office/officeart/2005/8/layout/cycle1"/>
    <dgm:cxn modelId="{E240856A-4C8E-4AB2-A9DD-C5549CE313F2}" type="presParOf" srcId="{3F762BFC-91CE-451C-A521-E5FBF1F9861C}" destId="{57AEA7EF-D00D-41BC-B0EA-F3874D548824}" srcOrd="11" destOrd="0" presId="urn:microsoft.com/office/officeart/2005/8/layout/cycle1"/>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56641DF-CB5A-49E0-AE5F-B9F331A9B3FA}" type="datetimeFigureOut">
              <a:rPr lang="tr-TR" smtClean="0"/>
              <a:pPr/>
              <a:t>17.02.2010</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FE7504A-353A-46B5-8ECC-B5145A0BB21B}" type="slidenum">
              <a:rPr lang="tr-TR" smtClean="0"/>
              <a:pPr/>
              <a:t>‹#›</a:t>
            </a:fld>
            <a:endParaRPr lang="tr-T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9C8CD7-A3EB-4EAB-B400-5F2FEA3A582B}" type="datetimeFigureOut">
              <a:rPr lang="tr-TR" smtClean="0"/>
              <a:pPr/>
              <a:t>17.02.2010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8F017A-6721-48E8-A210-7A4AD7130128}"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E08F017A-6721-48E8-A210-7A4AD7130128}"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a:ln/>
        </p:spPr>
      </p:sp>
      <p:sp>
        <p:nvSpPr>
          <p:cNvPr id="71683" name="2 Not Yer Tutucusu"/>
          <p:cNvSpPr>
            <a:spLocks noGrp="1"/>
          </p:cNvSpPr>
          <p:nvPr>
            <p:ph type="body" idx="1"/>
          </p:nvPr>
        </p:nvSpPr>
        <p:spPr>
          <a:noFill/>
          <a:ln/>
        </p:spPr>
        <p:txBody>
          <a:bodyPr/>
          <a:lstStyle/>
          <a:p>
            <a:endParaRPr lang="tr-TR" smtClean="0"/>
          </a:p>
        </p:txBody>
      </p:sp>
      <p:sp>
        <p:nvSpPr>
          <p:cNvPr id="71684" name="3 Slayt Numarası Yer Tutucusu"/>
          <p:cNvSpPr>
            <a:spLocks noGrp="1"/>
          </p:cNvSpPr>
          <p:nvPr>
            <p:ph type="sldNum" sz="quarter" idx="5"/>
          </p:nvPr>
        </p:nvSpPr>
        <p:spPr>
          <a:noFill/>
        </p:spPr>
        <p:txBody>
          <a:bodyPr/>
          <a:lstStyle/>
          <a:p>
            <a:fld id="{452AE3BB-287F-4860-A819-3820192FABE2}" type="slidenum">
              <a:rPr lang="tr-TR" smtClean="0"/>
              <a:pPr/>
              <a:t>41</a:t>
            </a:fld>
            <a:endParaRPr lang="tr-T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a:ln/>
        </p:spPr>
      </p:sp>
      <p:sp>
        <p:nvSpPr>
          <p:cNvPr id="71683" name="2 Not Yer Tutucusu"/>
          <p:cNvSpPr>
            <a:spLocks noGrp="1"/>
          </p:cNvSpPr>
          <p:nvPr>
            <p:ph type="body" idx="1"/>
          </p:nvPr>
        </p:nvSpPr>
        <p:spPr>
          <a:noFill/>
          <a:ln/>
        </p:spPr>
        <p:txBody>
          <a:bodyPr/>
          <a:lstStyle/>
          <a:p>
            <a:endParaRPr lang="tr-TR" smtClean="0"/>
          </a:p>
        </p:txBody>
      </p:sp>
      <p:sp>
        <p:nvSpPr>
          <p:cNvPr id="71684" name="3 Slayt Numarası Yer Tutucusu"/>
          <p:cNvSpPr>
            <a:spLocks noGrp="1"/>
          </p:cNvSpPr>
          <p:nvPr>
            <p:ph type="sldNum" sz="quarter" idx="5"/>
          </p:nvPr>
        </p:nvSpPr>
        <p:spPr>
          <a:noFill/>
        </p:spPr>
        <p:txBody>
          <a:bodyPr/>
          <a:lstStyle/>
          <a:p>
            <a:fld id="{452AE3BB-287F-4860-A819-3820192FABE2}" type="slidenum">
              <a:rPr lang="tr-TR" smtClean="0"/>
              <a:pPr/>
              <a:t>42</a:t>
            </a:fld>
            <a:endParaRPr lang="tr-T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a:ln/>
        </p:spPr>
      </p:sp>
      <p:sp>
        <p:nvSpPr>
          <p:cNvPr id="71683" name="2 Not Yer Tutucusu"/>
          <p:cNvSpPr>
            <a:spLocks noGrp="1"/>
          </p:cNvSpPr>
          <p:nvPr>
            <p:ph type="body" idx="1"/>
          </p:nvPr>
        </p:nvSpPr>
        <p:spPr>
          <a:noFill/>
          <a:ln/>
        </p:spPr>
        <p:txBody>
          <a:bodyPr/>
          <a:lstStyle/>
          <a:p>
            <a:endParaRPr lang="tr-TR" smtClean="0"/>
          </a:p>
        </p:txBody>
      </p:sp>
      <p:sp>
        <p:nvSpPr>
          <p:cNvPr id="71684" name="3 Slayt Numarası Yer Tutucusu"/>
          <p:cNvSpPr>
            <a:spLocks noGrp="1"/>
          </p:cNvSpPr>
          <p:nvPr>
            <p:ph type="sldNum" sz="quarter" idx="5"/>
          </p:nvPr>
        </p:nvSpPr>
        <p:spPr>
          <a:noFill/>
        </p:spPr>
        <p:txBody>
          <a:bodyPr/>
          <a:lstStyle/>
          <a:p>
            <a:fld id="{452AE3BB-287F-4860-A819-3820192FABE2}" type="slidenum">
              <a:rPr lang="tr-TR" smtClean="0"/>
              <a:pPr/>
              <a:t>44</a:t>
            </a:fld>
            <a:endParaRPr lang="tr-T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a:ln/>
        </p:spPr>
      </p:sp>
      <p:sp>
        <p:nvSpPr>
          <p:cNvPr id="71683" name="2 Not Yer Tutucusu"/>
          <p:cNvSpPr>
            <a:spLocks noGrp="1"/>
          </p:cNvSpPr>
          <p:nvPr>
            <p:ph type="body" idx="1"/>
          </p:nvPr>
        </p:nvSpPr>
        <p:spPr>
          <a:noFill/>
          <a:ln/>
        </p:spPr>
        <p:txBody>
          <a:bodyPr/>
          <a:lstStyle/>
          <a:p>
            <a:endParaRPr lang="tr-TR" smtClean="0"/>
          </a:p>
        </p:txBody>
      </p:sp>
      <p:sp>
        <p:nvSpPr>
          <p:cNvPr id="71684" name="3 Slayt Numarası Yer Tutucusu"/>
          <p:cNvSpPr>
            <a:spLocks noGrp="1"/>
          </p:cNvSpPr>
          <p:nvPr>
            <p:ph type="sldNum" sz="quarter" idx="5"/>
          </p:nvPr>
        </p:nvSpPr>
        <p:spPr>
          <a:noFill/>
        </p:spPr>
        <p:txBody>
          <a:bodyPr/>
          <a:lstStyle/>
          <a:p>
            <a:fld id="{452AE3BB-287F-4860-A819-3820192FABE2}" type="slidenum">
              <a:rPr lang="tr-TR" smtClean="0"/>
              <a:pPr/>
              <a:t>45</a:t>
            </a:fld>
            <a:endParaRPr lang="tr-T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E08F017A-6721-48E8-A210-7A4AD7130128}" type="slidenum">
              <a:rPr lang="tr-TR" smtClean="0"/>
              <a:pPr/>
              <a:t>50</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Slayt Görüntüsü Yer Tutucusu"/>
          <p:cNvSpPr>
            <a:spLocks noGrp="1" noRot="1" noChangeAspect="1" noTextEdit="1"/>
          </p:cNvSpPr>
          <p:nvPr>
            <p:ph type="sldImg"/>
          </p:nvPr>
        </p:nvSpPr>
        <p:spPr>
          <a:ln/>
        </p:spPr>
      </p:sp>
      <p:sp>
        <p:nvSpPr>
          <p:cNvPr id="82947" name="2 Not Yer Tutucusu"/>
          <p:cNvSpPr>
            <a:spLocks noGrp="1"/>
          </p:cNvSpPr>
          <p:nvPr>
            <p:ph type="body" idx="1"/>
          </p:nvPr>
        </p:nvSpPr>
        <p:spPr>
          <a:noFill/>
          <a:ln/>
        </p:spPr>
        <p:txBody>
          <a:bodyPr/>
          <a:lstStyle/>
          <a:p>
            <a:endParaRPr lang="tr-TR" smtClean="0"/>
          </a:p>
        </p:txBody>
      </p:sp>
      <p:sp>
        <p:nvSpPr>
          <p:cNvPr id="82948" name="3 Slayt Numarası Yer Tutucusu"/>
          <p:cNvSpPr>
            <a:spLocks noGrp="1"/>
          </p:cNvSpPr>
          <p:nvPr>
            <p:ph type="sldNum" sz="quarter" idx="5"/>
          </p:nvPr>
        </p:nvSpPr>
        <p:spPr>
          <a:noFill/>
        </p:spPr>
        <p:txBody>
          <a:bodyPr/>
          <a:lstStyle/>
          <a:p>
            <a:fld id="{4CBF5BAB-3BA4-4644-8961-511DDDDB1C7D}" type="slidenum">
              <a:rPr lang="tr-TR" smtClean="0"/>
              <a:pPr/>
              <a:t>52</a:t>
            </a:fld>
            <a:endParaRPr lang="tr-T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Slaydı">
    <p:spTree>
      <p:nvGrpSpPr>
        <p:cNvPr id="1" name=""/>
        <p:cNvGrpSpPr/>
        <p:nvPr/>
      </p:nvGrpSpPr>
      <p:grpSpPr>
        <a:xfrm>
          <a:off x="0" y="0"/>
          <a:ext cx="0" cy="0"/>
          <a:chOff x="0" y="0"/>
          <a:chExt cx="0" cy="0"/>
        </a:xfrm>
      </p:grpSpPr>
      <p:sp>
        <p:nvSpPr>
          <p:cNvPr id="9" name="8 Dikdörtgen"/>
          <p:cNvSpPr/>
          <p:nvPr userDrawn="1"/>
        </p:nvSpPr>
        <p:spPr>
          <a:xfrm>
            <a:off x="0" y="6643710"/>
            <a:ext cx="9144000" cy="21429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tr-TR" baseline="0" dirty="0" smtClean="0"/>
              <a:t>                                                   </a:t>
            </a:r>
            <a:endParaRPr lang="tr-TR" dirty="0"/>
          </a:p>
        </p:txBody>
      </p:sp>
      <p:sp>
        <p:nvSpPr>
          <p:cNvPr id="11" name="10 Dikdörtgen"/>
          <p:cNvSpPr/>
          <p:nvPr userDrawn="1"/>
        </p:nvSpPr>
        <p:spPr>
          <a:xfrm>
            <a:off x="0" y="0"/>
            <a:ext cx="9144000" cy="714356"/>
          </a:xfrm>
          <a:prstGeom prst="rect">
            <a:avLst/>
          </a:prstGeom>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7" name="Picture 2"/>
          <p:cNvPicPr>
            <a:picLocks noChangeAspect="1" noChangeArrowheads="1"/>
          </p:cNvPicPr>
          <p:nvPr userDrawn="1"/>
        </p:nvPicPr>
        <p:blipFill>
          <a:blip r:embed="rId2"/>
          <a:srcRect/>
          <a:stretch>
            <a:fillRect/>
          </a:stretch>
        </p:blipFill>
        <p:spPr bwMode="auto">
          <a:xfrm>
            <a:off x="8501090" y="0"/>
            <a:ext cx="642910" cy="714404"/>
          </a:xfrm>
          <a:prstGeom prst="rect">
            <a:avLst/>
          </a:prstGeom>
          <a:ln w="76200">
            <a:solidFill>
              <a:schemeClr val="tx1"/>
            </a:solidFill>
          </a:ln>
          <a:effectLst>
            <a:softEdge rad="112500"/>
          </a:effectLst>
        </p:spPr>
      </p:pic>
      <p:sp>
        <p:nvSpPr>
          <p:cNvPr id="12" name="11 Veri Yer Tutucusu"/>
          <p:cNvSpPr>
            <a:spLocks noGrp="1"/>
          </p:cNvSpPr>
          <p:nvPr>
            <p:ph type="dt" sz="half" idx="10"/>
          </p:nvPr>
        </p:nvSpPr>
        <p:spPr>
          <a:xfrm>
            <a:off x="0" y="6635727"/>
            <a:ext cx="2133600" cy="222273"/>
          </a:xfrm>
        </p:spPr>
        <p:txBody>
          <a:bodyPr/>
          <a:lstStyle>
            <a:lvl1pPr>
              <a:defRPr sz="1400">
                <a:solidFill>
                  <a:schemeClr val="tx1"/>
                </a:solidFill>
              </a:defRPr>
            </a:lvl1pPr>
          </a:lstStyle>
          <a:p>
            <a:endParaRPr lang="tr-TR" dirty="0"/>
          </a:p>
        </p:txBody>
      </p:sp>
      <p:sp>
        <p:nvSpPr>
          <p:cNvPr id="13" name="12 Slayt Numarası Yer Tutucusu"/>
          <p:cNvSpPr>
            <a:spLocks noGrp="1"/>
          </p:cNvSpPr>
          <p:nvPr>
            <p:ph type="sldNum" sz="quarter" idx="11"/>
          </p:nvPr>
        </p:nvSpPr>
        <p:spPr>
          <a:xfrm>
            <a:off x="7010400" y="6637359"/>
            <a:ext cx="2133600" cy="220641"/>
          </a:xfrm>
        </p:spPr>
        <p:txBody>
          <a:bodyPr/>
          <a:lstStyle>
            <a:lvl1pPr>
              <a:defRPr>
                <a:solidFill>
                  <a:schemeClr val="tx1"/>
                </a:solidFill>
              </a:defRPr>
            </a:lvl1pPr>
          </a:lstStyle>
          <a:p>
            <a:fld id="{64B931D3-84E8-4415-89DB-FE79BE10C006}" type="slidenum">
              <a:rPr lang="tr-TR" smtClean="0"/>
              <a:pPr/>
              <a:t>‹#›</a:t>
            </a:fld>
            <a:endParaRPr lang="tr-TR" dirty="0"/>
          </a:p>
        </p:txBody>
      </p:sp>
      <p:sp>
        <p:nvSpPr>
          <p:cNvPr id="14" name="13 Altbilgi Yer Tutucusu"/>
          <p:cNvSpPr>
            <a:spLocks noGrp="1"/>
          </p:cNvSpPr>
          <p:nvPr>
            <p:ph type="ftr" sz="quarter" idx="12"/>
          </p:nvPr>
        </p:nvSpPr>
        <p:spPr>
          <a:xfrm>
            <a:off x="3143240" y="6642079"/>
            <a:ext cx="2895600" cy="215921"/>
          </a:xfrm>
        </p:spPr>
        <p:txBody>
          <a:bodyPr/>
          <a:lstStyle>
            <a:lvl1pPr>
              <a:defRPr>
                <a:solidFill>
                  <a:schemeClr val="tx1"/>
                </a:solidFill>
              </a:defRPr>
            </a:lvl1pPr>
          </a:lstStyle>
          <a:p>
            <a:r>
              <a:rPr lang="tr-TR" dirty="0" smtClean="0"/>
              <a:t>Çevre  Yönetimi Genel Müdürlüğü / ÖDD</a:t>
            </a:r>
            <a:endParaRPr lang="tr-TR" dirty="0"/>
          </a:p>
        </p:txBody>
      </p:sp>
      <p:pic>
        <p:nvPicPr>
          <p:cNvPr id="8" name="Picture 2" descr="D:\Logolar\Bakanlık logosu.jpg"/>
          <p:cNvPicPr>
            <a:picLocks noChangeAspect="1" noChangeArrowheads="1"/>
          </p:cNvPicPr>
          <p:nvPr userDrawn="1"/>
        </p:nvPicPr>
        <p:blipFill>
          <a:blip r:embed="rId3" cstate="print"/>
          <a:srcRect/>
          <a:stretch>
            <a:fillRect/>
          </a:stretch>
        </p:blipFill>
        <p:spPr bwMode="auto">
          <a:xfrm>
            <a:off x="0" y="0"/>
            <a:ext cx="651346" cy="714356"/>
          </a:xfrm>
          <a:prstGeom prst="rect">
            <a:avLst/>
          </a:prstGeom>
          <a:ln w="76200">
            <a:solidFill>
              <a:schemeClr val="tx1"/>
            </a:solidFill>
          </a:ln>
          <a:effectLst>
            <a:softEdge rad="112500"/>
          </a:effectLst>
        </p:spPr>
      </p:pic>
    </p:spTree>
  </p:cSld>
  <p:clrMapOvr>
    <a:masterClrMapping/>
  </p:clrMapOvr>
  <p:transition>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r>
              <a:rPr lang="tr-TR" smtClean="0"/>
              <a:t>Çevre  Yönetimi Genel Müdürlüğü / ÖDD</a:t>
            </a:r>
            <a:endParaRPr lang="tr-TR"/>
          </a:p>
        </p:txBody>
      </p:sp>
      <p:sp>
        <p:nvSpPr>
          <p:cNvPr id="6" name="5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r>
              <a:rPr lang="tr-TR" smtClean="0"/>
              <a:t>Çevre  Yönetimi Genel Müdürlüğü / ÖDD</a:t>
            </a:r>
            <a:endParaRPr lang="tr-TR"/>
          </a:p>
        </p:txBody>
      </p:sp>
      <p:sp>
        <p:nvSpPr>
          <p:cNvPr id="6" name="5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r>
              <a:rPr lang="tr-TR" smtClean="0"/>
              <a:t>Çevre  Yönetimi Genel Müdürlüğü / ÖDD</a:t>
            </a: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47B025C6-6860-43B7-9468-37071B0549A2}" type="slidenum">
              <a:rPr lang="tr-TR"/>
              <a:pPr>
                <a:defRPr/>
              </a:pPr>
              <a:t>‹#›</a:t>
            </a:fld>
            <a:endParaRPr lang="tr-TR"/>
          </a:p>
        </p:txBody>
      </p:sp>
    </p:spTree>
  </p:cSld>
  <p:clrMapOvr>
    <a:masterClrMapping/>
  </p:clrMapOvr>
  <p:transition>
    <p:cover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r>
              <a:rPr lang="tr-TR" smtClean="0"/>
              <a:t>Çevre  Yönetimi Genel Müdürlüğü / ÖDD</a:t>
            </a:r>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64B931D3-84E8-4415-89DB-FE79BE10C006}" type="slidenum">
              <a:rPr lang="tr-TR" smtClean="0"/>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endParaRPr lang="tr-TR"/>
          </a:p>
        </p:txBody>
      </p:sp>
      <p:sp>
        <p:nvSpPr>
          <p:cNvPr id="5" name="4 Altbilgi Yer Tutucusu"/>
          <p:cNvSpPr>
            <a:spLocks noGrp="1"/>
          </p:cNvSpPr>
          <p:nvPr>
            <p:ph type="ftr" sz="quarter" idx="11"/>
          </p:nvPr>
        </p:nvSpPr>
        <p:spPr/>
        <p:txBody>
          <a:bodyPr/>
          <a:lstStyle>
            <a:extLst/>
          </a:lstStyle>
          <a:p>
            <a:r>
              <a:rPr lang="tr-TR" smtClean="0"/>
              <a:t>Çevre  Yönetimi Genel Müdürlüğü / ÖDD</a:t>
            </a:r>
            <a:endParaRPr lang="tr-TR"/>
          </a:p>
        </p:txBody>
      </p:sp>
      <p:sp>
        <p:nvSpPr>
          <p:cNvPr id="6" name="5 Slayt Numarası Yer Tutucusu"/>
          <p:cNvSpPr>
            <a:spLocks noGrp="1"/>
          </p:cNvSpPr>
          <p:nvPr>
            <p:ph type="sldNum" sz="quarter" idx="12"/>
          </p:nvPr>
        </p:nvSpPr>
        <p:spPr/>
        <p:txBody>
          <a:bodyPr/>
          <a:lstStyle>
            <a:extLst/>
          </a:lstStyle>
          <a:p>
            <a:fld id="{64B931D3-84E8-4415-89DB-FE79BE10C006}"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transition>
    <p:circl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endParaRPr lang="tr-TR"/>
          </a:p>
        </p:txBody>
      </p:sp>
      <p:sp>
        <p:nvSpPr>
          <p:cNvPr id="5" name="4 Altbilgi Yer Tutucusu"/>
          <p:cNvSpPr>
            <a:spLocks noGrp="1"/>
          </p:cNvSpPr>
          <p:nvPr>
            <p:ph type="ftr" sz="quarter" idx="11"/>
          </p:nvPr>
        </p:nvSpPr>
        <p:spPr/>
        <p:txBody>
          <a:bodyPr/>
          <a:lstStyle>
            <a:extLst/>
          </a:lstStyle>
          <a:p>
            <a:r>
              <a:rPr lang="tr-TR" smtClean="0"/>
              <a:t>Çevre  Yönetimi Genel Müdürlüğü / ÖDD</a:t>
            </a:r>
            <a:endParaRPr lang="tr-TR"/>
          </a:p>
        </p:txBody>
      </p:sp>
      <p:sp>
        <p:nvSpPr>
          <p:cNvPr id="6" name="5 Slayt Numarası Yer Tutucusu"/>
          <p:cNvSpPr>
            <a:spLocks noGrp="1"/>
          </p:cNvSpPr>
          <p:nvPr>
            <p:ph type="sldNum" sz="quarter" idx="12"/>
          </p:nvPr>
        </p:nvSpPr>
        <p:spPr/>
        <p:txBody>
          <a:bodyPr/>
          <a:lstStyle>
            <a:extLst/>
          </a:lstStyle>
          <a:p>
            <a:fld id="{64B931D3-84E8-4415-89DB-FE79BE10C006}"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circl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endParaRPr lang="tr-TR"/>
          </a:p>
        </p:txBody>
      </p:sp>
      <p:sp>
        <p:nvSpPr>
          <p:cNvPr id="6" name="5 Altbilgi Yer Tutucusu"/>
          <p:cNvSpPr>
            <a:spLocks noGrp="1"/>
          </p:cNvSpPr>
          <p:nvPr>
            <p:ph type="ftr" sz="quarter" idx="11"/>
          </p:nvPr>
        </p:nvSpPr>
        <p:spPr/>
        <p:txBody>
          <a:bodyPr/>
          <a:lstStyle>
            <a:extLst/>
          </a:lstStyle>
          <a:p>
            <a:r>
              <a:rPr lang="tr-TR" smtClean="0"/>
              <a:t>Çevre  Yönetimi Genel Müdürlüğü / ÖDD</a:t>
            </a:r>
            <a:endParaRPr lang="tr-TR"/>
          </a:p>
        </p:txBody>
      </p:sp>
      <p:sp>
        <p:nvSpPr>
          <p:cNvPr id="7" name="6 Slayt Numarası Yer Tutucusu"/>
          <p:cNvSpPr>
            <a:spLocks noGrp="1"/>
          </p:cNvSpPr>
          <p:nvPr>
            <p:ph type="sldNum" sz="quarter" idx="12"/>
          </p:nvPr>
        </p:nvSpPr>
        <p:spPr/>
        <p:txBody>
          <a:bodyPr/>
          <a:lstStyle>
            <a:extLst/>
          </a:lstStyle>
          <a:p>
            <a:fld id="{64B931D3-84E8-4415-89DB-FE79BE10C006}"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p:circl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endParaRPr lang="tr-TR"/>
          </a:p>
        </p:txBody>
      </p:sp>
      <p:sp>
        <p:nvSpPr>
          <p:cNvPr id="8" name="7 Altbilgi Yer Tutucusu"/>
          <p:cNvSpPr>
            <a:spLocks noGrp="1"/>
          </p:cNvSpPr>
          <p:nvPr>
            <p:ph type="ftr" sz="quarter" idx="11"/>
          </p:nvPr>
        </p:nvSpPr>
        <p:spPr/>
        <p:txBody>
          <a:bodyPr/>
          <a:lstStyle>
            <a:extLst/>
          </a:lstStyle>
          <a:p>
            <a:r>
              <a:rPr lang="tr-TR" smtClean="0"/>
              <a:t>Çevre  Yönetimi Genel Müdürlüğü / ÖDD</a:t>
            </a:r>
            <a:endParaRPr lang="tr-TR"/>
          </a:p>
        </p:txBody>
      </p:sp>
      <p:sp>
        <p:nvSpPr>
          <p:cNvPr id="9" name="8 Slayt Numarası Yer Tutucusu"/>
          <p:cNvSpPr>
            <a:spLocks noGrp="1"/>
          </p:cNvSpPr>
          <p:nvPr>
            <p:ph type="sldNum" sz="quarter" idx="12"/>
          </p:nvPr>
        </p:nvSpPr>
        <p:spPr/>
        <p:txBody>
          <a:bodyPr/>
          <a:lstStyle>
            <a:extLst/>
          </a:lstStyle>
          <a:p>
            <a:fld id="{64B931D3-84E8-4415-89DB-FE79BE10C0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p:circl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endParaRPr lang="tr-TR"/>
          </a:p>
        </p:txBody>
      </p:sp>
      <p:sp>
        <p:nvSpPr>
          <p:cNvPr id="4" name="3 Altbilgi Yer Tutucusu"/>
          <p:cNvSpPr>
            <a:spLocks noGrp="1"/>
          </p:cNvSpPr>
          <p:nvPr>
            <p:ph type="ftr" sz="quarter" idx="11"/>
          </p:nvPr>
        </p:nvSpPr>
        <p:spPr/>
        <p:txBody>
          <a:bodyPr/>
          <a:lstStyle>
            <a:extLst/>
          </a:lstStyle>
          <a:p>
            <a:r>
              <a:rPr lang="tr-TR" smtClean="0"/>
              <a:t>Çevre  Yönetimi Genel Müdürlüğü / ÖDD</a:t>
            </a:r>
            <a:endParaRPr lang="tr-TR"/>
          </a:p>
        </p:txBody>
      </p:sp>
      <p:sp>
        <p:nvSpPr>
          <p:cNvPr id="5" name="4 Slayt Numarası Yer Tutucusu"/>
          <p:cNvSpPr>
            <a:spLocks noGrp="1"/>
          </p:cNvSpPr>
          <p:nvPr>
            <p:ph type="sldNum" sz="quarter" idx="12"/>
          </p:nvPr>
        </p:nvSpPr>
        <p:spPr/>
        <p:txBody>
          <a:bodyPr/>
          <a:lstStyle>
            <a:extLst/>
          </a:lstStyle>
          <a:p>
            <a:fld id="{64B931D3-84E8-4415-89DB-FE79BE10C006}"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p:circl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endParaRPr lang="tr-TR"/>
          </a:p>
        </p:txBody>
      </p:sp>
      <p:sp>
        <p:nvSpPr>
          <p:cNvPr id="3" name="2 Altbilgi Yer Tutucusu"/>
          <p:cNvSpPr>
            <a:spLocks noGrp="1"/>
          </p:cNvSpPr>
          <p:nvPr>
            <p:ph type="ftr" sz="quarter" idx="11"/>
          </p:nvPr>
        </p:nvSpPr>
        <p:spPr/>
        <p:txBody>
          <a:bodyPr/>
          <a:lstStyle>
            <a:extLst/>
          </a:lstStyle>
          <a:p>
            <a:r>
              <a:rPr lang="tr-TR" smtClean="0"/>
              <a:t>Çevre  Yönetimi Genel Müdürlüğü / ÖDD</a:t>
            </a:r>
            <a:endParaRPr lang="tr-TR"/>
          </a:p>
        </p:txBody>
      </p:sp>
      <p:sp>
        <p:nvSpPr>
          <p:cNvPr id="4" name="3 Slayt Numarası Yer Tutucusu"/>
          <p:cNvSpPr>
            <a:spLocks noGrp="1"/>
          </p:cNvSpPr>
          <p:nvPr>
            <p:ph type="sldNum" sz="quarter" idx="12"/>
          </p:nvPr>
        </p:nvSpPr>
        <p:spPr/>
        <p:txBody>
          <a:bodyPr/>
          <a:lstStyle>
            <a:extLst/>
          </a:lstStyle>
          <a:p>
            <a:fld id="{64B931D3-84E8-4415-89DB-FE79BE10C006}" type="slidenum">
              <a:rPr lang="tr-TR" smtClean="0"/>
              <a:pPr/>
              <a:t>‹#›</a:t>
            </a:fld>
            <a:endParaRPr lang="tr-TR"/>
          </a:p>
        </p:txBody>
      </p:sp>
    </p:spTree>
  </p:cSld>
  <p:clrMapOvr>
    <a:masterClrMapping/>
  </p:clrMapOvr>
  <p:transition>
    <p:circl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r>
              <a:rPr lang="tr-TR" smtClean="0"/>
              <a:t>Çevre  Yönetimi Genel Müdürlüğü / ÖDD</a:t>
            </a:r>
            <a:endParaRPr lang="tr-TR"/>
          </a:p>
        </p:txBody>
      </p:sp>
      <p:sp>
        <p:nvSpPr>
          <p:cNvPr id="6" name="5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endParaRPr lang="tr-TR"/>
          </a:p>
        </p:txBody>
      </p:sp>
      <p:sp>
        <p:nvSpPr>
          <p:cNvPr id="6" name="5 Altbilgi Yer Tutucusu"/>
          <p:cNvSpPr>
            <a:spLocks noGrp="1"/>
          </p:cNvSpPr>
          <p:nvPr>
            <p:ph type="ftr" sz="quarter" idx="11"/>
          </p:nvPr>
        </p:nvSpPr>
        <p:spPr/>
        <p:txBody>
          <a:bodyPr/>
          <a:lstStyle>
            <a:extLst/>
          </a:lstStyle>
          <a:p>
            <a:r>
              <a:rPr lang="tr-TR" smtClean="0"/>
              <a:t>Çevre  Yönetimi Genel Müdürlüğü / ÖDD</a:t>
            </a:r>
            <a:endParaRPr lang="tr-TR"/>
          </a:p>
        </p:txBody>
      </p:sp>
      <p:sp>
        <p:nvSpPr>
          <p:cNvPr id="7" name="6 Slayt Numarası Yer Tutucusu"/>
          <p:cNvSpPr>
            <a:spLocks noGrp="1"/>
          </p:cNvSpPr>
          <p:nvPr>
            <p:ph type="sldNum" sz="quarter" idx="12"/>
          </p:nvPr>
        </p:nvSpPr>
        <p:spPr/>
        <p:txBody>
          <a:bodyPr/>
          <a:lstStyle>
            <a:extLst/>
          </a:lstStyle>
          <a:p>
            <a:fld id="{64B931D3-84E8-4415-89DB-FE79BE10C0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p:circl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tr-TR" smtClean="0"/>
              <a:t>Çevre  Yönetimi Genel Müdürlüğü / ÖDD</a:t>
            </a:r>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64B931D3-84E8-4415-89DB-FE79BE10C006}"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circl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endParaRPr lang="tr-TR"/>
          </a:p>
        </p:txBody>
      </p:sp>
      <p:sp>
        <p:nvSpPr>
          <p:cNvPr id="5" name="4 Altbilgi Yer Tutucusu"/>
          <p:cNvSpPr>
            <a:spLocks noGrp="1"/>
          </p:cNvSpPr>
          <p:nvPr>
            <p:ph type="ftr" sz="quarter" idx="11"/>
          </p:nvPr>
        </p:nvSpPr>
        <p:spPr/>
        <p:txBody>
          <a:bodyPr/>
          <a:lstStyle>
            <a:extLst/>
          </a:lstStyle>
          <a:p>
            <a:r>
              <a:rPr lang="tr-TR" smtClean="0"/>
              <a:t>Çevre  Yönetimi Genel Müdürlüğü / ÖDD</a:t>
            </a:r>
            <a:endParaRPr lang="tr-TR"/>
          </a:p>
        </p:txBody>
      </p:sp>
      <p:sp>
        <p:nvSpPr>
          <p:cNvPr id="6" name="5 Slayt Numarası Yer Tutucusu"/>
          <p:cNvSpPr>
            <a:spLocks noGrp="1"/>
          </p:cNvSpPr>
          <p:nvPr>
            <p:ph type="sldNum" sz="quarter" idx="12"/>
          </p:nvPr>
        </p:nvSpPr>
        <p:spPr/>
        <p:txBody>
          <a:bodyPr/>
          <a:lstStyle>
            <a:extLst/>
          </a:lstStyle>
          <a:p>
            <a:fld id="{64B931D3-84E8-4415-89DB-FE79BE10C006}" type="slidenum">
              <a:rPr lang="tr-TR" smtClean="0"/>
              <a:pPr/>
              <a:t>‹#›</a:t>
            </a:fld>
            <a:endParaRPr lang="tr-TR"/>
          </a:p>
        </p:txBody>
      </p:sp>
    </p:spTree>
  </p:cSld>
  <p:clrMapOvr>
    <a:masterClrMapping/>
  </p:clrMapOvr>
  <p:transition>
    <p:circl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endParaRPr lang="tr-TR"/>
          </a:p>
        </p:txBody>
      </p:sp>
      <p:sp>
        <p:nvSpPr>
          <p:cNvPr id="5" name="4 Altbilgi Yer Tutucusu"/>
          <p:cNvSpPr>
            <a:spLocks noGrp="1"/>
          </p:cNvSpPr>
          <p:nvPr>
            <p:ph type="ftr" sz="quarter" idx="11"/>
          </p:nvPr>
        </p:nvSpPr>
        <p:spPr/>
        <p:txBody>
          <a:bodyPr/>
          <a:lstStyle>
            <a:extLst/>
          </a:lstStyle>
          <a:p>
            <a:r>
              <a:rPr lang="tr-TR" smtClean="0"/>
              <a:t>Çevre  Yönetimi Genel Müdürlüğü / ÖDD</a:t>
            </a:r>
            <a:endParaRPr lang="tr-TR"/>
          </a:p>
        </p:txBody>
      </p:sp>
      <p:sp>
        <p:nvSpPr>
          <p:cNvPr id="6" name="5 Slayt Numarası Yer Tutucusu"/>
          <p:cNvSpPr>
            <a:spLocks noGrp="1"/>
          </p:cNvSpPr>
          <p:nvPr>
            <p:ph type="sldNum" sz="quarter" idx="12"/>
          </p:nvPr>
        </p:nvSpPr>
        <p:spPr/>
        <p:txBody>
          <a:bodyPr/>
          <a:lstStyle>
            <a:extLst/>
          </a:lstStyle>
          <a:p>
            <a:fld id="{64B931D3-84E8-4415-89DB-FE79BE10C006}" type="slidenum">
              <a:rPr lang="tr-TR" smtClean="0"/>
              <a:pPr/>
              <a:t>‹#›</a:t>
            </a:fld>
            <a:endParaRPr lang="tr-TR"/>
          </a:p>
        </p:txBody>
      </p:sp>
    </p:spTree>
  </p:cSld>
  <p:clrMapOvr>
    <a:masterClrMapping/>
  </p:clrMapOvr>
  <p:transition>
    <p:circl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r>
              <a:rPr lang="tr-TR" smtClean="0"/>
              <a:t>Çevre  Yönetimi Genel Müdürlüğü / ÖDD</a:t>
            </a:r>
            <a:endParaRPr lang="tr-TR"/>
          </a:p>
        </p:txBody>
      </p:sp>
      <p:sp>
        <p:nvSpPr>
          <p:cNvPr id="6" name="5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endParaRPr lang="tr-TR"/>
          </a:p>
        </p:txBody>
      </p:sp>
      <p:sp>
        <p:nvSpPr>
          <p:cNvPr id="6" name="5 Altbilgi Yer Tutucusu"/>
          <p:cNvSpPr>
            <a:spLocks noGrp="1"/>
          </p:cNvSpPr>
          <p:nvPr>
            <p:ph type="ftr" sz="quarter" idx="11"/>
          </p:nvPr>
        </p:nvSpPr>
        <p:spPr/>
        <p:txBody>
          <a:bodyPr/>
          <a:lstStyle/>
          <a:p>
            <a:r>
              <a:rPr lang="tr-TR" smtClean="0"/>
              <a:t>Çevre  Yönetimi Genel Müdürlüğü / ÖDD</a:t>
            </a:r>
            <a:endParaRPr lang="tr-TR"/>
          </a:p>
        </p:txBody>
      </p:sp>
      <p:sp>
        <p:nvSpPr>
          <p:cNvPr id="7" name="6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endParaRPr lang="tr-TR"/>
          </a:p>
        </p:txBody>
      </p:sp>
      <p:sp>
        <p:nvSpPr>
          <p:cNvPr id="8" name="7 Altbilgi Yer Tutucusu"/>
          <p:cNvSpPr>
            <a:spLocks noGrp="1"/>
          </p:cNvSpPr>
          <p:nvPr>
            <p:ph type="ftr" sz="quarter" idx="11"/>
          </p:nvPr>
        </p:nvSpPr>
        <p:spPr/>
        <p:txBody>
          <a:bodyPr/>
          <a:lstStyle/>
          <a:p>
            <a:r>
              <a:rPr lang="tr-TR" smtClean="0"/>
              <a:t>Çevre  Yönetimi Genel Müdürlüğü / ÖDD</a:t>
            </a:r>
            <a:endParaRPr lang="tr-TR"/>
          </a:p>
        </p:txBody>
      </p:sp>
      <p:sp>
        <p:nvSpPr>
          <p:cNvPr id="9" name="8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endParaRPr lang="tr-TR"/>
          </a:p>
        </p:txBody>
      </p:sp>
      <p:sp>
        <p:nvSpPr>
          <p:cNvPr id="4" name="3 Altbilgi Yer Tutucusu"/>
          <p:cNvSpPr>
            <a:spLocks noGrp="1"/>
          </p:cNvSpPr>
          <p:nvPr>
            <p:ph type="ftr" sz="quarter" idx="11"/>
          </p:nvPr>
        </p:nvSpPr>
        <p:spPr/>
        <p:txBody>
          <a:bodyPr/>
          <a:lstStyle/>
          <a:p>
            <a:r>
              <a:rPr lang="tr-TR" smtClean="0"/>
              <a:t>Çevre  Yönetimi Genel Müdürlüğü / ÖDD</a:t>
            </a:r>
            <a:endParaRPr lang="tr-TR"/>
          </a:p>
        </p:txBody>
      </p:sp>
      <p:sp>
        <p:nvSpPr>
          <p:cNvPr id="5" name="4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endParaRPr lang="tr-TR"/>
          </a:p>
        </p:txBody>
      </p:sp>
      <p:sp>
        <p:nvSpPr>
          <p:cNvPr id="3" name="2 Altbilgi Yer Tutucusu"/>
          <p:cNvSpPr>
            <a:spLocks noGrp="1"/>
          </p:cNvSpPr>
          <p:nvPr>
            <p:ph type="ftr" sz="quarter" idx="11"/>
          </p:nvPr>
        </p:nvSpPr>
        <p:spPr/>
        <p:txBody>
          <a:bodyPr/>
          <a:lstStyle/>
          <a:p>
            <a:r>
              <a:rPr lang="tr-TR" smtClean="0"/>
              <a:t>Çevre  Yönetimi Genel Müdürlüğü / ÖDD</a:t>
            </a:r>
            <a:endParaRPr lang="tr-TR"/>
          </a:p>
        </p:txBody>
      </p:sp>
      <p:sp>
        <p:nvSpPr>
          <p:cNvPr id="4" name="3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endParaRPr lang="tr-TR"/>
          </a:p>
        </p:txBody>
      </p:sp>
      <p:sp>
        <p:nvSpPr>
          <p:cNvPr id="6" name="5 Altbilgi Yer Tutucusu"/>
          <p:cNvSpPr>
            <a:spLocks noGrp="1"/>
          </p:cNvSpPr>
          <p:nvPr>
            <p:ph type="ftr" sz="quarter" idx="11"/>
          </p:nvPr>
        </p:nvSpPr>
        <p:spPr/>
        <p:txBody>
          <a:bodyPr/>
          <a:lstStyle/>
          <a:p>
            <a:r>
              <a:rPr lang="tr-TR" smtClean="0"/>
              <a:t>Çevre  Yönetimi Genel Müdürlüğü / ÖDD</a:t>
            </a:r>
            <a:endParaRPr lang="tr-TR"/>
          </a:p>
        </p:txBody>
      </p:sp>
      <p:sp>
        <p:nvSpPr>
          <p:cNvPr id="7" name="6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endParaRPr lang="tr-TR"/>
          </a:p>
        </p:txBody>
      </p:sp>
      <p:sp>
        <p:nvSpPr>
          <p:cNvPr id="6" name="5 Altbilgi Yer Tutucusu"/>
          <p:cNvSpPr>
            <a:spLocks noGrp="1"/>
          </p:cNvSpPr>
          <p:nvPr>
            <p:ph type="ftr" sz="quarter" idx="11"/>
          </p:nvPr>
        </p:nvSpPr>
        <p:spPr/>
        <p:txBody>
          <a:bodyPr/>
          <a:lstStyle/>
          <a:p>
            <a:r>
              <a:rPr lang="tr-TR" smtClean="0"/>
              <a:t>Çevre  Yönetimi Genel Müdürlüğü / ÖDD</a:t>
            </a:r>
            <a:endParaRPr lang="tr-TR"/>
          </a:p>
        </p:txBody>
      </p:sp>
      <p:sp>
        <p:nvSpPr>
          <p:cNvPr id="7" name="6 Slayt Numarası Yer Tutucusu"/>
          <p:cNvSpPr>
            <a:spLocks noGrp="1"/>
          </p:cNvSpPr>
          <p:nvPr>
            <p:ph type="sldNum" sz="quarter" idx="12"/>
          </p:nvPr>
        </p:nvSpPr>
        <p:spPr/>
        <p:txBody>
          <a:bodyPr/>
          <a:lstStyle/>
          <a:p>
            <a:fld id="{64B931D3-84E8-4415-89DB-FE79BE10C006}" type="slidenum">
              <a:rPr lang="tr-TR" smtClean="0"/>
              <a:pPr/>
              <a:t>‹#›</a:t>
            </a:fld>
            <a:endParaRPr lang="tr-TR"/>
          </a:p>
        </p:txBody>
      </p:sp>
    </p:spTree>
  </p:cSld>
  <p:clrMapOvr>
    <a:masterClrMapping/>
  </p:clrMapOvr>
  <p:transition>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4000"/>
            <a:lum/>
          </a:blip>
          <a:srcRect/>
          <a:tile tx="508000" ty="508000" sx="40000" sy="40000" flip="none" algn="tl"/>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Çevre  Yönetimi Genel Müdürlüğü / ÖDD</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B931D3-84E8-4415-89DB-FE79BE10C0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circle/>
  </p:transition>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4000"/>
            <a:lum/>
          </a:blip>
          <a:srcRect/>
          <a:tile tx="508000" ty="508000" sx="40000" sy="40000" flip="none" algn="tl"/>
        </a:blipFill>
        <a:effectLst/>
      </p:bgPr>
    </p:bg>
    <p:spTree>
      <p:nvGrpSpPr>
        <p:cNvPr id="1" name=""/>
        <p:cNvGrpSpPr/>
        <p:nvPr/>
      </p:nvGrpSpPr>
      <p:grpSpPr>
        <a:xfrm>
          <a:off x="0" y="0"/>
          <a:ext cx="0" cy="0"/>
          <a:chOff x="0" y="0"/>
          <a:chExt cx="0" cy="0"/>
        </a:xfrm>
      </p:grpSpPr>
      <p:sp>
        <p:nvSpPr>
          <p:cNvPr id="13" name="12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tr-TR" smtClean="0"/>
              <a:t>Çevre  Yönetimi Genel Müdürlüğü / ÖDD</a:t>
            </a:r>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4B931D3-84E8-4415-89DB-FE79BE10C0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circle/>
  </p:transition>
  <p:timing>
    <p:tnLst>
      <p:par>
        <p:cTn id="1" dur="indefinite" restart="never" nodeType="tmRoot"/>
      </p:par>
    </p:tnLst>
  </p:timing>
  <p:hf hd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1.xml"/><Relationship Id="rId6" Type="http://schemas.openxmlformats.org/officeDocument/2006/relationships/image" Target="../media/image21.gif"/><Relationship Id="rId5" Type="http://schemas.openxmlformats.org/officeDocument/2006/relationships/image" Target="../media/image20.gif"/><Relationship Id="rId4" Type="http://schemas.openxmlformats.org/officeDocument/2006/relationships/image" Target="../media/image19.gif"/></Relationships>
</file>

<file path=ppt/slides/_rels/slide2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gif"/><Relationship Id="rId1" Type="http://schemas.openxmlformats.org/officeDocument/2006/relationships/slideLayout" Target="../slideLayouts/slideLayout1.xml"/><Relationship Id="rId4" Type="http://schemas.openxmlformats.org/officeDocument/2006/relationships/image" Target="../media/image24.gif"/></Relationships>
</file>

<file path=ppt/slides/_rels/slide2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diagramLayout" Target="../diagrams/layout3.xml"/><Relationship Id="rId7" Type="http://schemas.openxmlformats.org/officeDocument/2006/relationships/image" Target="../media/image26.png"/><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diagramColors" Target="../diagrams/colors3.xml"/><Relationship Id="rId10" Type="http://schemas.openxmlformats.org/officeDocument/2006/relationships/image" Target="../media/image27.png"/><Relationship Id="rId4" Type="http://schemas.openxmlformats.org/officeDocument/2006/relationships/diagramQuickStyle" Target="../diagrams/quickStyle3.xml"/><Relationship Id="rId9" Type="http://schemas.openxmlformats.org/officeDocument/2006/relationships/image" Target="../media/image20.gif"/></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29.gif"/><Relationship Id="rId4" Type="http://schemas.openxmlformats.org/officeDocument/2006/relationships/image" Target="../media/image14.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9.gif"/><Relationship Id="rId4" Type="http://schemas.openxmlformats.org/officeDocument/2006/relationships/image" Target="../media/image14.emf"/></Relationships>
</file>

<file path=ppt/slides/_rels/slide4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1.gi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8" Type="http://schemas.openxmlformats.org/officeDocument/2006/relationships/hyperlink" Target="mailto:ferdem@cevreorman.gov.tr" TargetMode="External"/><Relationship Id="rId3" Type="http://schemas.openxmlformats.org/officeDocument/2006/relationships/image" Target="../media/image33.gif"/><Relationship Id="rId7" Type="http://schemas.openxmlformats.org/officeDocument/2006/relationships/hyperlink" Target="mailto:ykaraca@cevreorman.gov.tr" TargetMode="Externa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5.gif"/><Relationship Id="rId5" Type="http://schemas.openxmlformats.org/officeDocument/2006/relationships/image" Target="../media/image19.gif"/><Relationship Id="rId10" Type="http://schemas.openxmlformats.org/officeDocument/2006/relationships/hyperlink" Target="mailto:Sibel-urun@cevreorman.gov.tr" TargetMode="External"/><Relationship Id="rId4" Type="http://schemas.openxmlformats.org/officeDocument/2006/relationships/image" Target="../media/image34.gif"/><Relationship Id="rId9" Type="http://schemas.openxmlformats.org/officeDocument/2006/relationships/hyperlink" Target="mailto:esarioglu@cevreorman.gov.tr"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1.xml"/><Relationship Id="rId5" Type="http://schemas.openxmlformats.org/officeDocument/2006/relationships/image" Target="../media/image9.gif"/><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1.xml"/><Relationship Id="rId5" Type="http://schemas.openxmlformats.org/officeDocument/2006/relationships/image" Target="../media/image13.gif"/><Relationship Id="rId4" Type="http://schemas.openxmlformats.org/officeDocument/2006/relationships/image" Target="../media/image12.gif"/></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openxmlformats.org/officeDocument/2006/relationships/diagramData" Target="../diagrams/data2.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9.xml.rels><?xml version="1.0" encoding="UTF-8" standalone="yes"?>
<Relationships xmlns="http://schemas.openxmlformats.org/package/2006/relationships"><Relationship Id="rId8" Type="http://schemas.openxmlformats.org/officeDocument/2006/relationships/image" Target="../media/image13.gif"/><Relationship Id="rId3" Type="http://schemas.openxmlformats.org/officeDocument/2006/relationships/image" Target="../media/image10.gif"/><Relationship Id="rId7" Type="http://schemas.openxmlformats.org/officeDocument/2006/relationships/image" Target="../media/image9.gif"/><Relationship Id="rId2" Type="http://schemas.openxmlformats.org/officeDocument/2006/relationships/image" Target="../media/image14.emf"/><Relationship Id="rId1" Type="http://schemas.openxmlformats.org/officeDocument/2006/relationships/slideLayout" Target="../slideLayouts/slideLayout1.xml"/><Relationship Id="rId6" Type="http://schemas.openxmlformats.org/officeDocument/2006/relationships/image" Target="../media/image6.gif"/><Relationship Id="rId5" Type="http://schemas.openxmlformats.org/officeDocument/2006/relationships/image" Target="../media/image12.gif"/><Relationship Id="rId10" Type="http://schemas.openxmlformats.org/officeDocument/2006/relationships/image" Target="../media/image8.gif"/><Relationship Id="rId4" Type="http://schemas.openxmlformats.org/officeDocument/2006/relationships/image" Target="../media/image11.gif"/><Relationship Id="rId9"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a:off x="1214414" y="-357214"/>
            <a:ext cx="6477000" cy="2143116"/>
          </a:xfrm>
          <a:prstGeom prst="rect">
            <a:avLst/>
          </a:prstGeom>
          <a:noFill/>
          <a:ln w="9525">
            <a:noFill/>
            <a:miter lim="800000"/>
            <a:headEnd/>
            <a:tailEnd/>
          </a:ln>
        </p:spPr>
        <p:txBody>
          <a:bodyPr anchor="ctr"/>
          <a:lstStyle/>
          <a:p>
            <a:pPr algn="ctr"/>
            <a:r>
              <a:rPr lang="tr-TR" sz="2800" b="1" dirty="0" smtClean="0"/>
              <a:t>Çevre </a:t>
            </a:r>
            <a:r>
              <a:rPr lang="tr-TR" sz="2800" b="1" dirty="0" smtClean="0"/>
              <a:t>İzin</a:t>
            </a:r>
            <a:r>
              <a:rPr lang="tr-TR" sz="2800" b="1" dirty="0" smtClean="0"/>
              <a:t/>
            </a:r>
            <a:br>
              <a:rPr lang="tr-TR" sz="2800" b="1" dirty="0" smtClean="0"/>
            </a:br>
            <a:r>
              <a:rPr lang="tr-TR" sz="2800" b="1" dirty="0" smtClean="0"/>
              <a:t>ve</a:t>
            </a:r>
            <a:br>
              <a:rPr lang="tr-TR" sz="2800" b="1" dirty="0" smtClean="0"/>
            </a:br>
            <a:r>
              <a:rPr lang="tr-TR" sz="2800" b="1" dirty="0" smtClean="0"/>
              <a:t>Çevre İzin ve Lisansı</a:t>
            </a:r>
            <a:endParaRPr lang="tr-TR" sz="2800" b="1" dirty="0"/>
          </a:p>
        </p:txBody>
      </p:sp>
      <p:sp>
        <p:nvSpPr>
          <p:cNvPr id="8" name="Rectangle 3"/>
          <p:cNvSpPr>
            <a:spLocks noChangeArrowheads="1"/>
          </p:cNvSpPr>
          <p:nvPr/>
        </p:nvSpPr>
        <p:spPr bwMode="auto">
          <a:xfrm>
            <a:off x="1142976" y="4357694"/>
            <a:ext cx="7010400" cy="1447800"/>
          </a:xfrm>
          <a:prstGeom prst="rect">
            <a:avLst/>
          </a:prstGeom>
          <a:noFill/>
          <a:ln w="9525">
            <a:noFill/>
            <a:miter lim="800000"/>
            <a:headEnd/>
            <a:tailEnd/>
          </a:ln>
        </p:spPr>
        <p:txBody>
          <a:bodyPr/>
          <a:lstStyle/>
          <a:p>
            <a:pPr algn="ctr" eaLnBrk="1" hangingPunct="1">
              <a:lnSpc>
                <a:spcPct val="90000"/>
              </a:lnSpc>
              <a:buFont typeface="Wingdings" pitchFamily="2" charset="2"/>
              <a:buNone/>
              <a:defRPr/>
            </a:pPr>
            <a:r>
              <a:rPr lang="tr-TR" sz="2800" b="1" dirty="0">
                <a:effectLst>
                  <a:outerShdw blurRad="38100" dist="38100" dir="2700000" algn="tl">
                    <a:srgbClr val="C0C0C0"/>
                  </a:outerShdw>
                </a:effectLst>
              </a:rPr>
              <a:t>Çevre Yönetimi Genel Müdürlüğü</a:t>
            </a:r>
          </a:p>
          <a:p>
            <a:pPr algn="ctr" eaLnBrk="1" hangingPunct="1">
              <a:lnSpc>
                <a:spcPct val="90000"/>
              </a:lnSpc>
              <a:buFont typeface="Wingdings" pitchFamily="2" charset="2"/>
              <a:buNone/>
              <a:defRPr/>
            </a:pPr>
            <a:r>
              <a:rPr lang="tr-TR" sz="2400" b="1" dirty="0">
                <a:effectLst>
                  <a:outerShdw blurRad="38100" dist="38100" dir="2700000" algn="tl">
                    <a:srgbClr val="C0C0C0"/>
                  </a:outerShdw>
                </a:effectLst>
              </a:rPr>
              <a:t>Ölçüm ve Denetim Dairesi Başkanlığı</a:t>
            </a:r>
          </a:p>
          <a:p>
            <a:pPr algn="ctr" eaLnBrk="1" hangingPunct="1">
              <a:lnSpc>
                <a:spcPct val="90000"/>
              </a:lnSpc>
              <a:buFont typeface="Wingdings" pitchFamily="2" charset="2"/>
              <a:buNone/>
              <a:defRPr/>
            </a:pPr>
            <a:r>
              <a:rPr lang="tr-TR" sz="2000" b="1" dirty="0">
                <a:solidFill>
                  <a:srgbClr val="C00000"/>
                </a:solidFill>
                <a:effectLst>
                  <a:outerShdw blurRad="38100" dist="38100" dir="2700000" algn="tl">
                    <a:srgbClr val="C0C0C0"/>
                  </a:outerShdw>
                </a:effectLst>
              </a:rPr>
              <a:t>Çevre İzin ve Lisansı </a:t>
            </a:r>
            <a:r>
              <a:rPr lang="tr-TR" sz="2000" b="1" dirty="0" smtClean="0">
                <a:solidFill>
                  <a:srgbClr val="C00000"/>
                </a:solidFill>
                <a:effectLst>
                  <a:outerShdw blurRad="38100" dist="38100" dir="2700000" algn="tl">
                    <a:srgbClr val="C0C0C0"/>
                  </a:outerShdw>
                </a:effectLst>
              </a:rPr>
              <a:t>Birimi</a:t>
            </a:r>
          </a:p>
          <a:p>
            <a:pPr algn="ctr" eaLnBrk="1" hangingPunct="1">
              <a:lnSpc>
                <a:spcPct val="90000"/>
              </a:lnSpc>
              <a:buFont typeface="Wingdings" pitchFamily="2" charset="2"/>
              <a:buNone/>
              <a:defRPr/>
            </a:pPr>
            <a:endParaRPr lang="tr-TR" sz="2000" b="1" dirty="0" smtClean="0">
              <a:solidFill>
                <a:srgbClr val="C00000"/>
              </a:solidFill>
              <a:effectLst>
                <a:outerShdw blurRad="38100" dist="38100" dir="2700000" algn="tl">
                  <a:srgbClr val="C0C0C0"/>
                </a:outerShdw>
              </a:effectLst>
            </a:endParaRPr>
          </a:p>
          <a:p>
            <a:pPr algn="ctr" eaLnBrk="1" hangingPunct="1">
              <a:lnSpc>
                <a:spcPct val="90000"/>
              </a:lnSpc>
              <a:buFont typeface="Wingdings" pitchFamily="2" charset="2"/>
              <a:buNone/>
              <a:defRPr/>
            </a:pPr>
            <a:r>
              <a:rPr lang="tr-TR" sz="2000" b="1" dirty="0" smtClean="0">
                <a:solidFill>
                  <a:srgbClr val="C00000"/>
                </a:solidFill>
                <a:effectLst>
                  <a:outerShdw blurRad="38100" dist="38100" dir="2700000" algn="tl">
                    <a:srgbClr val="C0C0C0"/>
                  </a:outerShdw>
                </a:effectLst>
              </a:rPr>
              <a:t>Sibel ÜRÜN YURTSEVEN</a:t>
            </a:r>
          </a:p>
          <a:p>
            <a:pPr algn="ctr" eaLnBrk="1" hangingPunct="1">
              <a:lnSpc>
                <a:spcPct val="90000"/>
              </a:lnSpc>
              <a:buFont typeface="Wingdings" pitchFamily="2" charset="2"/>
              <a:buNone/>
              <a:defRPr/>
            </a:pPr>
            <a:r>
              <a:rPr lang="tr-TR" sz="2000" b="1" dirty="0" smtClean="0">
                <a:solidFill>
                  <a:srgbClr val="C00000"/>
                </a:solidFill>
                <a:effectLst>
                  <a:outerShdw blurRad="38100" dist="38100" dir="2700000" algn="tl">
                    <a:srgbClr val="C0C0C0"/>
                  </a:outerShdw>
                </a:effectLst>
              </a:rPr>
              <a:t>Çevre Mühendisi</a:t>
            </a:r>
            <a:endParaRPr lang="tr-TR" sz="2000" b="1" dirty="0">
              <a:solidFill>
                <a:srgbClr val="C00000"/>
              </a:solidFill>
              <a:effectLst>
                <a:outerShdw blurRad="38100" dist="38100" dir="2700000" algn="tl">
                  <a:srgbClr val="C0C0C0"/>
                </a:outerShdw>
              </a:effectLst>
            </a:endParaRPr>
          </a:p>
        </p:txBody>
      </p:sp>
      <p:pic>
        <p:nvPicPr>
          <p:cNvPr id="9" name="Picture 18" descr="C:\Documents and Settings\ykaraca\Desktop\cicil[1].png"/>
          <p:cNvPicPr>
            <a:picLocks noChangeAspect="1" noChangeArrowheads="1"/>
          </p:cNvPicPr>
          <p:nvPr/>
        </p:nvPicPr>
        <p:blipFill>
          <a:blip r:embed="rId3">
            <a:lum bright="-10000" contrast="40000"/>
          </a:blip>
          <a:srcRect/>
          <a:stretch>
            <a:fillRect/>
          </a:stretch>
        </p:blipFill>
        <p:spPr bwMode="auto">
          <a:xfrm>
            <a:off x="3214678" y="1714488"/>
            <a:ext cx="2357454" cy="2428892"/>
          </a:xfrm>
          <a:prstGeom prst="rect">
            <a:avLst/>
          </a:prstGeom>
          <a:noFill/>
          <a:ln w="9525">
            <a:noFill/>
            <a:miter lim="800000"/>
            <a:headEnd/>
            <a:tailEnd/>
          </a:ln>
        </p:spPr>
      </p:pic>
      <p:sp>
        <p:nvSpPr>
          <p:cNvPr id="5" name="4 Dikdörtgen"/>
          <p:cNvSpPr/>
          <p:nvPr/>
        </p:nvSpPr>
        <p:spPr>
          <a:xfrm>
            <a:off x="-214346" y="6260144"/>
            <a:ext cx="2214578" cy="597856"/>
          </a:xfrm>
          <a:prstGeom prst="rect">
            <a:avLst/>
          </a:prstGeom>
        </p:spPr>
        <p:txBody>
          <a:bodyPr wrap="square">
            <a:spAutoFit/>
          </a:bodyPr>
          <a:lstStyle/>
          <a:p>
            <a:pPr algn="ctr">
              <a:lnSpc>
                <a:spcPct val="90000"/>
              </a:lnSpc>
              <a:defRPr/>
            </a:pPr>
            <a:r>
              <a:rPr lang="tr-TR" b="1" dirty="0" smtClean="0">
                <a:solidFill>
                  <a:schemeClr val="bg1"/>
                </a:solidFill>
                <a:effectLst>
                  <a:outerShdw blurRad="38100" dist="38100" dir="2700000" algn="tl">
                    <a:srgbClr val="C0C0C0"/>
                  </a:outerShdw>
                </a:effectLst>
              </a:rPr>
              <a:t>Hizmet İçi</a:t>
            </a:r>
          </a:p>
          <a:p>
            <a:pPr algn="ctr">
              <a:lnSpc>
                <a:spcPct val="90000"/>
              </a:lnSpc>
              <a:defRPr/>
            </a:pPr>
            <a:r>
              <a:rPr lang="tr-TR" b="1" dirty="0" smtClean="0">
                <a:solidFill>
                  <a:schemeClr val="bg1"/>
                </a:solidFill>
                <a:effectLst>
                  <a:outerShdw blurRad="38100" dist="38100" dir="2700000" algn="tl">
                    <a:srgbClr val="C0C0C0"/>
                  </a:outerShdw>
                </a:effectLst>
              </a:rPr>
              <a:t>Eğitim</a:t>
            </a:r>
            <a:endParaRPr lang="tr-TR" b="1" dirty="0">
              <a:solidFill>
                <a:schemeClr val="bg1"/>
              </a:solidFill>
              <a:effectLst>
                <a:outerShdw blurRad="38100" dist="38100" dir="2700000" algn="tl">
                  <a:srgbClr val="C0C0C0"/>
                </a:outerShdw>
              </a:effectLst>
            </a:endParaRPr>
          </a:p>
        </p:txBody>
      </p:sp>
      <p:pic>
        <p:nvPicPr>
          <p:cNvPr id="6" name="Picture 2" descr="D:\Logolar\Bakanlık logosu.jpg"/>
          <p:cNvPicPr>
            <a:picLocks noChangeAspect="1" noChangeArrowheads="1"/>
          </p:cNvPicPr>
          <p:nvPr/>
        </p:nvPicPr>
        <p:blipFill>
          <a:blip r:embed="rId4" cstate="print"/>
          <a:srcRect/>
          <a:stretch>
            <a:fillRect/>
          </a:stretch>
        </p:blipFill>
        <p:spPr bwMode="auto">
          <a:xfrm>
            <a:off x="285721" y="214291"/>
            <a:ext cx="1000131" cy="1133482"/>
          </a:xfrm>
          <a:prstGeom prst="roundRect">
            <a:avLst>
              <a:gd name="adj" fmla="val 8594"/>
            </a:avLst>
          </a:prstGeom>
          <a:solidFill>
            <a:srgbClr val="FFFFFF">
              <a:shade val="85000"/>
            </a:srgbClr>
          </a:solidFill>
          <a:ln>
            <a:noFill/>
          </a:ln>
          <a:effectLst/>
        </p:spPr>
      </p:pic>
      <p:sp>
        <p:nvSpPr>
          <p:cNvPr id="11" name="10 Slayt Numarası Yer Tutucusu"/>
          <p:cNvSpPr>
            <a:spLocks noGrp="1"/>
          </p:cNvSpPr>
          <p:nvPr>
            <p:ph type="sldNum" sz="quarter" idx="12"/>
          </p:nvPr>
        </p:nvSpPr>
        <p:spPr/>
        <p:txBody>
          <a:bodyPr/>
          <a:lstStyle/>
          <a:p>
            <a:fld id="{64B931D3-84E8-4415-89DB-FE79BE10C006}" type="slidenum">
              <a:rPr lang="tr-TR" smtClean="0"/>
              <a:pPr/>
              <a:t>1</a:t>
            </a:fld>
            <a:endParaRPr lang="tr-TR"/>
          </a:p>
        </p:txBody>
      </p:sp>
      <p:sp>
        <p:nvSpPr>
          <p:cNvPr id="12" name="11 Altbilgi Yer Tutucusu"/>
          <p:cNvSpPr>
            <a:spLocks noGrp="1"/>
          </p:cNvSpPr>
          <p:nvPr>
            <p:ph type="ftr" sz="quarter" idx="11"/>
          </p:nvPr>
        </p:nvSpPr>
        <p:spPr/>
        <p:txBody>
          <a:bodyPr/>
          <a:lstStyle/>
          <a:p>
            <a:r>
              <a:rPr lang="tr-TR" smtClean="0"/>
              <a:t>Çevre  Yönetimi Genel Müdürlüğü / ÖDD</a:t>
            </a:r>
            <a:endParaRPr lang="tr-TR"/>
          </a:p>
        </p:txBody>
      </p:sp>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10</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523220"/>
          </a:xfrm>
          <a:prstGeom prst="rect">
            <a:avLst/>
          </a:prstGeom>
        </p:spPr>
        <p:txBody>
          <a:bodyPr wrap="square">
            <a:spAutoFit/>
          </a:bodyPr>
          <a:lstStyle/>
          <a:p>
            <a:pPr marL="342900" indent="-342900">
              <a:spcBef>
                <a:spcPct val="20000"/>
              </a:spcBef>
              <a:buClr>
                <a:schemeClr val="accent1"/>
              </a:buClr>
              <a:buSzPct val="65000"/>
              <a:defRPr/>
            </a:pPr>
            <a:r>
              <a:rPr lang="tr-TR" sz="2800" b="1" dirty="0" smtClean="0">
                <a:solidFill>
                  <a:schemeClr val="bg1"/>
                </a:solidFill>
                <a:latin typeface="Arial" charset="0"/>
              </a:rPr>
              <a:t>     ÇEVRİM İÇİ ÇEVRE İZİNLERİ PROJESİ</a:t>
            </a:r>
          </a:p>
        </p:txBody>
      </p:sp>
      <p:sp>
        <p:nvSpPr>
          <p:cNvPr id="15" name="Rectangle 3"/>
          <p:cNvSpPr txBox="1">
            <a:spLocks noChangeArrowheads="1"/>
          </p:cNvSpPr>
          <p:nvPr/>
        </p:nvSpPr>
        <p:spPr bwMode="auto">
          <a:xfrm>
            <a:off x="500034" y="1428736"/>
            <a:ext cx="7848600" cy="485778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21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000" b="0" i="0" u="none" strike="noStrike" kern="1200" cap="none" spc="0" normalizeH="0" baseline="0" noProof="0" dirty="0" smtClean="0">
                <a:ln>
                  <a:noFill/>
                </a:ln>
                <a:solidFill>
                  <a:schemeClr val="tx1"/>
                </a:solidFill>
                <a:effectLst/>
                <a:uLnTx/>
                <a:uFillTx/>
                <a:latin typeface="+mn-lt"/>
                <a:ea typeface="+mn-ea"/>
                <a:cs typeface="+mn-cs"/>
              </a:rPr>
              <a:t>Bilgi Toplumu Stratejisi Eylem Planı (2006-2010)</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000" b="0" i="0" u="none" strike="noStrike" kern="1200" cap="none" spc="0" normalizeH="0" baseline="0" noProof="0" dirty="0" smtClean="0">
                <a:ln>
                  <a:noFill/>
                </a:ln>
                <a:solidFill>
                  <a:schemeClr val="tx1"/>
                </a:solidFill>
                <a:effectLst/>
                <a:uLnTx/>
                <a:uFillTx/>
                <a:latin typeface="+mn-lt"/>
                <a:ea typeface="+mn-ea"/>
                <a:cs typeface="+mn-cs"/>
              </a:rPr>
              <a:t>15 </a:t>
            </a:r>
            <a:r>
              <a:rPr kumimoji="0" lang="tr-TR" sz="2000" b="0" i="0" u="none" strike="noStrike" kern="1200" cap="none" spc="0" normalizeH="0" baseline="0" noProof="0" dirty="0" err="1" smtClean="0">
                <a:ln>
                  <a:noFill/>
                </a:ln>
                <a:solidFill>
                  <a:schemeClr val="tx1"/>
                </a:solidFill>
                <a:effectLst/>
                <a:uLnTx/>
                <a:uFillTx/>
                <a:latin typeface="+mn-lt"/>
                <a:ea typeface="+mn-ea"/>
                <a:cs typeface="+mn-cs"/>
              </a:rPr>
              <a:t>Nolu</a:t>
            </a:r>
            <a:r>
              <a:rPr kumimoji="0" lang="tr-TR" sz="2000" b="0" i="0" u="none" strike="noStrike" kern="1200" cap="none" spc="0" normalizeH="0" baseline="0" noProof="0" dirty="0" smtClean="0">
                <a:ln>
                  <a:noFill/>
                </a:ln>
                <a:solidFill>
                  <a:schemeClr val="tx1"/>
                </a:solidFill>
                <a:effectLst/>
                <a:uLnTx/>
                <a:uFillTx/>
                <a:latin typeface="+mn-lt"/>
                <a:ea typeface="+mn-ea"/>
                <a:cs typeface="+mn-cs"/>
              </a:rPr>
              <a:t> Eylem</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000" b="0" i="0" u="none" strike="noStrike" kern="1200" cap="none" spc="0" normalizeH="0" baseline="0" noProof="0" dirty="0" smtClean="0">
                <a:ln>
                  <a:noFill/>
                </a:ln>
                <a:solidFill>
                  <a:schemeClr val="tx1"/>
                </a:solidFill>
                <a:effectLst/>
                <a:uLnTx/>
                <a:uFillTx/>
                <a:latin typeface="+mn-lt"/>
                <a:ea typeface="+mn-ea"/>
                <a:cs typeface="+mn-cs"/>
              </a:rPr>
              <a:t>Çevrimiçi Çevre İzinleri</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tr-TR"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000" b="0" i="0" u="none" strike="noStrike" kern="1200" cap="none" spc="0" normalizeH="0" baseline="0" noProof="0" dirty="0" smtClean="0">
                <a:ln>
                  <a:noFill/>
                </a:ln>
                <a:solidFill>
                  <a:schemeClr val="tx1"/>
                </a:solidFill>
                <a:effectLst/>
                <a:uLnTx/>
                <a:uFillTx/>
                <a:latin typeface="+mn-lt"/>
                <a:ea typeface="+mn-ea"/>
                <a:cs typeface="+mn-cs"/>
              </a:rPr>
              <a:t>Proje Sahibi Kuruluş;</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000" b="0" i="0" u="none" strike="noStrike" kern="1200" cap="none" spc="0" normalizeH="0" baseline="0" noProof="0" dirty="0" smtClean="0">
                <a:ln>
                  <a:noFill/>
                </a:ln>
                <a:solidFill>
                  <a:schemeClr val="tx1"/>
                </a:solidFill>
                <a:effectLst/>
                <a:uLnTx/>
                <a:uFillTx/>
                <a:latin typeface="+mn-lt"/>
                <a:ea typeface="+mn-ea"/>
                <a:cs typeface="+mn-cs"/>
              </a:rPr>
              <a:t>Çevre ve Orman Bakanlığı</a:t>
            </a:r>
          </a:p>
          <a:p>
            <a:pPr marL="742950" marR="0" lvl="1" indent="-28575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000" b="0" i="0" u="none" strike="noStrike" kern="1200" cap="none" spc="0" normalizeH="0" baseline="0" noProof="0" dirty="0" smtClean="0">
                <a:ln>
                  <a:noFill/>
                </a:ln>
                <a:solidFill>
                  <a:schemeClr val="tx1"/>
                </a:solidFill>
                <a:effectLst/>
                <a:uLnTx/>
                <a:uFillTx/>
                <a:latin typeface="+mn-lt"/>
                <a:ea typeface="+mn-ea"/>
                <a:cs typeface="+mn-cs"/>
              </a:rPr>
              <a:t>İlgili Kuruluşlar;</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000" b="0" i="0" u="none" strike="noStrike" kern="1200" cap="none" spc="0" normalizeH="0" baseline="0" noProof="0" dirty="0" smtClean="0">
                <a:ln>
                  <a:noFill/>
                </a:ln>
                <a:solidFill>
                  <a:schemeClr val="tx1"/>
                </a:solidFill>
                <a:effectLst/>
                <a:uLnTx/>
                <a:uFillTx/>
                <a:latin typeface="+mn-lt"/>
                <a:ea typeface="+mn-ea"/>
                <a:cs typeface="+mn-cs"/>
              </a:rPr>
              <a:t>İçişleri Bakanlığı</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000" b="0" i="0" u="none" strike="noStrike" kern="1200" cap="none" spc="0" normalizeH="0" baseline="0" noProof="0" dirty="0" smtClean="0">
                <a:ln>
                  <a:noFill/>
                </a:ln>
                <a:solidFill>
                  <a:schemeClr val="tx1"/>
                </a:solidFill>
                <a:effectLst/>
                <a:uLnTx/>
                <a:uFillTx/>
                <a:latin typeface="+mn-lt"/>
                <a:ea typeface="+mn-ea"/>
                <a:cs typeface="+mn-cs"/>
              </a:rPr>
              <a:t>Sanayi ve Ticaret Bakanlığı</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000" b="0" i="0" u="none" strike="noStrike" kern="1200" cap="none" spc="0" normalizeH="0" baseline="0" noProof="0" dirty="0" smtClean="0">
                <a:ln>
                  <a:noFill/>
                </a:ln>
                <a:solidFill>
                  <a:schemeClr val="tx1"/>
                </a:solidFill>
                <a:effectLst/>
                <a:uLnTx/>
                <a:uFillTx/>
                <a:latin typeface="+mn-lt"/>
                <a:ea typeface="+mn-ea"/>
                <a:cs typeface="+mn-cs"/>
              </a:rPr>
              <a:t>Yerel Yönetimler</a:t>
            </a:r>
          </a:p>
        </p:txBody>
      </p:sp>
      <p:sp>
        <p:nvSpPr>
          <p:cNvPr id="8"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pPr>
              <a:spcBef>
                <a:spcPct val="20000"/>
              </a:spcBef>
              <a:buClr>
                <a:schemeClr val="accent1"/>
              </a:buClr>
              <a:buSzPct val="65000"/>
              <a:buFont typeface="Wingdings" pitchFamily="2" charset="2"/>
              <a:buNone/>
              <a:defRPr/>
            </a:pPr>
            <a:r>
              <a:rPr lang="tr-TR" sz="2000" b="1" dirty="0" smtClean="0"/>
              <a:t>E.DEVLET UYGULAMALARI</a:t>
            </a:r>
            <a:endParaRPr lang="tr-TR" sz="2000" b="1"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11</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523220"/>
          </a:xfrm>
          <a:prstGeom prst="rect">
            <a:avLst/>
          </a:prstGeom>
        </p:spPr>
        <p:txBody>
          <a:bodyPr wrap="square">
            <a:spAutoFit/>
          </a:bodyPr>
          <a:lstStyle/>
          <a:p>
            <a:pPr marL="342900" indent="-342900">
              <a:spcBef>
                <a:spcPct val="20000"/>
              </a:spcBef>
              <a:buClr>
                <a:schemeClr val="accent1"/>
              </a:buClr>
              <a:buSzPct val="65000"/>
              <a:defRPr/>
            </a:pPr>
            <a:r>
              <a:rPr lang="tr-TR" sz="2800" b="1" dirty="0" smtClean="0">
                <a:solidFill>
                  <a:schemeClr val="bg1"/>
                </a:solidFill>
                <a:latin typeface="Arial" charset="0"/>
              </a:rPr>
              <a:t>     ÇEVRİM İÇİ ÇEVRE İZİNLERİ PROJESİ</a:t>
            </a:r>
          </a:p>
        </p:txBody>
      </p:sp>
      <p:sp>
        <p:nvSpPr>
          <p:cNvPr id="8" name="7 Dikdörtgen"/>
          <p:cNvSpPr/>
          <p:nvPr/>
        </p:nvSpPr>
        <p:spPr>
          <a:xfrm>
            <a:off x="428596" y="2071678"/>
            <a:ext cx="8358246" cy="3785652"/>
          </a:xfrm>
          <a:prstGeom prst="rect">
            <a:avLst/>
          </a:prstGeom>
        </p:spPr>
        <p:txBody>
          <a:bodyPr wrap="square">
            <a:spAutoFit/>
          </a:bodyPr>
          <a:lstStyle/>
          <a:p>
            <a:pPr lvl="1" algn="just">
              <a:defRPr/>
            </a:pPr>
            <a:r>
              <a:rPr lang="tr-TR" sz="2400" dirty="0" smtClean="0">
                <a:latin typeface="Times New Roman" pitchFamily="18" charset="0"/>
              </a:rPr>
              <a:t>İşletmelerin kuruluş aşamasından itibaren yaşam evreleri boyunca;</a:t>
            </a:r>
          </a:p>
          <a:p>
            <a:pPr lvl="1" algn="just">
              <a:defRPr/>
            </a:pPr>
            <a:r>
              <a:rPr lang="tr-TR" sz="2400" dirty="0" smtClean="0">
                <a:latin typeface="Times New Roman" pitchFamily="18" charset="0"/>
              </a:rPr>
              <a:t>	</a:t>
            </a:r>
          </a:p>
          <a:p>
            <a:pPr lvl="1" algn="just">
              <a:defRPr/>
            </a:pPr>
            <a:r>
              <a:rPr lang="tr-TR" sz="2400" b="1" u="sng" dirty="0" smtClean="0">
                <a:latin typeface="Times New Roman" pitchFamily="18" charset="0"/>
              </a:rPr>
              <a:t>Çevre ile ilgili almak zorunda oldukları çeşitli izinlerin </a:t>
            </a:r>
          </a:p>
          <a:p>
            <a:pPr marL="801687" lvl="1" indent="-457200" algn="just">
              <a:buBlip>
                <a:blip r:embed="rId2"/>
              </a:buBlip>
              <a:defRPr/>
            </a:pPr>
            <a:r>
              <a:rPr lang="tr-TR" sz="2400" dirty="0" smtClean="0">
                <a:latin typeface="Times New Roman" pitchFamily="18" charset="0"/>
              </a:rPr>
              <a:t>başvurularının tek bir noktadan çevrimiçi olarak yapılabilmesi, </a:t>
            </a:r>
          </a:p>
          <a:p>
            <a:pPr marL="801687" lvl="1" indent="-457200" algn="just">
              <a:buBlip>
                <a:blip r:embed="rId2"/>
              </a:buBlip>
              <a:defRPr/>
            </a:pPr>
            <a:r>
              <a:rPr lang="tr-TR" sz="2400" dirty="0" smtClean="0">
                <a:latin typeface="Times New Roman" pitchFamily="18" charset="0"/>
              </a:rPr>
              <a:t>bu başvuruların yetkili mercilere iletilmesi ve</a:t>
            </a:r>
          </a:p>
          <a:p>
            <a:pPr marL="801687" lvl="1" indent="-457200" algn="just">
              <a:buBlip>
                <a:blip r:embed="rId2"/>
              </a:buBlip>
              <a:defRPr/>
            </a:pPr>
            <a:r>
              <a:rPr lang="tr-TR" sz="2400" dirty="0" smtClean="0">
                <a:latin typeface="Times New Roman" pitchFamily="18" charset="0"/>
              </a:rPr>
              <a:t>bu merciler tarafından onaylanma sürecinin çevrimiçi</a:t>
            </a:r>
          </a:p>
          <a:p>
            <a:pPr lvl="1" algn="just">
              <a:defRPr/>
            </a:pPr>
            <a:r>
              <a:rPr lang="tr-TR" sz="2400" dirty="0" smtClean="0">
                <a:latin typeface="Times New Roman" pitchFamily="18" charset="0"/>
              </a:rPr>
              <a:t>      tamamlanabilmesini </a:t>
            </a:r>
          </a:p>
          <a:p>
            <a:pPr lvl="1">
              <a:defRPr/>
            </a:pPr>
            <a:r>
              <a:rPr lang="tr-TR" dirty="0" smtClean="0">
                <a:latin typeface="Times New Roman" pitchFamily="18" charset="0"/>
              </a:rPr>
              <a:t> </a:t>
            </a:r>
            <a:r>
              <a:rPr lang="tr-TR" sz="2400" b="1" dirty="0" smtClean="0">
                <a:latin typeface="Times New Roman" pitchFamily="18" charset="0"/>
              </a:rPr>
              <a:t>sağlamaktır.</a:t>
            </a:r>
            <a:endParaRPr lang="tr-TR" dirty="0"/>
          </a:p>
        </p:txBody>
      </p:sp>
      <p:sp>
        <p:nvSpPr>
          <p:cNvPr id="10"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pPr>
              <a:spcBef>
                <a:spcPct val="20000"/>
              </a:spcBef>
              <a:buClr>
                <a:schemeClr val="accent1"/>
              </a:buClr>
              <a:buSzPct val="65000"/>
              <a:buFont typeface="Wingdings" pitchFamily="2" charset="2"/>
              <a:buNone/>
              <a:defRPr/>
            </a:pPr>
            <a:r>
              <a:rPr lang="tr-TR" sz="2000" b="1" dirty="0" smtClean="0"/>
              <a:t>AMAÇ/TANIM</a:t>
            </a:r>
            <a:endParaRPr lang="tr-TR" sz="2000" b="1"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12</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286808"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LİSANSLAR HAKKINDA YÖNETMELİK</a:t>
            </a:r>
          </a:p>
        </p:txBody>
      </p:sp>
      <p:pic>
        <p:nvPicPr>
          <p:cNvPr id="10" name="Picture 2" descr="C:\Documents and Settings\ykaraca\Belgelerim\Resimlerim\Microsoft Clip Organizer\imagesCAU2XIJJ.jpg"/>
          <p:cNvPicPr>
            <a:picLocks noChangeAspect="1" noChangeArrowheads="1"/>
          </p:cNvPicPr>
          <p:nvPr/>
        </p:nvPicPr>
        <p:blipFill>
          <a:blip r:embed="rId2" cstate="print">
            <a:lum bright="-20000"/>
          </a:blip>
          <a:srcRect/>
          <a:stretch>
            <a:fillRect/>
          </a:stretch>
        </p:blipFill>
        <p:spPr bwMode="auto">
          <a:xfrm>
            <a:off x="214282" y="1643050"/>
            <a:ext cx="1219201" cy="4714908"/>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a:scene3d>
            <a:camera prst="isometricOffAxis1Right"/>
            <a:lightRig rig="threePt" dir="t"/>
          </a:scene3d>
          <a:sp3d>
            <a:bevelT w="139700" prst="cross"/>
          </a:sp3d>
        </p:spPr>
      </p:pic>
      <p:sp>
        <p:nvSpPr>
          <p:cNvPr id="11" name="Rectangle 3"/>
          <p:cNvSpPr txBox="1">
            <a:spLocks noChangeArrowheads="1"/>
          </p:cNvSpPr>
          <p:nvPr/>
        </p:nvSpPr>
        <p:spPr bwMode="auto">
          <a:xfrm>
            <a:off x="1357290" y="1571612"/>
            <a:ext cx="7643866" cy="4648232"/>
          </a:xfrm>
          <a:prstGeom prst="rect">
            <a:avLst/>
          </a:prstGeom>
          <a:ln w="9525" cap="flat" cmpd="sng" algn="ctr">
            <a:noFill/>
            <a:prstDash val="solid"/>
            <a:headEnd/>
            <a:tailEnd/>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endParaRPr kumimoji="0" lang="tr-TR" sz="1600" b="1" i="0" u="none" strike="noStrike" kern="1200" cap="none" spc="0" normalizeH="0" baseline="0" noProof="0" dirty="0" smtClean="0">
              <a:ln>
                <a:noFill/>
              </a:ln>
              <a:solidFill>
                <a:schemeClr val="accent1">
                  <a:lumMod val="75000"/>
                </a:schemeClr>
              </a:solidFill>
              <a:effectLst/>
              <a:uLnTx/>
              <a:uFillTx/>
              <a:latin typeface="+mn-lt"/>
              <a:ea typeface="+mn-ea"/>
              <a:cs typeface="+mn-cs"/>
            </a:endParaRP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r>
              <a:rPr kumimoji="0" lang="tr-TR"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1. BÖLÜM</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 Amaç, Kapsam, Dayanak ve Tanımlar</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r>
              <a:rPr kumimoji="0" lang="tr-TR"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2. BÖLÜM</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 Çevre İznine veya Çevre İzin ve Lisansına Tabi İşletmeler  ve Yetkili Merciler </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r>
              <a:rPr kumimoji="0" lang="tr-TR"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3. BÖLÜM</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 </a:t>
            </a:r>
            <a:r>
              <a:rPr kumimoji="0" lang="tr-TR" sz="1500" b="0" i="0" u="none" strike="noStrike" kern="1200" cap="none" spc="0" normalizeH="0" baseline="0" noProof="0" dirty="0" smtClean="0">
                <a:ln>
                  <a:noFill/>
                </a:ln>
                <a:solidFill>
                  <a:schemeClr val="dk1"/>
                </a:solidFill>
                <a:effectLst/>
                <a:uLnTx/>
                <a:uFillTx/>
                <a:latin typeface="+mn-lt"/>
                <a:ea typeface="+mn-ea"/>
                <a:cs typeface="+mn-cs"/>
              </a:rPr>
              <a:t>Çevre İzni veya Çevre İzin ve Lisansı e-Başvurusu,Değerlendirilmesi ve Verilmesi</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r>
              <a:rPr kumimoji="0" lang="tr-TR"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4. BÖLÜM</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:Yetkilendirme ve Çevre Danışmanlık Firmalarının   Yükümlülükleri</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r>
              <a:rPr kumimoji="0" lang="tr-TR"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5. BÖLÜM</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 Diğer Hükümler</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endParaRPr kumimoji="0" lang="tr-TR" sz="1600" b="0"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r>
              <a:rPr kumimoji="0" lang="tr-TR" sz="1600" b="0" i="0" u="none" strike="noStrike" kern="1200" cap="none" spc="0" normalizeH="0" baseline="0" noProof="0" dirty="0" smtClean="0">
                <a:ln>
                  <a:noFill/>
                </a:ln>
                <a:solidFill>
                  <a:schemeClr val="dk1"/>
                </a:solidFill>
                <a:effectLst/>
                <a:uLnTx/>
                <a:uFillTx/>
                <a:latin typeface="+mn-lt"/>
                <a:ea typeface="+mn-ea"/>
                <a:cs typeface="+mn-cs"/>
              </a:rPr>
              <a:t>	</a:t>
            </a:r>
            <a:r>
              <a:rPr kumimoji="0" lang="tr-TR" sz="1600" b="1" i="0" u="none" strike="noStrike" kern="1200" cap="none" spc="0" normalizeH="0" baseline="0" noProof="0" dirty="0" smtClean="0">
                <a:ln>
                  <a:noFill/>
                </a:ln>
                <a:solidFill>
                  <a:srgbClr val="C00000"/>
                </a:solidFill>
                <a:effectLst/>
                <a:uLnTx/>
                <a:uFillTx/>
                <a:latin typeface="+mn-lt"/>
                <a:ea typeface="+mn-ea"/>
                <a:cs typeface="+mn-cs"/>
              </a:rPr>
              <a:t>EK-1</a:t>
            </a:r>
            <a:r>
              <a:rPr kumimoji="0" lang="tr-TR" sz="1600" b="1" i="0" u="none" strike="noStrike" kern="1200" cap="none" spc="0" normalizeH="0" baseline="0" noProof="0" dirty="0" smtClean="0">
                <a:ln>
                  <a:noFill/>
                </a:ln>
                <a:solidFill>
                  <a:srgbClr val="002060"/>
                </a:solidFill>
                <a:effectLst/>
                <a:uLnTx/>
                <a:uFillTx/>
                <a:latin typeface="+mn-lt"/>
                <a:ea typeface="+mn-ea"/>
                <a:cs typeface="+mn-cs"/>
              </a:rPr>
              <a:t>	</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:Çevreye Kirletici Etkisi Yüksek Olan Faaliyet veya Tesisler</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r>
              <a:rPr kumimoji="0" lang="tr-TR" sz="1600" b="0" i="0" u="none" strike="noStrike" kern="1200" cap="none" spc="0" normalizeH="0" baseline="0" noProof="0" dirty="0" smtClean="0">
                <a:ln>
                  <a:noFill/>
                </a:ln>
                <a:solidFill>
                  <a:schemeClr val="dk1"/>
                </a:solidFill>
                <a:effectLst/>
                <a:uLnTx/>
                <a:uFillTx/>
                <a:latin typeface="+mn-lt"/>
                <a:ea typeface="+mn-ea"/>
                <a:cs typeface="+mn-cs"/>
              </a:rPr>
              <a:t>	</a:t>
            </a:r>
            <a:r>
              <a:rPr kumimoji="0" lang="tr-TR" sz="1600" b="1" i="0" u="none" strike="noStrike" kern="1200" cap="none" spc="0" normalizeH="0" baseline="0" noProof="0" dirty="0" smtClean="0">
                <a:ln>
                  <a:noFill/>
                </a:ln>
                <a:solidFill>
                  <a:srgbClr val="C00000"/>
                </a:solidFill>
                <a:effectLst/>
                <a:uLnTx/>
                <a:uFillTx/>
                <a:latin typeface="+mn-lt"/>
                <a:ea typeface="+mn-ea"/>
                <a:cs typeface="+mn-cs"/>
              </a:rPr>
              <a:t>EK-2</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:Çevreye Kirletici Etkisi Olan Faaliyet veya Tesisler</a:t>
            </a:r>
          </a:p>
          <a:p>
            <a:pPr marL="342900" lvl="0" indent="-342900">
              <a:lnSpc>
                <a:spcPct val="80000"/>
              </a:lnSpc>
              <a:spcBef>
                <a:spcPct val="20000"/>
              </a:spcBef>
              <a:defRPr/>
            </a:pPr>
            <a:r>
              <a:rPr kumimoji="0" lang="tr-TR" sz="1600" b="0" i="0" u="none" strike="noStrike" kern="1200" cap="none" spc="0" normalizeH="0" baseline="0" noProof="0" dirty="0" smtClean="0">
                <a:ln>
                  <a:noFill/>
                </a:ln>
                <a:solidFill>
                  <a:schemeClr val="dk1"/>
                </a:solidFill>
                <a:effectLst/>
                <a:uLnTx/>
                <a:uFillTx/>
                <a:latin typeface="+mn-lt"/>
                <a:ea typeface="+mn-ea"/>
                <a:cs typeface="+mn-cs"/>
              </a:rPr>
              <a:t>	</a:t>
            </a:r>
            <a:r>
              <a:rPr kumimoji="0" lang="tr-TR" sz="1600" b="1" i="0" u="none" strike="noStrike" kern="1200" cap="none" spc="0" normalizeH="0" baseline="0" noProof="0" dirty="0" smtClean="0">
                <a:ln>
                  <a:noFill/>
                </a:ln>
                <a:solidFill>
                  <a:srgbClr val="C00000"/>
                </a:solidFill>
                <a:effectLst/>
                <a:uLnTx/>
                <a:uFillTx/>
                <a:latin typeface="+mn-lt"/>
                <a:ea typeface="+mn-ea"/>
                <a:cs typeface="+mn-cs"/>
              </a:rPr>
              <a:t>EK-3</a:t>
            </a:r>
            <a:r>
              <a:rPr kumimoji="0" lang="tr-TR" sz="1600" b="1" i="0" u="none" strike="noStrike" kern="1200" cap="none" spc="0" normalizeH="0" baseline="0" noProof="0" dirty="0" smtClean="0">
                <a:ln>
                  <a:noFill/>
                </a:ln>
                <a:solidFill>
                  <a:srgbClr val="002060"/>
                </a:solidFill>
                <a:effectLst/>
                <a:uLnTx/>
                <a:uFillTx/>
                <a:latin typeface="+mn-lt"/>
                <a:ea typeface="+mn-ea"/>
                <a:cs typeface="+mn-cs"/>
              </a:rPr>
              <a:t>     </a:t>
            </a:r>
            <a:r>
              <a:rPr lang="tr-TR" sz="1600" b="1" dirty="0" smtClean="0">
                <a:solidFill>
                  <a:srgbClr val="7030A0"/>
                </a:solidFill>
              </a:rPr>
              <a:t>Ek-3A</a:t>
            </a:r>
            <a:r>
              <a:rPr kumimoji="0" lang="tr-TR" sz="1600" b="1" i="0" u="none" strike="noStrike" kern="1200" cap="none" spc="0" normalizeH="0" baseline="0" noProof="0" dirty="0" smtClean="0">
                <a:ln>
                  <a:noFill/>
                </a:ln>
                <a:solidFill>
                  <a:srgbClr val="002060"/>
                </a:solidFill>
                <a:effectLst/>
                <a:uLnTx/>
                <a:uFillTx/>
                <a:latin typeface="+mn-lt"/>
                <a:ea typeface="+mn-ea"/>
                <a:cs typeface="+mn-cs"/>
              </a:rPr>
              <a:t>	: Geçici Faaliyet</a:t>
            </a:r>
            <a:r>
              <a:rPr kumimoji="0" lang="tr-TR" sz="1600" b="1" i="0" u="none" strike="noStrike" kern="1200" cap="none" spc="0" normalizeH="0" noProof="0" dirty="0" smtClean="0">
                <a:ln>
                  <a:noFill/>
                </a:ln>
                <a:solidFill>
                  <a:srgbClr val="002060"/>
                </a:solidFill>
                <a:effectLst/>
                <a:uLnTx/>
                <a:uFillTx/>
                <a:latin typeface="+mn-lt"/>
                <a:ea typeface="+mn-ea"/>
                <a:cs typeface="+mn-cs"/>
              </a:rPr>
              <a:t> Belgesi Başvuru Formu</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a:t>
            </a:r>
          </a:p>
          <a:p>
            <a:pPr marL="342900" lvl="0" indent="-342900">
              <a:lnSpc>
                <a:spcPct val="80000"/>
              </a:lnSpc>
              <a:spcBef>
                <a:spcPct val="20000"/>
              </a:spcBef>
              <a:defRPr/>
            </a:pPr>
            <a:r>
              <a:rPr lang="tr-TR" sz="1600" dirty="0" smtClean="0"/>
              <a:t>		 </a:t>
            </a:r>
            <a:r>
              <a:rPr lang="tr-TR" sz="1600" b="1" dirty="0" smtClean="0">
                <a:solidFill>
                  <a:srgbClr val="7030A0"/>
                </a:solidFill>
              </a:rPr>
              <a:t>Ek-3B</a:t>
            </a:r>
            <a:r>
              <a:rPr lang="tr-TR" sz="1600" dirty="0" smtClean="0"/>
              <a:t>	: </a:t>
            </a:r>
            <a:r>
              <a:rPr lang="tr-TR" sz="1600" b="1" dirty="0" smtClean="0">
                <a:solidFill>
                  <a:srgbClr val="002060"/>
                </a:solidFill>
              </a:rPr>
              <a:t>Geçici Faaliyet Belgesi Başvuru Formu Ekleri</a:t>
            </a:r>
            <a:endParaRPr lang="tr-TR" sz="1600" b="1" dirty="0" smtClean="0">
              <a:solidFill>
                <a:srgbClr val="C00000"/>
              </a:solidFill>
            </a:endParaRPr>
          </a:p>
          <a:p>
            <a:pPr marL="342900" lvl="0" indent="-342900">
              <a:lnSpc>
                <a:spcPct val="80000"/>
              </a:lnSpc>
              <a:spcBef>
                <a:spcPct val="20000"/>
              </a:spcBef>
              <a:defRPr/>
            </a:pPr>
            <a:r>
              <a:rPr lang="tr-TR" sz="1600" b="1" dirty="0" smtClean="0">
                <a:solidFill>
                  <a:srgbClr val="C00000"/>
                </a:solidFill>
              </a:rPr>
              <a:t>		 </a:t>
            </a:r>
            <a:r>
              <a:rPr lang="tr-TR" sz="1600" b="1" dirty="0" smtClean="0">
                <a:solidFill>
                  <a:srgbClr val="7030A0"/>
                </a:solidFill>
              </a:rPr>
              <a:t>Ek-3C</a:t>
            </a:r>
            <a:r>
              <a:rPr lang="tr-TR" sz="1600" b="1" dirty="0" smtClean="0">
                <a:solidFill>
                  <a:srgbClr val="C00000"/>
                </a:solidFill>
              </a:rPr>
              <a:t>	</a:t>
            </a:r>
            <a:r>
              <a:rPr lang="tr-TR" sz="1600" b="1" dirty="0" smtClean="0">
                <a:solidFill>
                  <a:schemeClr val="tx1"/>
                </a:solidFill>
              </a:rPr>
              <a:t>: </a:t>
            </a:r>
            <a:r>
              <a:rPr lang="tr-TR" sz="1600" b="1" dirty="0" smtClean="0">
                <a:solidFill>
                  <a:srgbClr val="002060"/>
                </a:solidFill>
              </a:rPr>
              <a:t>İzin Lisans Sürecinin Tamamlanması İçin Gerekli Bilgi Ve Belgeler</a:t>
            </a:r>
            <a:endParaRPr kumimoji="0" lang="tr-TR" sz="1600" b="0"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r>
              <a:rPr kumimoji="0" lang="tr-TR" sz="1600" b="0" i="0" u="none" strike="noStrike" kern="1200" cap="none" spc="0" normalizeH="0" baseline="0" noProof="0" dirty="0" smtClean="0">
                <a:ln>
                  <a:noFill/>
                </a:ln>
                <a:solidFill>
                  <a:schemeClr val="dk1"/>
                </a:solidFill>
                <a:effectLst/>
                <a:uLnTx/>
                <a:uFillTx/>
                <a:latin typeface="+mn-lt"/>
                <a:ea typeface="+mn-ea"/>
                <a:cs typeface="+mn-cs"/>
              </a:rPr>
              <a:t>	</a:t>
            </a:r>
            <a:r>
              <a:rPr kumimoji="0" lang="tr-TR" sz="1600" b="1" i="0" u="none" strike="noStrike" kern="1200" cap="none" spc="0" normalizeH="0" baseline="0" noProof="0" dirty="0" smtClean="0">
                <a:ln>
                  <a:noFill/>
                </a:ln>
                <a:solidFill>
                  <a:srgbClr val="C00000"/>
                </a:solidFill>
                <a:effectLst/>
                <a:uLnTx/>
                <a:uFillTx/>
                <a:latin typeface="+mn-lt"/>
                <a:ea typeface="+mn-ea"/>
                <a:cs typeface="+mn-cs"/>
              </a:rPr>
              <a:t>EK-4</a:t>
            </a:r>
            <a:r>
              <a:rPr kumimoji="0" lang="tr-TR" sz="1600" b="1" i="0" u="none" strike="noStrike" kern="1200" cap="none" spc="0" normalizeH="0" baseline="0" noProof="0" dirty="0" smtClean="0">
                <a:ln>
                  <a:noFill/>
                </a:ln>
                <a:solidFill>
                  <a:srgbClr val="002060"/>
                </a:solidFill>
                <a:effectLst/>
                <a:uLnTx/>
                <a:uFillTx/>
                <a:latin typeface="+mn-lt"/>
                <a:ea typeface="+mn-ea"/>
                <a:cs typeface="+mn-cs"/>
              </a:rPr>
              <a:t>	</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:Çevre İzin Belgesi (Bakanlık)</a:t>
            </a:r>
          </a:p>
          <a:p>
            <a:pPr marL="342900" lvl="0" indent="-342900">
              <a:lnSpc>
                <a:spcPct val="80000"/>
              </a:lnSpc>
              <a:spcBef>
                <a:spcPct val="20000"/>
              </a:spcBef>
              <a:defRPr/>
            </a:pPr>
            <a:r>
              <a:rPr kumimoji="0" lang="tr-TR" sz="1600" b="0" i="0" u="none" strike="noStrike" kern="1200" cap="none" spc="0" normalizeH="0" baseline="0" noProof="0" dirty="0" smtClean="0">
                <a:ln>
                  <a:noFill/>
                </a:ln>
                <a:solidFill>
                  <a:schemeClr val="dk1"/>
                </a:solidFill>
                <a:effectLst/>
                <a:uLnTx/>
                <a:uFillTx/>
                <a:latin typeface="+mn-lt"/>
                <a:ea typeface="+mn-ea"/>
                <a:cs typeface="+mn-cs"/>
              </a:rPr>
              <a:t>	</a:t>
            </a:r>
            <a:r>
              <a:rPr kumimoji="0" lang="tr-TR" sz="1600" b="1" i="0" u="none" strike="noStrike" kern="1200" cap="none" spc="0" normalizeH="0" baseline="0" noProof="0" dirty="0" smtClean="0">
                <a:ln>
                  <a:noFill/>
                </a:ln>
                <a:solidFill>
                  <a:srgbClr val="C00000"/>
                </a:solidFill>
                <a:effectLst/>
                <a:uLnTx/>
                <a:uFillTx/>
                <a:latin typeface="+mn-lt"/>
                <a:ea typeface="+mn-ea"/>
                <a:cs typeface="+mn-cs"/>
              </a:rPr>
              <a:t>EK-5</a:t>
            </a:r>
            <a:r>
              <a:rPr kumimoji="0" lang="tr-TR" sz="1600" b="1" i="0" u="none" strike="noStrike" kern="1200" cap="none" spc="0" normalizeH="0" baseline="0" noProof="0" dirty="0" smtClean="0">
                <a:ln>
                  <a:noFill/>
                </a:ln>
                <a:solidFill>
                  <a:srgbClr val="002060"/>
                </a:solidFill>
                <a:effectLst/>
                <a:uLnTx/>
                <a:uFillTx/>
                <a:latin typeface="+mn-lt"/>
                <a:ea typeface="+mn-ea"/>
                <a:cs typeface="+mn-cs"/>
              </a:rPr>
              <a:t>	</a:t>
            </a:r>
            <a:r>
              <a:rPr kumimoji="0" lang="tr-TR" sz="1600" b="0" i="0" u="none" strike="noStrike" kern="1200" cap="none" spc="0" normalizeH="0" baseline="0" noProof="0" dirty="0" smtClean="0">
                <a:ln>
                  <a:noFill/>
                </a:ln>
                <a:solidFill>
                  <a:schemeClr val="dk1"/>
                </a:solidFill>
                <a:effectLst/>
                <a:uLnTx/>
                <a:uFillTx/>
                <a:latin typeface="+mn-lt"/>
                <a:ea typeface="+mn-ea"/>
                <a:cs typeface="+mn-cs"/>
              </a:rPr>
              <a:t>	:Çevre İzin ve Lisans </a:t>
            </a:r>
            <a:r>
              <a:rPr lang="tr-TR" sz="1600" dirty="0" smtClean="0"/>
              <a:t>Belgesi (Bakanlık)</a:t>
            </a:r>
          </a:p>
          <a:p>
            <a:pPr marL="342900" lvl="0" indent="-342900">
              <a:lnSpc>
                <a:spcPct val="80000"/>
              </a:lnSpc>
              <a:spcBef>
                <a:spcPct val="20000"/>
              </a:spcBef>
              <a:defRPr/>
            </a:pPr>
            <a:r>
              <a:rPr lang="tr-TR" sz="1600" dirty="0" smtClean="0"/>
              <a:t>        </a:t>
            </a:r>
            <a:r>
              <a:rPr lang="tr-TR" sz="1600" b="1" dirty="0" smtClean="0">
                <a:solidFill>
                  <a:srgbClr val="C00000"/>
                </a:solidFill>
              </a:rPr>
              <a:t>EK-6</a:t>
            </a:r>
            <a:r>
              <a:rPr lang="tr-TR" sz="1600" b="1" dirty="0" smtClean="0">
                <a:solidFill>
                  <a:srgbClr val="002060"/>
                </a:solidFill>
              </a:rPr>
              <a:t>	</a:t>
            </a:r>
            <a:r>
              <a:rPr lang="tr-TR" sz="1600" dirty="0" smtClean="0"/>
              <a:t>	:</a:t>
            </a:r>
            <a:r>
              <a:rPr lang="tr-TR" sz="1600" b="1" dirty="0" smtClean="0">
                <a:solidFill>
                  <a:srgbClr val="002060"/>
                </a:solidFill>
              </a:rPr>
              <a:t>Çevre İzin Belgesi (İl Müdürlükleri)</a:t>
            </a:r>
          </a:p>
          <a:p>
            <a:pPr marL="342900" lvl="0" indent="-342900">
              <a:lnSpc>
                <a:spcPct val="80000"/>
              </a:lnSpc>
              <a:spcBef>
                <a:spcPct val="20000"/>
              </a:spcBef>
              <a:defRPr/>
            </a:pPr>
            <a:r>
              <a:rPr lang="tr-TR" sz="1600" dirty="0" smtClean="0"/>
              <a:t>        </a:t>
            </a:r>
            <a:r>
              <a:rPr lang="tr-TR" sz="1600" b="1" dirty="0" smtClean="0">
                <a:solidFill>
                  <a:srgbClr val="C00000"/>
                </a:solidFill>
              </a:rPr>
              <a:t>EK-7</a:t>
            </a:r>
            <a:r>
              <a:rPr lang="tr-TR" sz="1600" b="1" dirty="0" smtClean="0">
                <a:solidFill>
                  <a:srgbClr val="002060"/>
                </a:solidFill>
              </a:rPr>
              <a:t>	</a:t>
            </a:r>
            <a:r>
              <a:rPr lang="tr-TR" sz="1600" dirty="0" smtClean="0"/>
              <a:t>	:</a:t>
            </a:r>
            <a:r>
              <a:rPr lang="tr-TR" sz="1600" b="1" dirty="0" smtClean="0">
                <a:solidFill>
                  <a:srgbClr val="002060"/>
                </a:solidFill>
              </a:rPr>
              <a:t>Çevre İzin ve Lisans Belgesi (İl Müdürlükleri)</a:t>
            </a:r>
          </a:p>
          <a:p>
            <a:pPr marL="342900" lvl="0" indent="-342900">
              <a:lnSpc>
                <a:spcPct val="80000"/>
              </a:lnSpc>
              <a:spcBef>
                <a:spcPct val="20000"/>
              </a:spcBef>
              <a:defRPr/>
            </a:pPr>
            <a:r>
              <a:rPr kumimoji="0" lang="tr-TR" sz="1600" b="0" i="0" u="none" strike="noStrike" kern="1200" cap="none" spc="0" normalizeH="0" baseline="0" noProof="0" dirty="0" smtClean="0">
                <a:ln>
                  <a:noFill/>
                </a:ln>
                <a:solidFill>
                  <a:schemeClr val="dk1"/>
                </a:solidFill>
                <a:effectLst/>
                <a:uLnTx/>
                <a:uFillTx/>
                <a:latin typeface="+mn-lt"/>
                <a:ea typeface="+mn-ea"/>
                <a:cs typeface="+mn-cs"/>
              </a:rPr>
              <a:t>   </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endParaRPr kumimoji="0" lang="tr-TR" sz="1600" b="0" i="0" u="none" strike="noStrike" kern="1200" cap="none" spc="0" normalizeH="0" baseline="0" noProof="0" dirty="0" smtClean="0">
              <a:ln>
                <a:noFill/>
              </a:ln>
              <a:solidFill>
                <a:schemeClr val="dk1"/>
              </a:solidFill>
              <a:effectLst/>
              <a:uLnTx/>
              <a:uFillTx/>
              <a:latin typeface="+mn-lt"/>
              <a:ea typeface="+mn-ea"/>
              <a:cs typeface="+mn-cs"/>
            </a:endParaRPr>
          </a:p>
        </p:txBody>
      </p:sp>
      <p:sp>
        <p:nvSpPr>
          <p:cNvPr id="12"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29 Nisan 2009 tarih ve 27214 sayılı Resmi Gazete</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13</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2" name="Text Box 3"/>
          <p:cNvSpPr txBox="1">
            <a:spLocks noChangeArrowheads="1"/>
          </p:cNvSpPr>
          <p:nvPr/>
        </p:nvSpPr>
        <p:spPr bwMode="auto">
          <a:xfrm>
            <a:off x="685800" y="1600200"/>
            <a:ext cx="7848600" cy="4525963"/>
          </a:xfrm>
          <a:prstGeom prst="rect">
            <a:avLst/>
          </a:prstGeom>
          <a:ln w="12700" algn="ctr">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18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tr-TR" sz="1800" b="0" i="0" u="none" strike="noStrike" kern="1200" cap="none" spc="0" normalizeH="0" baseline="0" noProof="0" dirty="0" smtClean="0">
                <a:ln>
                  <a:noFill/>
                </a:ln>
                <a:solidFill>
                  <a:schemeClr val="tx1"/>
                </a:solidFill>
                <a:effectLst/>
                <a:uLnTx/>
                <a:uFillTx/>
                <a:latin typeface="+mn-lt"/>
                <a:ea typeface="+mn-ea"/>
                <a:cs typeface="+mn-cs"/>
              </a:rPr>
              <a:t>	</a:t>
            </a:r>
            <a:r>
              <a:rPr kumimoji="0" lang="tr-TR" sz="2200" b="0" i="0" u="none" strike="noStrike" kern="1200" cap="none" spc="0" normalizeH="0" baseline="0" noProof="0" dirty="0" smtClean="0">
                <a:ln>
                  <a:noFill/>
                </a:ln>
                <a:solidFill>
                  <a:schemeClr val="tx1"/>
                </a:solidFill>
                <a:effectLst/>
                <a:uLnTx/>
                <a:uFillTx/>
                <a:latin typeface="+mn-lt"/>
                <a:ea typeface="+mn-ea"/>
                <a:cs typeface="+mn-cs"/>
              </a:rPr>
              <a:t>Olumsuz çevresel etkileri olan faaliyet ve tesisler için, </a:t>
            </a:r>
            <a:r>
              <a:rPr kumimoji="0" lang="tr-TR" sz="2200" b="1" i="0" u="sng" strike="noStrike" kern="1200" cap="none" spc="0" normalizeH="0" baseline="0" noProof="0" dirty="0" smtClean="0">
                <a:ln>
                  <a:noFill/>
                </a:ln>
                <a:solidFill>
                  <a:schemeClr val="tx1"/>
                </a:solidFill>
                <a:effectLst/>
                <a:uLnTx/>
                <a:uFillTx/>
                <a:latin typeface="+mn-lt"/>
                <a:ea typeface="+mn-ea"/>
                <a:cs typeface="+mn-cs"/>
              </a:rPr>
              <a:t>bütüncül yaklaşım</a:t>
            </a:r>
            <a:r>
              <a:rPr kumimoji="0" lang="tr-TR" sz="2200" b="0" i="0" u="none" strike="noStrike" kern="1200" cap="none" spc="0" normalizeH="0" baseline="0" noProof="0" dirty="0" smtClean="0">
                <a:ln>
                  <a:noFill/>
                </a:ln>
                <a:solidFill>
                  <a:schemeClr val="tx1"/>
                </a:solidFill>
                <a:effectLst/>
                <a:uLnTx/>
                <a:uFillTx/>
                <a:latin typeface="+mn-lt"/>
                <a:ea typeface="+mn-ea"/>
                <a:cs typeface="+mn-cs"/>
              </a:rPr>
              <a:t> çerçevesinde</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2200" b="0" i="0" u="none" strike="noStrike" kern="1200" cap="none" spc="0" normalizeH="0" baseline="0" noProof="0" dirty="0" smtClean="0">
              <a:ln>
                <a:noFill/>
              </a:ln>
              <a:solidFill>
                <a:schemeClr val="tx1"/>
              </a:solidFill>
              <a:effectLst/>
              <a:uLnTx/>
              <a:uFillTx/>
              <a:latin typeface="+mn-lt"/>
              <a:ea typeface="+mn-ea"/>
              <a:cs typeface="+mn-cs"/>
            </a:endParaRPr>
          </a:p>
          <a:p>
            <a:pPr marL="1600200" marR="0" lvl="3" indent="-228600" algn="l" defTabSz="914400" rtl="0" eaLnBrk="1" fontAlgn="auto" latinLnBrk="0" hangingPunct="1">
              <a:lnSpc>
                <a:spcPct val="100000"/>
              </a:lnSpc>
              <a:spcBef>
                <a:spcPct val="0"/>
              </a:spcBef>
              <a:spcAft>
                <a:spcPts val="0"/>
              </a:spcAft>
              <a:buClrTx/>
              <a:buSzTx/>
              <a:buFontTx/>
              <a:buChar char="•"/>
              <a:tabLst/>
              <a:defRPr/>
            </a:pPr>
            <a:r>
              <a:rPr kumimoji="0" lang="tr-TR" sz="2200" b="0" i="0" u="none" strike="noStrike" kern="1200" cap="none" spc="0" normalizeH="0" baseline="0" noProof="0" dirty="0" smtClean="0">
                <a:ln>
                  <a:noFill/>
                </a:ln>
                <a:solidFill>
                  <a:schemeClr val="tx1"/>
                </a:solidFill>
                <a:effectLst/>
                <a:uLnTx/>
                <a:uFillTx/>
                <a:latin typeface="+mn-lt"/>
                <a:ea typeface="+mn-ea"/>
                <a:cs typeface="+mn-cs"/>
              </a:rPr>
              <a:t> kirliliğin önlenmesi </a:t>
            </a:r>
          </a:p>
          <a:p>
            <a:pPr marL="1600200" marR="0" lvl="3" indent="-228600" algn="l" defTabSz="914400" rtl="0" eaLnBrk="1" fontAlgn="auto" latinLnBrk="0" hangingPunct="1">
              <a:lnSpc>
                <a:spcPct val="100000"/>
              </a:lnSpc>
              <a:spcBef>
                <a:spcPct val="0"/>
              </a:spcBef>
              <a:spcAft>
                <a:spcPts val="0"/>
              </a:spcAft>
              <a:buClrTx/>
              <a:buSzTx/>
              <a:buFontTx/>
              <a:buChar char="•"/>
              <a:tabLst/>
              <a:defRPr/>
            </a:pPr>
            <a:r>
              <a:rPr kumimoji="0" lang="tr-TR" sz="2200" b="0" i="0" u="none" strike="noStrike" kern="1200" cap="none" spc="0" normalizeH="0" baseline="0" noProof="0" dirty="0" smtClean="0">
                <a:ln>
                  <a:noFill/>
                </a:ln>
                <a:solidFill>
                  <a:schemeClr val="tx1"/>
                </a:solidFill>
                <a:effectLst/>
                <a:uLnTx/>
                <a:uFillTx/>
                <a:latin typeface="+mn-lt"/>
                <a:ea typeface="+mn-ea"/>
                <a:cs typeface="+mn-cs"/>
              </a:rPr>
              <a:t> azaltılması </a:t>
            </a:r>
          </a:p>
          <a:p>
            <a:pPr marL="1600200" marR="0" lvl="3" indent="-228600" algn="l" defTabSz="914400" rtl="0" eaLnBrk="1" fontAlgn="auto" latinLnBrk="0" hangingPunct="1">
              <a:lnSpc>
                <a:spcPct val="100000"/>
              </a:lnSpc>
              <a:spcBef>
                <a:spcPct val="0"/>
              </a:spcBef>
              <a:spcAft>
                <a:spcPts val="0"/>
              </a:spcAft>
              <a:buClrTx/>
              <a:buSzTx/>
              <a:buFontTx/>
              <a:buChar char="•"/>
              <a:tabLst/>
              <a:defRPr/>
            </a:pPr>
            <a:r>
              <a:rPr kumimoji="0" lang="tr-TR" sz="2200" b="0" i="0" u="none" strike="noStrike" kern="1200" cap="none" spc="0" normalizeH="0" baseline="0" noProof="0" dirty="0" smtClean="0">
                <a:ln>
                  <a:noFill/>
                </a:ln>
                <a:solidFill>
                  <a:schemeClr val="tx1"/>
                </a:solidFill>
                <a:effectLst/>
                <a:uLnTx/>
                <a:uFillTx/>
                <a:latin typeface="+mn-lt"/>
                <a:ea typeface="+mn-ea"/>
                <a:cs typeface="+mn-cs"/>
              </a:rPr>
              <a:t> kontrolü</a:t>
            </a:r>
          </a:p>
          <a:p>
            <a:pPr marL="1600200" marR="0" lvl="3" indent="-228600" algn="l" defTabSz="914400" rtl="0" eaLnBrk="1" fontAlgn="auto" latinLnBrk="0" hangingPunct="1">
              <a:lnSpc>
                <a:spcPct val="100000"/>
              </a:lnSpc>
              <a:spcBef>
                <a:spcPct val="0"/>
              </a:spcBef>
              <a:spcAft>
                <a:spcPts val="0"/>
              </a:spcAft>
              <a:buClrTx/>
              <a:buSzTx/>
              <a:buFontTx/>
              <a:buNone/>
              <a:tabLst/>
              <a:defRPr/>
            </a:pPr>
            <a:endParaRPr kumimoji="0" lang="tr-TR" sz="2200" b="0" i="0" u="none" strike="noStrike" kern="1200" cap="none" spc="0" normalizeH="0" baseline="0" noProof="0" dirty="0" smtClean="0">
              <a:ln>
                <a:noFill/>
              </a:ln>
              <a:solidFill>
                <a:schemeClr val="tx1"/>
              </a:solidFill>
              <a:effectLst/>
              <a:uLnTx/>
              <a:uFillTx/>
              <a:latin typeface="+mn-lt"/>
              <a:ea typeface="+mn-ea"/>
              <a:cs typeface="+mn-cs"/>
            </a:endParaRPr>
          </a:p>
          <a:p>
            <a:pPr marL="1143000" marR="0" lvl="2" indent="-228600" algn="l" defTabSz="914400" rtl="0" eaLnBrk="1" fontAlgn="auto" latinLnBrk="0" hangingPunct="1">
              <a:lnSpc>
                <a:spcPct val="100000"/>
              </a:lnSpc>
              <a:spcBef>
                <a:spcPct val="0"/>
              </a:spcBef>
              <a:spcAft>
                <a:spcPts val="0"/>
              </a:spcAft>
              <a:buClrTx/>
              <a:buSzTx/>
              <a:buFontTx/>
              <a:buNone/>
              <a:tabLst/>
              <a:defRPr/>
            </a:pPr>
            <a:r>
              <a:rPr kumimoji="0" lang="tr-TR" sz="2400" b="0" i="0" u="none" strike="noStrike" kern="1200" cap="none" spc="0" normalizeH="0" baseline="0" noProof="0" dirty="0" smtClean="0">
                <a:ln>
                  <a:noFill/>
                </a:ln>
                <a:solidFill>
                  <a:schemeClr val="tx1"/>
                </a:solidFill>
                <a:effectLst/>
                <a:uLnTx/>
                <a:uFillTx/>
                <a:latin typeface="+mn-lt"/>
                <a:ea typeface="+mn-ea"/>
                <a:cs typeface="+mn-cs"/>
              </a:rPr>
              <a:t>için </a:t>
            </a:r>
            <a:r>
              <a:rPr kumimoji="0" lang="tr-TR" sz="2800" b="1" i="0" u="sng" strike="noStrike" kern="1200" cap="none" spc="0" normalizeH="0" baseline="0" noProof="0" dirty="0" smtClean="0">
                <a:ln>
                  <a:noFill/>
                </a:ln>
                <a:solidFill>
                  <a:srgbClr val="002060"/>
                </a:solidFill>
                <a:effectLst/>
                <a:uLnTx/>
                <a:uFillTx/>
                <a:latin typeface="+mn-lt"/>
                <a:ea typeface="+mn-ea"/>
                <a:cs typeface="+mn-cs"/>
              </a:rPr>
              <a:t>tek bir çevre izni</a:t>
            </a:r>
            <a:r>
              <a:rPr kumimoji="0" lang="tr-TR" sz="2800" b="0" i="0" u="none" strike="noStrike" kern="1200" cap="none" spc="0" normalizeH="0" baseline="0" noProof="0" dirty="0" smtClean="0">
                <a:ln>
                  <a:noFill/>
                </a:ln>
                <a:solidFill>
                  <a:srgbClr val="002060"/>
                </a:solidFill>
                <a:effectLst/>
                <a:uLnTx/>
                <a:uFillTx/>
                <a:latin typeface="+mn-lt"/>
                <a:ea typeface="+mn-ea"/>
                <a:cs typeface="+mn-cs"/>
              </a:rPr>
              <a:t> </a:t>
            </a:r>
            <a:r>
              <a:rPr kumimoji="0" lang="tr-TR" sz="2400" b="0" i="0" u="none" strike="noStrike" kern="1200" cap="none" spc="0" normalizeH="0" baseline="0" noProof="0" dirty="0" smtClean="0">
                <a:ln>
                  <a:noFill/>
                </a:ln>
                <a:solidFill>
                  <a:schemeClr val="tx1"/>
                </a:solidFill>
                <a:effectLst/>
                <a:uLnTx/>
                <a:uFillTx/>
                <a:latin typeface="+mn-lt"/>
                <a:ea typeface="+mn-ea"/>
                <a:cs typeface="+mn-cs"/>
              </a:rPr>
              <a:t>verilmesine ilişkin usul ve esasları düzenlemektir. </a:t>
            </a:r>
          </a:p>
        </p:txBody>
      </p:sp>
      <p:sp>
        <p:nvSpPr>
          <p:cNvPr id="8"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Amaç</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14</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8" name="Rectangle 3"/>
          <p:cNvSpPr txBox="1">
            <a:spLocks noChangeArrowheads="1"/>
          </p:cNvSpPr>
          <p:nvPr/>
        </p:nvSpPr>
        <p:spPr bwMode="auto">
          <a:xfrm>
            <a:off x="762000" y="1981200"/>
            <a:ext cx="7848600" cy="41449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lvl="0" indent="-342900" algn="just">
              <a:lnSpc>
                <a:spcPct val="80000"/>
              </a:lnSpc>
              <a:spcBef>
                <a:spcPct val="20000"/>
              </a:spcBef>
              <a:defRPr/>
            </a:pPr>
            <a:r>
              <a:rPr kumimoji="0" lang="tr-TR" sz="1800" b="1" i="0" u="none" strike="noStrike" kern="1200" cap="none" spc="0" normalizeH="0" baseline="0" noProof="0" dirty="0" smtClean="0">
                <a:ln>
                  <a:noFill/>
                </a:ln>
                <a:solidFill>
                  <a:srgbClr val="C00000"/>
                </a:solidFill>
                <a:effectLst/>
                <a:uLnTx/>
                <a:uFillTx/>
                <a:latin typeface="Times New Roman" pitchFamily="18" charset="0"/>
                <a:ea typeface="+mn-ea"/>
                <a:cs typeface="+mn-cs"/>
              </a:rPr>
              <a:t>Çevre izni      </a:t>
            </a:r>
            <a:r>
              <a:rPr kumimoji="0" lang="tr-TR" sz="1800" b="1" i="0" u="none" strike="noStrike" kern="1200" cap="none" spc="0" normalizeH="0" baseline="0" noProof="0" dirty="0" smtClean="0">
                <a:ln>
                  <a:noFill/>
                </a:ln>
                <a:solidFill>
                  <a:schemeClr val="tx1"/>
                </a:solidFill>
                <a:effectLst/>
                <a:uLnTx/>
                <a:uFillTx/>
                <a:latin typeface="Times New Roman" pitchFamily="18" charset="0"/>
                <a:ea typeface="+mn-ea"/>
                <a:cs typeface="+mn-cs"/>
              </a:rPr>
              <a:t>:</a:t>
            </a:r>
            <a:r>
              <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rPr>
              <a:t> </a:t>
            </a:r>
            <a:r>
              <a:rPr lang="tr-TR" dirty="0" smtClean="0"/>
              <a:t>Çevre Kanunu uyarınca alınması gereken; emisyon, deşarj, gürültü</a:t>
            </a:r>
          </a:p>
          <a:p>
            <a:pPr marL="342900" lvl="0" indent="-342900" algn="just">
              <a:lnSpc>
                <a:spcPct val="80000"/>
              </a:lnSpc>
              <a:spcBef>
                <a:spcPct val="20000"/>
              </a:spcBef>
              <a:defRPr/>
            </a:pPr>
            <a:r>
              <a:rPr lang="tr-TR" dirty="0" smtClean="0"/>
              <a:t>                            kontrol, derin deniz deşarjı ve tehlikeli madde deşarjı konularından</a:t>
            </a:r>
          </a:p>
          <a:p>
            <a:pPr marL="342900" lvl="0" indent="-342900" algn="just">
              <a:lnSpc>
                <a:spcPct val="80000"/>
              </a:lnSpc>
              <a:spcBef>
                <a:spcPct val="20000"/>
              </a:spcBef>
              <a:defRPr/>
            </a:pPr>
            <a:r>
              <a:rPr lang="tr-TR" dirty="0" smtClean="0"/>
              <a:t>                            en az birini içeren izni</a:t>
            </a:r>
            <a:endPar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endPar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p:txBody>
      </p:sp>
      <p:sp>
        <p:nvSpPr>
          <p:cNvPr id="10" name="Text Box 2"/>
          <p:cNvSpPr txBox="1">
            <a:spLocks noChangeArrowheads="1"/>
          </p:cNvSpPr>
          <p:nvPr/>
        </p:nvSpPr>
        <p:spPr bwMode="auto">
          <a:xfrm>
            <a:off x="4800600" y="3505200"/>
            <a:ext cx="3505200" cy="400110"/>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algn="ctr" eaLnBrk="0" hangingPunct="0">
              <a:spcBef>
                <a:spcPct val="20000"/>
              </a:spcBef>
              <a:buClr>
                <a:schemeClr val="accent1"/>
              </a:buClr>
              <a:buSzPct val="65000"/>
              <a:buFont typeface="Wingdings" pitchFamily="2" charset="2"/>
              <a:buNone/>
              <a:defRPr/>
            </a:pPr>
            <a:r>
              <a:rPr lang="tr-TR" sz="2000" dirty="0">
                <a:solidFill>
                  <a:schemeClr val="tx1"/>
                </a:solidFill>
                <a:effectLst>
                  <a:outerShdw blurRad="38100" dist="38100" dir="2700000" algn="tl">
                    <a:srgbClr val="000000"/>
                  </a:outerShdw>
                </a:effectLst>
                <a:latin typeface="Arial Narrow" pitchFamily="34" charset="0"/>
              </a:rPr>
              <a:t>EMİSYON</a:t>
            </a:r>
            <a:endParaRPr lang="de-DE" sz="2000" dirty="0">
              <a:solidFill>
                <a:schemeClr val="tx1"/>
              </a:solidFill>
              <a:effectLst>
                <a:outerShdw blurRad="38100" dist="38100" dir="2700000" algn="tl">
                  <a:srgbClr val="000000"/>
                </a:outerShdw>
              </a:effectLst>
              <a:latin typeface="Arial Narrow" pitchFamily="34" charset="0"/>
            </a:endParaRPr>
          </a:p>
        </p:txBody>
      </p:sp>
      <p:sp>
        <p:nvSpPr>
          <p:cNvPr id="11" name="Text Box 2"/>
          <p:cNvSpPr txBox="1">
            <a:spLocks noChangeArrowheads="1"/>
          </p:cNvSpPr>
          <p:nvPr/>
        </p:nvSpPr>
        <p:spPr bwMode="auto">
          <a:xfrm>
            <a:off x="4800600" y="4038600"/>
            <a:ext cx="3505200" cy="400110"/>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algn="ctr" eaLnBrk="0" hangingPunct="0">
              <a:spcBef>
                <a:spcPct val="20000"/>
              </a:spcBef>
              <a:buClr>
                <a:schemeClr val="accent1"/>
              </a:buClr>
              <a:buSzPct val="65000"/>
              <a:buFont typeface="Wingdings" pitchFamily="2" charset="2"/>
              <a:buNone/>
              <a:defRPr/>
            </a:pPr>
            <a:r>
              <a:rPr lang="tr-TR" sz="2000" dirty="0">
                <a:solidFill>
                  <a:schemeClr val="tx1"/>
                </a:solidFill>
                <a:effectLst>
                  <a:outerShdw blurRad="38100" dist="38100" dir="2700000" algn="tl">
                    <a:srgbClr val="000000"/>
                  </a:outerShdw>
                </a:effectLst>
                <a:latin typeface="Arial Narrow" pitchFamily="34" charset="0"/>
              </a:rPr>
              <a:t>ÇEVRESEL GÜRÜLTÜ</a:t>
            </a:r>
            <a:endParaRPr lang="de-DE" sz="2000" dirty="0">
              <a:solidFill>
                <a:schemeClr val="tx1"/>
              </a:solidFill>
              <a:effectLst>
                <a:outerShdw blurRad="38100" dist="38100" dir="2700000" algn="tl">
                  <a:srgbClr val="000000"/>
                </a:outerShdw>
              </a:effectLst>
              <a:latin typeface="Arial Narrow" pitchFamily="34" charset="0"/>
            </a:endParaRPr>
          </a:p>
        </p:txBody>
      </p:sp>
      <p:sp>
        <p:nvSpPr>
          <p:cNvPr id="13" name="Text Box 2"/>
          <p:cNvSpPr txBox="1">
            <a:spLocks noChangeArrowheads="1"/>
          </p:cNvSpPr>
          <p:nvPr/>
        </p:nvSpPr>
        <p:spPr bwMode="auto">
          <a:xfrm>
            <a:off x="4800600" y="4572000"/>
            <a:ext cx="3505200" cy="400110"/>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algn="ctr" eaLnBrk="0" hangingPunct="0">
              <a:spcBef>
                <a:spcPct val="20000"/>
              </a:spcBef>
              <a:buClr>
                <a:schemeClr val="accent1"/>
              </a:buClr>
              <a:buSzPct val="65000"/>
              <a:buFont typeface="Wingdings" pitchFamily="2" charset="2"/>
              <a:buNone/>
              <a:defRPr/>
            </a:pPr>
            <a:r>
              <a:rPr lang="tr-TR" sz="2000" dirty="0">
                <a:solidFill>
                  <a:schemeClr val="tx1"/>
                </a:solidFill>
                <a:effectLst>
                  <a:outerShdw blurRad="38100" dist="38100" dir="2700000" algn="tl">
                    <a:srgbClr val="000000"/>
                  </a:outerShdw>
                </a:effectLst>
                <a:latin typeface="Arial Narrow" pitchFamily="34" charset="0"/>
              </a:rPr>
              <a:t>ATIK SU DEŞARJ</a:t>
            </a:r>
            <a:endParaRPr lang="de-DE" sz="2000" dirty="0">
              <a:solidFill>
                <a:schemeClr val="tx1"/>
              </a:solidFill>
              <a:effectLst>
                <a:outerShdw blurRad="38100" dist="38100" dir="2700000" algn="tl">
                  <a:srgbClr val="000000"/>
                </a:outerShdw>
              </a:effectLst>
              <a:latin typeface="Arial Narrow" pitchFamily="34" charset="0"/>
            </a:endParaRPr>
          </a:p>
        </p:txBody>
      </p:sp>
      <p:sp>
        <p:nvSpPr>
          <p:cNvPr id="14" name="Text Box 2"/>
          <p:cNvSpPr txBox="1">
            <a:spLocks noChangeArrowheads="1"/>
          </p:cNvSpPr>
          <p:nvPr/>
        </p:nvSpPr>
        <p:spPr bwMode="auto">
          <a:xfrm>
            <a:off x="4800600" y="5105400"/>
            <a:ext cx="3505200" cy="400110"/>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algn="ctr" eaLnBrk="0" hangingPunct="0">
              <a:spcBef>
                <a:spcPct val="20000"/>
              </a:spcBef>
              <a:buClr>
                <a:schemeClr val="accent1"/>
              </a:buClr>
              <a:buSzPct val="65000"/>
              <a:buFont typeface="Wingdings" pitchFamily="2" charset="2"/>
              <a:buNone/>
              <a:defRPr/>
            </a:pPr>
            <a:r>
              <a:rPr lang="tr-TR" sz="2000" dirty="0">
                <a:solidFill>
                  <a:schemeClr val="tx1"/>
                </a:solidFill>
                <a:effectLst>
                  <a:outerShdw blurRad="38100" dist="38100" dir="2700000" algn="tl">
                    <a:srgbClr val="000000"/>
                  </a:outerShdw>
                </a:effectLst>
                <a:latin typeface="Arial Narrow" pitchFamily="34" charset="0"/>
              </a:rPr>
              <a:t>DERİN DENİZ DEŞARJ</a:t>
            </a:r>
            <a:endParaRPr lang="de-DE" sz="2000" dirty="0">
              <a:solidFill>
                <a:schemeClr val="tx1"/>
              </a:solidFill>
              <a:effectLst>
                <a:outerShdw blurRad="38100" dist="38100" dir="2700000" algn="tl">
                  <a:srgbClr val="000000"/>
                </a:outerShdw>
              </a:effectLst>
              <a:latin typeface="Arial Narrow" pitchFamily="34" charset="0"/>
            </a:endParaRPr>
          </a:p>
        </p:txBody>
      </p:sp>
      <p:sp>
        <p:nvSpPr>
          <p:cNvPr id="15" name="Text Box 2"/>
          <p:cNvSpPr txBox="1">
            <a:spLocks noChangeArrowheads="1"/>
          </p:cNvSpPr>
          <p:nvPr/>
        </p:nvSpPr>
        <p:spPr bwMode="auto">
          <a:xfrm>
            <a:off x="990600" y="4114800"/>
            <a:ext cx="2133600" cy="400050"/>
          </a:xfrm>
          <a:prstGeom prst="rect">
            <a:avLst/>
          </a:prstGeom>
          <a:solidFill>
            <a:srgbClr val="FF0000">
              <a:alpha val="50000"/>
            </a:srgbClr>
          </a:solidFill>
          <a:ln w="9525">
            <a:solidFill>
              <a:schemeClr val="tx1"/>
            </a:solidFill>
            <a:miter lim="800000"/>
            <a:headEnd/>
            <a:tailEnd/>
          </a:ln>
          <a:effectLst/>
          <a:scene3d>
            <a:camera prst="orthographicFront"/>
            <a:lightRig rig="threePt" dir="t"/>
          </a:scene3d>
          <a:sp3d>
            <a:bevelT prst="slope"/>
          </a:sp3d>
        </p:spPr>
        <p:txBody>
          <a:bodyPr>
            <a:spAutoFit/>
          </a:bodyPr>
          <a:lstStyle/>
          <a:p>
            <a:pPr algn="ctr" eaLnBrk="0" hangingPunct="0">
              <a:spcBef>
                <a:spcPct val="20000"/>
              </a:spcBef>
              <a:buClr>
                <a:schemeClr val="accent1"/>
              </a:buClr>
              <a:buSzPct val="65000"/>
              <a:buFont typeface="Wingdings" pitchFamily="2" charset="2"/>
              <a:buNone/>
              <a:defRPr/>
            </a:pPr>
            <a:r>
              <a:rPr lang="tr-TR" sz="2000" dirty="0">
                <a:solidFill>
                  <a:srgbClr val="00CC00"/>
                </a:solidFill>
                <a:effectLst>
                  <a:outerShdw blurRad="38100" dist="38100" dir="2700000" algn="tl">
                    <a:srgbClr val="000000"/>
                  </a:outerShdw>
                </a:effectLst>
                <a:latin typeface="Arial Narrow" pitchFamily="34" charset="0"/>
              </a:rPr>
              <a:t>Çevre İzinleri</a:t>
            </a:r>
            <a:endParaRPr lang="de-DE" sz="2000" dirty="0">
              <a:solidFill>
                <a:srgbClr val="00CC00"/>
              </a:solidFill>
              <a:effectLst>
                <a:outerShdw blurRad="38100" dist="38100" dir="2700000" algn="tl">
                  <a:srgbClr val="000000"/>
                </a:outerShdw>
              </a:effectLst>
              <a:latin typeface="Arial Narrow" pitchFamily="34" charset="0"/>
            </a:endParaRPr>
          </a:p>
        </p:txBody>
      </p:sp>
      <p:sp>
        <p:nvSpPr>
          <p:cNvPr id="16"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Anahtar Tanımlar</a:t>
            </a:r>
            <a:endParaRPr lang="tr-TR" sz="2000" b="1" dirty="0">
              <a:solidFill>
                <a:schemeClr val="tx1"/>
              </a:solidFill>
            </a:endParaRPr>
          </a:p>
        </p:txBody>
      </p:sp>
      <p:sp>
        <p:nvSpPr>
          <p:cNvPr id="17" name="Text Box 2"/>
          <p:cNvSpPr txBox="1">
            <a:spLocks noChangeArrowheads="1"/>
          </p:cNvSpPr>
          <p:nvPr/>
        </p:nvSpPr>
        <p:spPr bwMode="auto">
          <a:xfrm>
            <a:off x="4786314" y="5715016"/>
            <a:ext cx="3505200" cy="400110"/>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algn="ctr" eaLnBrk="0" hangingPunct="0">
              <a:spcBef>
                <a:spcPct val="20000"/>
              </a:spcBef>
              <a:buClr>
                <a:schemeClr val="accent1"/>
              </a:buClr>
              <a:buSzPct val="65000"/>
              <a:buFont typeface="Wingdings" pitchFamily="2" charset="2"/>
              <a:buNone/>
              <a:defRPr/>
            </a:pPr>
            <a:r>
              <a:rPr lang="tr-TR" sz="2000" dirty="0" smtClean="0">
                <a:solidFill>
                  <a:schemeClr val="tx1"/>
                </a:solidFill>
                <a:effectLst>
                  <a:outerShdw blurRad="38100" dist="38100" dir="2700000" algn="tl">
                    <a:srgbClr val="000000"/>
                  </a:outerShdw>
                </a:effectLst>
                <a:latin typeface="Arial Narrow" pitchFamily="34" charset="0"/>
              </a:rPr>
              <a:t>TEHLİKELİ MADDE DEŞARJ</a:t>
            </a:r>
            <a:endParaRPr lang="de-DE" sz="2000" dirty="0">
              <a:solidFill>
                <a:schemeClr val="tx1"/>
              </a:solidFill>
              <a:effectLst>
                <a:outerShdw blurRad="38100" dist="38100" dir="2700000" algn="tl">
                  <a:srgbClr val="000000"/>
                </a:outerShdw>
              </a:effectLst>
              <a:latin typeface="Arial Narrow" pitchFamily="34" charset="0"/>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ppt_x</p:attrName>
                                        </p:attrNameLst>
                                      </p:cBhvr>
                                      <p:tavLst>
                                        <p:tav tm="0">
                                          <p:val>
                                            <p:strVal val="#ppt_x-.2"/>
                                          </p:val>
                                        </p:tav>
                                        <p:tav tm="100000">
                                          <p:val>
                                            <p:strVal val="#ppt_x"/>
                                          </p:val>
                                        </p:tav>
                                      </p:tavLst>
                                    </p:anim>
                                    <p:anim calcmode="lin" valueType="num">
                                      <p:cBhvr>
                                        <p:cTn id="8"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slide(fromBottom)">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1000" fill="hold"/>
                                        <p:tgtEl>
                                          <p:spTgt spid="10"/>
                                        </p:tgtEl>
                                        <p:attrNameLst>
                                          <p:attrName>ppt_x</p:attrName>
                                        </p:attrNameLst>
                                      </p:cBhvr>
                                      <p:tavLst>
                                        <p:tav tm="0">
                                          <p:val>
                                            <p:strVal val="1+#ppt_w/2"/>
                                          </p:val>
                                        </p:tav>
                                        <p:tav tm="100000">
                                          <p:val>
                                            <p:strVal val="#ppt_x"/>
                                          </p:val>
                                        </p:tav>
                                      </p:tavLst>
                                    </p:anim>
                                    <p:anim calcmode="lin" valueType="num">
                                      <p:cBhvr additive="base">
                                        <p:cTn id="30"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1+#ppt_w/2"/>
                                          </p:val>
                                        </p:tav>
                                        <p:tav tm="100000">
                                          <p:val>
                                            <p:strVal val="#ppt_x"/>
                                          </p:val>
                                        </p:tav>
                                      </p:tavLst>
                                    </p:anim>
                                    <p:anim calcmode="lin" valueType="num">
                                      <p:cBhvr additive="base">
                                        <p:cTn id="36"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0" fill="hold"/>
                                        <p:tgtEl>
                                          <p:spTgt spid="13"/>
                                        </p:tgtEl>
                                        <p:attrNameLst>
                                          <p:attrName>ppt_x</p:attrName>
                                        </p:attrNameLst>
                                      </p:cBhvr>
                                      <p:tavLst>
                                        <p:tav tm="0">
                                          <p:val>
                                            <p:strVal val="1+#ppt_w/2"/>
                                          </p:val>
                                        </p:tav>
                                        <p:tav tm="100000">
                                          <p:val>
                                            <p:strVal val="#ppt_x"/>
                                          </p:val>
                                        </p:tav>
                                      </p:tavLst>
                                    </p:anim>
                                    <p:anim calcmode="lin" valueType="num">
                                      <p:cBhvr additive="base">
                                        <p:cTn id="4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000" fill="hold"/>
                                        <p:tgtEl>
                                          <p:spTgt spid="14"/>
                                        </p:tgtEl>
                                        <p:attrNameLst>
                                          <p:attrName>ppt_x</p:attrName>
                                        </p:attrNameLst>
                                      </p:cBhvr>
                                      <p:tavLst>
                                        <p:tav tm="0">
                                          <p:val>
                                            <p:strVal val="1+#ppt_w/2"/>
                                          </p:val>
                                        </p:tav>
                                        <p:tav tm="100000">
                                          <p:val>
                                            <p:strVal val="#ppt_x"/>
                                          </p:val>
                                        </p:tav>
                                      </p:tavLst>
                                    </p:anim>
                                    <p:anim calcmode="lin" valueType="num">
                                      <p:cBhvr additive="base">
                                        <p:cTn id="4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1000" fill="hold"/>
                                        <p:tgtEl>
                                          <p:spTgt spid="17"/>
                                        </p:tgtEl>
                                        <p:attrNameLst>
                                          <p:attrName>ppt_x</p:attrName>
                                        </p:attrNameLst>
                                      </p:cBhvr>
                                      <p:tavLst>
                                        <p:tav tm="0">
                                          <p:val>
                                            <p:strVal val="1+#ppt_w/2"/>
                                          </p:val>
                                        </p:tav>
                                        <p:tav tm="100000">
                                          <p:val>
                                            <p:strVal val="#ppt_x"/>
                                          </p:val>
                                        </p:tav>
                                      </p:tavLst>
                                    </p:anim>
                                    <p:anim calcmode="lin" valueType="num">
                                      <p:cBhvr additive="base">
                                        <p:cTn id="54"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15</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6" name="Rectangle 2"/>
          <p:cNvSpPr txBox="1">
            <a:spLocks noChangeArrowheads="1"/>
          </p:cNvSpPr>
          <p:nvPr/>
        </p:nvSpPr>
        <p:spPr bwMode="auto">
          <a:xfrm>
            <a:off x="762000" y="2209800"/>
            <a:ext cx="7848600" cy="39163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r>
              <a:rPr kumimoji="0" lang="tr-TR" sz="1800" b="1" i="0" u="none" strike="noStrike" kern="1200" cap="none" spc="0" normalizeH="0" baseline="0" noProof="0" dirty="0" smtClean="0">
                <a:ln>
                  <a:noFill/>
                </a:ln>
                <a:solidFill>
                  <a:srgbClr val="C00000"/>
                </a:solidFill>
                <a:effectLst/>
                <a:uLnTx/>
                <a:uFillTx/>
                <a:latin typeface="Times New Roman" pitchFamily="18" charset="0"/>
                <a:ea typeface="+mn-ea"/>
                <a:cs typeface="+mn-cs"/>
              </a:rPr>
              <a:t>Çevre lisansı</a:t>
            </a:r>
            <a:r>
              <a:rPr kumimoji="0" lang="tr-TR" sz="1800" b="1" i="0" u="none" strike="noStrike" kern="1200" cap="none" spc="0" normalizeH="0" baseline="0" noProof="0" dirty="0" smtClean="0">
                <a:ln>
                  <a:noFill/>
                </a:ln>
                <a:solidFill>
                  <a:schemeClr val="tx1"/>
                </a:solidFill>
                <a:effectLst/>
                <a:uLnTx/>
                <a:uFillTx/>
                <a:latin typeface="Times New Roman" pitchFamily="18" charset="0"/>
                <a:ea typeface="+mn-ea"/>
                <a:cs typeface="+mn-cs"/>
              </a:rPr>
              <a:t>	:</a:t>
            </a:r>
            <a:r>
              <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rPr>
              <a:t> Atıkların toplanması, geri kazanılması, geri dönüşümü ve 			  bertaraf edilebilmesine ilişkin teknik yeterliliği,</a:t>
            </a:r>
          </a:p>
          <a:p>
            <a:pPr marL="342900" marR="0" lvl="0" indent="-342900" algn="l" defTabSz="914400" rtl="0" eaLnBrk="1" fontAlgn="auto" latinLnBrk="0" hangingPunct="1">
              <a:lnSpc>
                <a:spcPct val="80000"/>
              </a:lnSpc>
              <a:spcBef>
                <a:spcPct val="20000"/>
              </a:spcBef>
              <a:spcAft>
                <a:spcPts val="0"/>
              </a:spcAft>
              <a:buClrTx/>
              <a:buSzTx/>
              <a:buFont typeface="Wingdings" pitchFamily="2" charset="2"/>
              <a:buNone/>
              <a:tabLst/>
              <a:defRPr/>
            </a:pPr>
            <a:endPar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p:txBody>
      </p:sp>
      <p:sp>
        <p:nvSpPr>
          <p:cNvPr id="29" name="Text Box 2"/>
          <p:cNvSpPr txBox="1">
            <a:spLocks noChangeArrowheads="1"/>
          </p:cNvSpPr>
          <p:nvPr/>
        </p:nvSpPr>
        <p:spPr bwMode="auto">
          <a:xfrm>
            <a:off x="985838" y="3990972"/>
            <a:ext cx="2133600" cy="400050"/>
          </a:xfrm>
          <a:prstGeom prst="rect">
            <a:avLst/>
          </a:prstGeom>
          <a:solidFill>
            <a:srgbClr val="FF0000">
              <a:alpha val="50000"/>
            </a:srgbClr>
          </a:solidFill>
          <a:ln w="9525">
            <a:solidFill>
              <a:schemeClr val="tx1"/>
            </a:solidFill>
            <a:miter lim="800000"/>
            <a:headEnd/>
            <a:tailEnd/>
          </a:ln>
          <a:effectLst/>
          <a:scene3d>
            <a:camera prst="orthographicFront"/>
            <a:lightRig rig="threePt" dir="t"/>
          </a:scene3d>
          <a:sp3d>
            <a:bevelT prst="slope"/>
          </a:sp3d>
        </p:spPr>
        <p:txBody>
          <a:bodyPr>
            <a:spAutoFit/>
          </a:bodyPr>
          <a:lstStyle/>
          <a:p>
            <a:pPr algn="ctr" eaLnBrk="0" hangingPunct="0">
              <a:spcBef>
                <a:spcPct val="20000"/>
              </a:spcBef>
              <a:buClr>
                <a:schemeClr val="accent1"/>
              </a:buClr>
              <a:buSzPct val="65000"/>
              <a:buFont typeface="Wingdings" pitchFamily="2" charset="2"/>
              <a:buNone/>
              <a:defRPr/>
            </a:pPr>
            <a:r>
              <a:rPr lang="tr-TR" sz="2000" dirty="0">
                <a:solidFill>
                  <a:srgbClr val="00CC00"/>
                </a:solidFill>
                <a:effectLst>
                  <a:outerShdw blurRad="38100" dist="38100" dir="2700000" algn="tl">
                    <a:srgbClr val="000000"/>
                  </a:outerShdw>
                </a:effectLst>
                <a:latin typeface="Arial Narrow" pitchFamily="34" charset="0"/>
              </a:rPr>
              <a:t>Çevre Lisansları</a:t>
            </a:r>
            <a:endParaRPr lang="de-DE" sz="2000" dirty="0">
              <a:solidFill>
                <a:srgbClr val="00CC00"/>
              </a:solidFill>
              <a:effectLst>
                <a:outerShdw blurRad="38100" dist="38100" dir="2700000" algn="tl">
                  <a:srgbClr val="000000"/>
                </a:outerShdw>
              </a:effectLst>
              <a:latin typeface="Arial Narrow" pitchFamily="34" charset="0"/>
            </a:endParaRPr>
          </a:p>
        </p:txBody>
      </p:sp>
      <p:sp>
        <p:nvSpPr>
          <p:cNvPr id="30" name="Text Box 2"/>
          <p:cNvSpPr txBox="1">
            <a:spLocks noChangeArrowheads="1"/>
          </p:cNvSpPr>
          <p:nvPr/>
        </p:nvSpPr>
        <p:spPr bwMode="auto">
          <a:xfrm>
            <a:off x="4643438" y="278605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Atık Kabul Tesisi</a:t>
            </a:r>
          </a:p>
        </p:txBody>
      </p:sp>
      <p:sp>
        <p:nvSpPr>
          <p:cNvPr id="31" name="Text Box 2"/>
          <p:cNvSpPr txBox="1">
            <a:spLocks noChangeArrowheads="1"/>
          </p:cNvSpPr>
          <p:nvPr/>
        </p:nvSpPr>
        <p:spPr bwMode="auto">
          <a:xfrm>
            <a:off x="4643438" y="431005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Tıbbi Atık Sterilizasyon</a:t>
            </a:r>
          </a:p>
        </p:txBody>
      </p:sp>
      <p:sp>
        <p:nvSpPr>
          <p:cNvPr id="32" name="Text Box 2"/>
          <p:cNvSpPr txBox="1">
            <a:spLocks noChangeArrowheads="1"/>
          </p:cNvSpPr>
          <p:nvPr/>
        </p:nvSpPr>
        <p:spPr bwMode="auto">
          <a:xfrm>
            <a:off x="4643438" y="309085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wrap="square">
            <a:spAutoFit/>
          </a:bodyPr>
          <a:lstStyle/>
          <a:p>
            <a:pPr marL="342900" indent="-342900">
              <a:spcBef>
                <a:spcPct val="20000"/>
              </a:spcBef>
              <a:buClr>
                <a:schemeClr val="accent1"/>
              </a:buClr>
              <a:buSzPct val="65000"/>
              <a:buFont typeface="Wingdings" pitchFamily="2" charset="2"/>
              <a:buChar char="n"/>
              <a:defRPr/>
            </a:pPr>
            <a:r>
              <a:rPr lang="tr-TR" sz="1400" dirty="0"/>
              <a:t>Bitkisel Atık Yağ Toplama</a:t>
            </a:r>
          </a:p>
        </p:txBody>
      </p:sp>
      <p:sp>
        <p:nvSpPr>
          <p:cNvPr id="33" name="Text Box 2"/>
          <p:cNvSpPr txBox="1">
            <a:spLocks noChangeArrowheads="1"/>
          </p:cNvSpPr>
          <p:nvPr/>
        </p:nvSpPr>
        <p:spPr bwMode="auto">
          <a:xfrm>
            <a:off x="4643438" y="339565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Atık Yağ Geri Kazanım</a:t>
            </a:r>
          </a:p>
        </p:txBody>
      </p:sp>
      <p:sp>
        <p:nvSpPr>
          <p:cNvPr id="34" name="Text Box 2"/>
          <p:cNvSpPr txBox="1">
            <a:spLocks noChangeArrowheads="1"/>
          </p:cNvSpPr>
          <p:nvPr/>
        </p:nvSpPr>
        <p:spPr bwMode="auto">
          <a:xfrm>
            <a:off x="4643438" y="370045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ÖTL Geri Kazanım</a:t>
            </a:r>
          </a:p>
        </p:txBody>
      </p:sp>
      <p:sp>
        <p:nvSpPr>
          <p:cNvPr id="35" name="Text Box 2"/>
          <p:cNvSpPr txBox="1">
            <a:spLocks noChangeArrowheads="1"/>
          </p:cNvSpPr>
          <p:nvPr/>
        </p:nvSpPr>
        <p:spPr bwMode="auto">
          <a:xfrm>
            <a:off x="4643438" y="400525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Atık Akü Geri Kazanım</a:t>
            </a:r>
          </a:p>
        </p:txBody>
      </p:sp>
      <p:sp>
        <p:nvSpPr>
          <p:cNvPr id="36" name="Text Box 2"/>
          <p:cNvSpPr txBox="1">
            <a:spLocks noChangeArrowheads="1"/>
          </p:cNvSpPr>
          <p:nvPr/>
        </p:nvSpPr>
        <p:spPr bwMode="auto">
          <a:xfrm>
            <a:off x="4643438" y="461485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Tehlikeli Atık </a:t>
            </a:r>
            <a:r>
              <a:rPr lang="tr-TR" sz="1400" dirty="0" smtClean="0"/>
              <a:t>Bertaraf</a:t>
            </a:r>
            <a:endParaRPr lang="tr-TR" sz="1400" dirty="0"/>
          </a:p>
        </p:txBody>
      </p:sp>
      <p:sp>
        <p:nvSpPr>
          <p:cNvPr id="37" name="Text Box 2"/>
          <p:cNvSpPr txBox="1">
            <a:spLocks noChangeArrowheads="1"/>
          </p:cNvSpPr>
          <p:nvPr/>
        </p:nvSpPr>
        <p:spPr bwMode="auto">
          <a:xfrm>
            <a:off x="4643438" y="528638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Tehlikeli Atık Ara Depolama</a:t>
            </a:r>
          </a:p>
        </p:txBody>
      </p:sp>
      <p:sp>
        <p:nvSpPr>
          <p:cNvPr id="38" name="Text Box 2"/>
          <p:cNvSpPr txBox="1">
            <a:spLocks noChangeArrowheads="1"/>
          </p:cNvSpPr>
          <p:nvPr/>
        </p:nvSpPr>
        <p:spPr bwMode="auto">
          <a:xfrm>
            <a:off x="4643438" y="559118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PCB Arındırma/Bertaraf</a:t>
            </a:r>
          </a:p>
        </p:txBody>
      </p:sp>
      <p:sp>
        <p:nvSpPr>
          <p:cNvPr id="39" name="Text Box 2"/>
          <p:cNvSpPr txBox="1">
            <a:spLocks noChangeArrowheads="1"/>
          </p:cNvSpPr>
          <p:nvPr/>
        </p:nvSpPr>
        <p:spPr bwMode="auto">
          <a:xfrm>
            <a:off x="4643438" y="589598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Ambalaj Atığı Toplama Ayırma</a:t>
            </a:r>
          </a:p>
        </p:txBody>
      </p:sp>
      <p:sp>
        <p:nvSpPr>
          <p:cNvPr id="40" name="Text Box 2"/>
          <p:cNvSpPr txBox="1">
            <a:spLocks noChangeArrowheads="1"/>
          </p:cNvSpPr>
          <p:nvPr/>
        </p:nvSpPr>
        <p:spPr bwMode="auto">
          <a:xfrm>
            <a:off x="4643438" y="620078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Ambalaj Atığı Geri Kazanım</a:t>
            </a:r>
          </a:p>
        </p:txBody>
      </p:sp>
      <p:sp>
        <p:nvSpPr>
          <p:cNvPr id="20"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Anahtar Tanımlar</a:t>
            </a:r>
            <a:endParaRPr lang="tr-TR" sz="2000" b="1" dirty="0">
              <a:solidFill>
                <a:schemeClr val="tx1"/>
              </a:solidFill>
            </a:endParaRPr>
          </a:p>
        </p:txBody>
      </p:sp>
      <p:sp>
        <p:nvSpPr>
          <p:cNvPr id="21" name="Text Box 2"/>
          <p:cNvSpPr txBox="1">
            <a:spLocks noChangeArrowheads="1"/>
          </p:cNvSpPr>
          <p:nvPr/>
        </p:nvSpPr>
        <p:spPr bwMode="auto">
          <a:xfrm>
            <a:off x="4643438" y="4929198"/>
            <a:ext cx="4114800" cy="307777"/>
          </a:xfrm>
          <a:prstGeom prst="rect">
            <a:avLst/>
          </a:prstGeom>
          <a:ln>
            <a:headEnd/>
            <a:tailEnd/>
          </a:ln>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buFont typeface="Wingdings" pitchFamily="2" charset="2"/>
              <a:buChar char="n"/>
              <a:defRPr/>
            </a:pPr>
            <a:r>
              <a:rPr lang="tr-TR" sz="1400" dirty="0"/>
              <a:t>Tehlikeli Atık </a:t>
            </a:r>
            <a:r>
              <a:rPr lang="tr-TR" sz="1400" dirty="0" smtClean="0"/>
              <a:t>Geri </a:t>
            </a:r>
            <a:r>
              <a:rPr lang="tr-TR" sz="1400" dirty="0"/>
              <a:t>Kazanım</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ppt_x</p:attrName>
                                        </p:attrNameLst>
                                      </p:cBhvr>
                                      <p:tavLst>
                                        <p:tav tm="0">
                                          <p:val>
                                            <p:strVal val="#ppt_x-.2"/>
                                          </p:val>
                                        </p:tav>
                                        <p:tav tm="100000">
                                          <p:val>
                                            <p:strVal val="#ppt_x"/>
                                          </p:val>
                                        </p:tav>
                                      </p:tavLst>
                                    </p:anim>
                                    <p:anim calcmode="lin" valueType="num">
                                      <p:cBhvr>
                                        <p:cTn id="8"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slide(fromBottom)">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1000" fill="hold"/>
                                        <p:tgtEl>
                                          <p:spTgt spid="30"/>
                                        </p:tgtEl>
                                        <p:attrNameLst>
                                          <p:attrName>ppt_x</p:attrName>
                                        </p:attrNameLst>
                                      </p:cBhvr>
                                      <p:tavLst>
                                        <p:tav tm="0">
                                          <p:val>
                                            <p:strVal val="1+#ppt_w/2"/>
                                          </p:val>
                                        </p:tav>
                                        <p:tav tm="100000">
                                          <p:val>
                                            <p:strVal val="#ppt_x"/>
                                          </p:val>
                                        </p:tav>
                                      </p:tavLst>
                                    </p:anim>
                                    <p:anim calcmode="lin" valueType="num">
                                      <p:cBhvr additive="base">
                                        <p:cTn id="24" dur="10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1000" fill="hold"/>
                                        <p:tgtEl>
                                          <p:spTgt spid="32"/>
                                        </p:tgtEl>
                                        <p:attrNameLst>
                                          <p:attrName>ppt_x</p:attrName>
                                        </p:attrNameLst>
                                      </p:cBhvr>
                                      <p:tavLst>
                                        <p:tav tm="0">
                                          <p:val>
                                            <p:strVal val="1+#ppt_w/2"/>
                                          </p:val>
                                        </p:tav>
                                        <p:tav tm="100000">
                                          <p:val>
                                            <p:strVal val="#ppt_x"/>
                                          </p:val>
                                        </p:tav>
                                      </p:tavLst>
                                    </p:anim>
                                    <p:anim calcmode="lin" valueType="num">
                                      <p:cBhvr additive="base">
                                        <p:cTn id="30" dur="10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1000" fill="hold"/>
                                        <p:tgtEl>
                                          <p:spTgt spid="33"/>
                                        </p:tgtEl>
                                        <p:attrNameLst>
                                          <p:attrName>ppt_x</p:attrName>
                                        </p:attrNameLst>
                                      </p:cBhvr>
                                      <p:tavLst>
                                        <p:tav tm="0">
                                          <p:val>
                                            <p:strVal val="1+#ppt_w/2"/>
                                          </p:val>
                                        </p:tav>
                                        <p:tav tm="100000">
                                          <p:val>
                                            <p:strVal val="#ppt_x"/>
                                          </p:val>
                                        </p:tav>
                                      </p:tavLst>
                                    </p:anim>
                                    <p:anim calcmode="lin" valueType="num">
                                      <p:cBhvr additive="base">
                                        <p:cTn id="36" dur="10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1000" fill="hold"/>
                                        <p:tgtEl>
                                          <p:spTgt spid="34"/>
                                        </p:tgtEl>
                                        <p:attrNameLst>
                                          <p:attrName>ppt_x</p:attrName>
                                        </p:attrNameLst>
                                      </p:cBhvr>
                                      <p:tavLst>
                                        <p:tav tm="0">
                                          <p:val>
                                            <p:strVal val="1+#ppt_w/2"/>
                                          </p:val>
                                        </p:tav>
                                        <p:tav tm="100000">
                                          <p:val>
                                            <p:strVal val="#ppt_x"/>
                                          </p:val>
                                        </p:tav>
                                      </p:tavLst>
                                    </p:anim>
                                    <p:anim calcmode="lin" valueType="num">
                                      <p:cBhvr additive="base">
                                        <p:cTn id="42" dur="1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1000" fill="hold"/>
                                        <p:tgtEl>
                                          <p:spTgt spid="35"/>
                                        </p:tgtEl>
                                        <p:attrNameLst>
                                          <p:attrName>ppt_x</p:attrName>
                                        </p:attrNameLst>
                                      </p:cBhvr>
                                      <p:tavLst>
                                        <p:tav tm="0">
                                          <p:val>
                                            <p:strVal val="1+#ppt_w/2"/>
                                          </p:val>
                                        </p:tav>
                                        <p:tav tm="100000">
                                          <p:val>
                                            <p:strVal val="#ppt_x"/>
                                          </p:val>
                                        </p:tav>
                                      </p:tavLst>
                                    </p:anim>
                                    <p:anim calcmode="lin" valueType="num">
                                      <p:cBhvr additive="base">
                                        <p:cTn id="48" dur="10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1000" fill="hold"/>
                                        <p:tgtEl>
                                          <p:spTgt spid="31"/>
                                        </p:tgtEl>
                                        <p:attrNameLst>
                                          <p:attrName>ppt_x</p:attrName>
                                        </p:attrNameLst>
                                      </p:cBhvr>
                                      <p:tavLst>
                                        <p:tav tm="0">
                                          <p:val>
                                            <p:strVal val="1+#ppt_w/2"/>
                                          </p:val>
                                        </p:tav>
                                        <p:tav tm="100000">
                                          <p:val>
                                            <p:strVal val="#ppt_x"/>
                                          </p:val>
                                        </p:tav>
                                      </p:tavLst>
                                    </p:anim>
                                    <p:anim calcmode="lin" valueType="num">
                                      <p:cBhvr additive="base">
                                        <p:cTn id="54" dur="10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1000" fill="hold"/>
                                        <p:tgtEl>
                                          <p:spTgt spid="36"/>
                                        </p:tgtEl>
                                        <p:attrNameLst>
                                          <p:attrName>ppt_x</p:attrName>
                                        </p:attrNameLst>
                                      </p:cBhvr>
                                      <p:tavLst>
                                        <p:tav tm="0">
                                          <p:val>
                                            <p:strVal val="1+#ppt_w/2"/>
                                          </p:val>
                                        </p:tav>
                                        <p:tav tm="100000">
                                          <p:val>
                                            <p:strVal val="#ppt_x"/>
                                          </p:val>
                                        </p:tav>
                                      </p:tavLst>
                                    </p:anim>
                                    <p:anim calcmode="lin" valueType="num">
                                      <p:cBhvr additive="base">
                                        <p:cTn id="60"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1000" fill="hold"/>
                                        <p:tgtEl>
                                          <p:spTgt spid="21"/>
                                        </p:tgtEl>
                                        <p:attrNameLst>
                                          <p:attrName>ppt_x</p:attrName>
                                        </p:attrNameLst>
                                      </p:cBhvr>
                                      <p:tavLst>
                                        <p:tav tm="0">
                                          <p:val>
                                            <p:strVal val="1+#ppt_w/2"/>
                                          </p:val>
                                        </p:tav>
                                        <p:tav tm="100000">
                                          <p:val>
                                            <p:strVal val="#ppt_x"/>
                                          </p:val>
                                        </p:tav>
                                      </p:tavLst>
                                    </p:anim>
                                    <p:anim calcmode="lin" valueType="num">
                                      <p:cBhvr additive="base">
                                        <p:cTn id="66" dur="10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nodeType="click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1000" fill="hold"/>
                                        <p:tgtEl>
                                          <p:spTgt spid="37"/>
                                        </p:tgtEl>
                                        <p:attrNameLst>
                                          <p:attrName>ppt_x</p:attrName>
                                        </p:attrNameLst>
                                      </p:cBhvr>
                                      <p:tavLst>
                                        <p:tav tm="0">
                                          <p:val>
                                            <p:strVal val="1+#ppt_w/2"/>
                                          </p:val>
                                        </p:tav>
                                        <p:tav tm="100000">
                                          <p:val>
                                            <p:strVal val="#ppt_x"/>
                                          </p:val>
                                        </p:tav>
                                      </p:tavLst>
                                    </p:anim>
                                    <p:anim calcmode="lin" valueType="num">
                                      <p:cBhvr additive="base">
                                        <p:cTn id="72" dur="10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2" fill="hold" nodeType="click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1000" fill="hold"/>
                                        <p:tgtEl>
                                          <p:spTgt spid="38"/>
                                        </p:tgtEl>
                                        <p:attrNameLst>
                                          <p:attrName>ppt_x</p:attrName>
                                        </p:attrNameLst>
                                      </p:cBhvr>
                                      <p:tavLst>
                                        <p:tav tm="0">
                                          <p:val>
                                            <p:strVal val="1+#ppt_w/2"/>
                                          </p:val>
                                        </p:tav>
                                        <p:tav tm="100000">
                                          <p:val>
                                            <p:strVal val="#ppt_x"/>
                                          </p:val>
                                        </p:tav>
                                      </p:tavLst>
                                    </p:anim>
                                    <p:anim calcmode="lin" valueType="num">
                                      <p:cBhvr additive="base">
                                        <p:cTn id="78" dur="10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2" fill="hold" nodeType="click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1000" fill="hold"/>
                                        <p:tgtEl>
                                          <p:spTgt spid="39"/>
                                        </p:tgtEl>
                                        <p:attrNameLst>
                                          <p:attrName>ppt_x</p:attrName>
                                        </p:attrNameLst>
                                      </p:cBhvr>
                                      <p:tavLst>
                                        <p:tav tm="0">
                                          <p:val>
                                            <p:strVal val="1+#ppt_w/2"/>
                                          </p:val>
                                        </p:tav>
                                        <p:tav tm="100000">
                                          <p:val>
                                            <p:strVal val="#ppt_x"/>
                                          </p:val>
                                        </p:tav>
                                      </p:tavLst>
                                    </p:anim>
                                    <p:anim calcmode="lin" valueType="num">
                                      <p:cBhvr additive="base">
                                        <p:cTn id="84" dur="10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2" fill="hold" nodeType="click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additive="base">
                                        <p:cTn id="89" dur="1000" fill="hold"/>
                                        <p:tgtEl>
                                          <p:spTgt spid="40"/>
                                        </p:tgtEl>
                                        <p:attrNameLst>
                                          <p:attrName>ppt_x</p:attrName>
                                        </p:attrNameLst>
                                      </p:cBhvr>
                                      <p:tavLst>
                                        <p:tav tm="0">
                                          <p:val>
                                            <p:strVal val="1+#ppt_w/2"/>
                                          </p:val>
                                        </p:tav>
                                        <p:tav tm="100000">
                                          <p:val>
                                            <p:strVal val="#ppt_x"/>
                                          </p:val>
                                        </p:tav>
                                      </p:tavLst>
                                    </p:anim>
                                    <p:anim calcmode="lin" valueType="num">
                                      <p:cBhvr additive="base">
                                        <p:cTn id="90" dur="10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16</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0" name="Rectangle 3"/>
          <p:cNvSpPr txBox="1">
            <a:spLocks noChangeArrowheads="1"/>
          </p:cNvSpPr>
          <p:nvPr/>
        </p:nvSpPr>
        <p:spPr bwMode="auto">
          <a:xfrm>
            <a:off x="500034" y="1857364"/>
            <a:ext cx="8286808" cy="45259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rPr>
              <a:t>	</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None/>
              <a:tabLst/>
              <a:defRPr/>
            </a:pPr>
            <a:r>
              <a:rPr kumimoji="0" lang="tr-TR" sz="2000" b="1" i="0" u="none" strike="noStrike" kern="1200" cap="none" spc="0" normalizeH="0" baseline="0" noProof="0" dirty="0" smtClean="0">
                <a:ln>
                  <a:noFill/>
                </a:ln>
                <a:solidFill>
                  <a:srgbClr val="C00000"/>
                </a:solidFill>
                <a:effectLst/>
                <a:uLnTx/>
                <a:uFillTx/>
                <a:latin typeface="Times New Roman" pitchFamily="18" charset="0"/>
                <a:ea typeface="+mn-ea"/>
                <a:cs typeface="+mn-cs"/>
              </a:rPr>
              <a:t>Geçici faaliyet belgesi:</a:t>
            </a:r>
            <a:r>
              <a:rPr kumimoji="0" lang="tr-TR" sz="1800" b="0" i="0" u="none" strike="noStrike" kern="1200" cap="none" spc="0" normalizeH="0" baseline="0" noProof="0" dirty="0" smtClean="0">
                <a:ln>
                  <a:noFill/>
                </a:ln>
                <a:solidFill>
                  <a:srgbClr val="C00000"/>
                </a:solidFill>
                <a:effectLst/>
                <a:uLnTx/>
                <a:uFillTx/>
                <a:latin typeface="Times New Roman" pitchFamily="18" charset="0"/>
                <a:ea typeface="+mn-ea"/>
                <a:cs typeface="+mn-cs"/>
              </a:rPr>
              <a:t> </a:t>
            </a:r>
            <a:r>
              <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rPr>
              <a:t>İşletmecinin çevre izin veya çevre izin ve lisans başvurusu 		             yaptığında, faaliyeti esnasında ilgili mevzuata uygun olarak 		             çalıştığını belgelemesi için 7. maddenin üçüncü fıkrasına 		             göre belirlenecek süreler için tesise verilen belgeyi,</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tr-TR" sz="2000" b="1" i="0" u="none" strike="noStrike" kern="1200" cap="none" spc="0" normalizeH="0" baseline="0" noProof="0" dirty="0" smtClean="0">
                <a:ln>
                  <a:noFill/>
                </a:ln>
                <a:solidFill>
                  <a:srgbClr val="C00000"/>
                </a:solidFill>
                <a:effectLst/>
                <a:uLnTx/>
                <a:uFillTx/>
                <a:latin typeface="Times New Roman" pitchFamily="18" charset="0"/>
                <a:ea typeface="+mn-ea"/>
                <a:cs typeface="+mn-cs"/>
              </a:rPr>
              <a:t>İşletme		    : </a:t>
            </a:r>
            <a:r>
              <a:rPr kumimoji="0" lang="tr-TR" sz="1800" b="0" i="0" u="none" strike="noStrike" kern="1200" cap="none" spc="0" normalizeH="0" baseline="0" noProof="0" dirty="0" smtClean="0">
                <a:ln>
                  <a:noFill/>
                </a:ln>
                <a:solidFill>
                  <a:srgbClr val="C00000"/>
                </a:solidFill>
                <a:effectLst/>
                <a:uLnTx/>
                <a:uFillTx/>
                <a:latin typeface="Times New Roman" pitchFamily="18" charset="0"/>
                <a:ea typeface="+mn-ea"/>
                <a:cs typeface="+mn-cs"/>
              </a:rPr>
              <a:t>      </a:t>
            </a:r>
            <a:r>
              <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rPr>
              <a:t>Tesis ve faaliyetlerin bütününü,</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tr-TR" sz="2000" b="1" i="0" u="none" strike="noStrike" kern="1200" cap="none" spc="0" normalizeH="0" baseline="0" noProof="0" dirty="0" smtClean="0">
                <a:ln>
                  <a:noFill/>
                </a:ln>
                <a:solidFill>
                  <a:srgbClr val="C00000"/>
                </a:solidFill>
                <a:effectLst/>
                <a:uLnTx/>
                <a:uFillTx/>
                <a:latin typeface="Times New Roman" pitchFamily="18" charset="0"/>
                <a:ea typeface="+mn-ea"/>
                <a:cs typeface="+mn-cs"/>
              </a:rPr>
              <a:t>Tesis</a:t>
            </a:r>
            <a:r>
              <a:rPr kumimoji="0" lang="tr-TR" sz="1800" b="1" i="0" u="none" strike="noStrike" kern="1200" cap="none" spc="0" normalizeH="0" baseline="0" noProof="0" dirty="0" smtClean="0">
                <a:ln>
                  <a:noFill/>
                </a:ln>
                <a:solidFill>
                  <a:srgbClr val="C00000"/>
                </a:solidFill>
                <a:effectLst/>
                <a:uLnTx/>
                <a:uFillTx/>
                <a:latin typeface="Times New Roman" pitchFamily="18" charset="0"/>
                <a:ea typeface="+mn-ea"/>
                <a:cs typeface="+mn-cs"/>
              </a:rPr>
              <a:t>		    </a:t>
            </a:r>
            <a:r>
              <a:rPr kumimoji="0" lang="tr-TR" sz="2000" b="1" i="0" u="none" strike="noStrike" kern="1200" cap="none" spc="0" normalizeH="0" baseline="0" noProof="0" dirty="0" smtClean="0">
                <a:ln>
                  <a:noFill/>
                </a:ln>
                <a:solidFill>
                  <a:srgbClr val="C00000"/>
                </a:solidFill>
                <a:effectLst/>
                <a:uLnTx/>
                <a:uFillTx/>
                <a:latin typeface="Times New Roman" pitchFamily="18" charset="0"/>
                <a:ea typeface="+mn-ea"/>
                <a:cs typeface="+mn-cs"/>
              </a:rPr>
              <a:t>:</a:t>
            </a:r>
            <a:r>
              <a:rPr kumimoji="0" lang="tr-TR" sz="2000" b="0" i="0" u="none" strike="noStrike" kern="1200" cap="none" spc="0" normalizeH="0" baseline="0" noProof="0" dirty="0" smtClean="0">
                <a:ln>
                  <a:noFill/>
                </a:ln>
                <a:solidFill>
                  <a:srgbClr val="C00000"/>
                </a:solidFill>
                <a:effectLst/>
                <a:uLnTx/>
                <a:uFillTx/>
                <a:latin typeface="Times New Roman" pitchFamily="18" charset="0"/>
                <a:ea typeface="+mn-ea"/>
                <a:cs typeface="+mn-cs"/>
              </a:rPr>
              <a:t>  </a:t>
            </a:r>
            <a:r>
              <a:rPr kumimoji="0" lang="tr-TR" sz="1800" b="0" i="0" u="none" strike="noStrike" kern="1200" cap="none" spc="0" normalizeH="0" baseline="0" noProof="0" dirty="0" smtClean="0">
                <a:ln>
                  <a:noFill/>
                </a:ln>
                <a:solidFill>
                  <a:srgbClr val="C00000"/>
                </a:solidFill>
                <a:effectLst/>
                <a:uLnTx/>
                <a:uFillTx/>
                <a:latin typeface="Times New Roman" pitchFamily="18" charset="0"/>
                <a:ea typeface="+mn-ea"/>
                <a:cs typeface="+mn-cs"/>
              </a:rPr>
              <a:t>     </a:t>
            </a:r>
            <a:r>
              <a:rPr kumimoji="0" lang="tr-TR" sz="1800" b="0" i="0" u="none" strike="noStrike" kern="1200" cap="none" spc="0" normalizeH="0" baseline="0" noProof="0" dirty="0" smtClean="0">
                <a:ln>
                  <a:noFill/>
                </a:ln>
                <a:solidFill>
                  <a:schemeClr val="tx1"/>
                </a:solidFill>
                <a:effectLst/>
                <a:uLnTx/>
                <a:uFillTx/>
                <a:latin typeface="Times New Roman" pitchFamily="18" charset="0"/>
                <a:ea typeface="+mn-ea"/>
                <a:cs typeface="+mn-cs"/>
              </a:rPr>
              <a:t>Havaya, suya veya toprağa emisyon veren her bir üniteyi; 		             makineler, aletler veya diğer sabit düzenekleri; üzerinde 		             madde depolanan, boşaltılan, iş yapılan mülkleri, </a:t>
            </a:r>
          </a:p>
        </p:txBody>
      </p:sp>
      <p:sp>
        <p:nvSpPr>
          <p:cNvPr id="8"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Anahtar Tanımlar</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17</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8" name="12 Dikdörtgen"/>
          <p:cNvSpPr>
            <a:spLocks noChangeArrowheads="1"/>
          </p:cNvSpPr>
          <p:nvPr/>
        </p:nvSpPr>
        <p:spPr bwMode="auto">
          <a:xfrm>
            <a:off x="1671614" y="3295640"/>
            <a:ext cx="4191000" cy="313932"/>
          </a:xfrm>
          <a:prstGeom prst="rect">
            <a:avLst/>
          </a:prstGeom>
          <a:noFill/>
          <a:ln w="9525">
            <a:noFill/>
            <a:miter lim="800000"/>
            <a:headEnd/>
            <a:tailEnd/>
          </a:ln>
        </p:spPr>
        <p:txBody>
          <a:bodyPr>
            <a:spAutoFit/>
          </a:bodyPr>
          <a:lstStyle/>
          <a:p>
            <a:pPr algn="ctr" eaLnBrk="0" hangingPunct="0">
              <a:lnSpc>
                <a:spcPct val="80000"/>
              </a:lnSpc>
              <a:spcBef>
                <a:spcPct val="20000"/>
              </a:spcBef>
              <a:buClr>
                <a:schemeClr val="accent1"/>
              </a:buClr>
              <a:buSzPct val="65000"/>
              <a:buFont typeface="Wingdings" pitchFamily="2" charset="2"/>
              <a:buNone/>
            </a:pPr>
            <a:r>
              <a:rPr lang="tr-TR" sz="1800" dirty="0"/>
              <a:t>	</a:t>
            </a:r>
          </a:p>
        </p:txBody>
      </p:sp>
      <p:sp>
        <p:nvSpPr>
          <p:cNvPr id="10" name="9 Dikdörtgen"/>
          <p:cNvSpPr/>
          <p:nvPr/>
        </p:nvSpPr>
        <p:spPr>
          <a:xfrm>
            <a:off x="1214414" y="2000240"/>
            <a:ext cx="6477000" cy="830997"/>
          </a:xfrm>
          <a:prstGeom prst="rect">
            <a:avLst/>
          </a:prstGeom>
        </p:spPr>
        <p:txBody>
          <a:bodyPr wrap="square">
            <a:spAutoFit/>
          </a:bodyPr>
          <a:lstStyle/>
          <a:p>
            <a:pPr algn="ctr"/>
            <a:r>
              <a:rPr lang="tr-TR" sz="2400" dirty="0" smtClean="0"/>
              <a:t>Tesislerin veya faaliyetlerin </a:t>
            </a:r>
          </a:p>
          <a:p>
            <a:pPr algn="ctr"/>
            <a:r>
              <a:rPr lang="tr-TR" sz="2400" b="1" dirty="0" smtClean="0">
                <a:solidFill>
                  <a:srgbClr val="002060"/>
                </a:solidFill>
              </a:rPr>
              <a:t>Kirletici vasfı </a:t>
            </a:r>
            <a:r>
              <a:rPr lang="tr-TR" sz="2400" dirty="0" smtClean="0"/>
              <a:t>dikkate alınarak belirlenmiş olup,</a:t>
            </a:r>
            <a:endParaRPr lang="tr-TR" sz="2400" dirty="0"/>
          </a:p>
        </p:txBody>
      </p:sp>
      <p:sp>
        <p:nvSpPr>
          <p:cNvPr id="11" name="Text Box 2"/>
          <p:cNvSpPr txBox="1">
            <a:spLocks noChangeArrowheads="1"/>
          </p:cNvSpPr>
          <p:nvPr/>
        </p:nvSpPr>
        <p:spPr bwMode="auto">
          <a:xfrm>
            <a:off x="500034" y="3500438"/>
            <a:ext cx="914400" cy="380999"/>
          </a:xfrm>
          <a:prstGeom prst="rect">
            <a:avLst/>
          </a:prstGeom>
          <a:ln>
            <a:headEnd/>
            <a:tailEnd/>
          </a:ln>
          <a:scene3d>
            <a:camera prst="orthographicFront"/>
            <a:lightRig rig="threePt" dir="t"/>
          </a:scene3d>
          <a:sp3d>
            <a:bevelT w="101600" prst="riblet"/>
          </a:sp3d>
        </p:spPr>
        <p:style>
          <a:lnRef idx="3">
            <a:schemeClr val="lt1"/>
          </a:lnRef>
          <a:fillRef idx="1">
            <a:schemeClr val="dk1"/>
          </a:fillRef>
          <a:effectRef idx="1">
            <a:schemeClr val="dk1"/>
          </a:effectRef>
          <a:fontRef idx="minor">
            <a:schemeClr val="lt1"/>
          </a:fontRef>
        </p:style>
        <p:txBody>
          <a:bodyPr wrap="square">
            <a:spAutoFit/>
          </a:bodyPr>
          <a:lstStyle/>
          <a:p>
            <a:pPr algn="ctr" eaLnBrk="0" hangingPunct="0">
              <a:spcBef>
                <a:spcPct val="20000"/>
              </a:spcBef>
              <a:buClr>
                <a:schemeClr val="accent1"/>
              </a:buClr>
              <a:buSzPct val="65000"/>
              <a:buFont typeface="Wingdings" pitchFamily="2" charset="2"/>
              <a:buNone/>
              <a:defRPr/>
            </a:pPr>
            <a:r>
              <a:rPr lang="tr-TR" sz="1800" b="1" dirty="0">
                <a:effectLst>
                  <a:outerShdw blurRad="38100" dist="38100" dir="2700000" algn="tl">
                    <a:srgbClr val="FFFFFF"/>
                  </a:outerShdw>
                </a:effectLst>
                <a:latin typeface="Arial Narrow" pitchFamily="34" charset="0"/>
              </a:rPr>
              <a:t>EK-1</a:t>
            </a:r>
            <a:endParaRPr lang="de-DE" sz="1800" b="1" dirty="0">
              <a:effectLst>
                <a:outerShdw blurRad="38100" dist="38100" dir="2700000" algn="tl">
                  <a:srgbClr val="FFFFFF"/>
                </a:outerShdw>
              </a:effectLst>
              <a:latin typeface="Arial Narrow" pitchFamily="34" charset="0"/>
            </a:endParaRPr>
          </a:p>
        </p:txBody>
      </p:sp>
      <p:sp>
        <p:nvSpPr>
          <p:cNvPr id="12" name="11 Sağ Ok"/>
          <p:cNvSpPr/>
          <p:nvPr/>
        </p:nvSpPr>
        <p:spPr bwMode="auto">
          <a:xfrm>
            <a:off x="4719614" y="3295640"/>
            <a:ext cx="762000" cy="304800"/>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ct val="0"/>
              </a:spcAft>
              <a:buClr>
                <a:schemeClr val="accent1"/>
              </a:buClr>
              <a:buSzPct val="65000"/>
              <a:buFont typeface="Wingdings" pitchFamily="2" charset="2"/>
              <a:buChar char="n"/>
              <a:tabLst/>
            </a:pPr>
            <a:endParaRPr kumimoji="0" lang="tr-TR" sz="3000" b="0" i="0" u="none" strike="noStrike" cap="none" normalizeH="0" baseline="0" smtClean="0">
              <a:ln>
                <a:noFill/>
              </a:ln>
              <a:solidFill>
                <a:schemeClr val="tx1"/>
              </a:solidFill>
              <a:effectLst/>
              <a:latin typeface="Times New Roman" pitchFamily="18" charset="0"/>
            </a:endParaRPr>
          </a:p>
        </p:txBody>
      </p:sp>
      <p:sp>
        <p:nvSpPr>
          <p:cNvPr id="13" name="Text Box 2"/>
          <p:cNvSpPr txBox="1">
            <a:spLocks noChangeArrowheads="1"/>
          </p:cNvSpPr>
          <p:nvPr/>
        </p:nvSpPr>
        <p:spPr bwMode="auto">
          <a:xfrm>
            <a:off x="1900214" y="3295640"/>
            <a:ext cx="3048000" cy="954107"/>
          </a:xfrm>
          <a:prstGeom prst="rect">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1"/>
          </a:lnRef>
          <a:fillRef idx="2">
            <a:schemeClr val="accent1"/>
          </a:fillRef>
          <a:effectRef idx="1">
            <a:schemeClr val="accent1"/>
          </a:effectRef>
          <a:fontRef idx="minor">
            <a:schemeClr val="dk1"/>
          </a:fontRef>
        </p:style>
        <p:txBody>
          <a:bodyPr wrap="square">
            <a:spAutoFit/>
          </a:bodyPr>
          <a:lstStyle/>
          <a:p>
            <a:pPr eaLnBrk="0" hangingPunct="0">
              <a:lnSpc>
                <a:spcPct val="80000"/>
              </a:lnSpc>
              <a:spcBef>
                <a:spcPct val="20000"/>
              </a:spcBef>
              <a:buClr>
                <a:schemeClr val="accent1"/>
              </a:buClr>
              <a:buSzPct val="65000"/>
              <a:buFont typeface="Wingdings" pitchFamily="2" charset="2"/>
              <a:buNone/>
            </a:pPr>
            <a:r>
              <a:rPr lang="tr-TR" sz="2000" dirty="0" smtClean="0"/>
              <a:t>Çevreye Kirletici Etkisi </a:t>
            </a:r>
          </a:p>
          <a:p>
            <a:pPr eaLnBrk="0" hangingPunct="0">
              <a:lnSpc>
                <a:spcPct val="80000"/>
              </a:lnSpc>
              <a:spcBef>
                <a:spcPct val="20000"/>
              </a:spcBef>
              <a:buClr>
                <a:schemeClr val="accent1"/>
              </a:buClr>
              <a:buSzPct val="65000"/>
              <a:buFont typeface="Wingdings" pitchFamily="2" charset="2"/>
              <a:buNone/>
            </a:pPr>
            <a:r>
              <a:rPr lang="tr-TR" sz="2000" b="1" dirty="0" smtClean="0">
                <a:solidFill>
                  <a:srgbClr val="002060"/>
                </a:solidFill>
              </a:rPr>
              <a:t>      Yüksek Olan </a:t>
            </a:r>
          </a:p>
          <a:p>
            <a:pPr eaLnBrk="0" hangingPunct="0">
              <a:lnSpc>
                <a:spcPct val="80000"/>
              </a:lnSpc>
              <a:spcBef>
                <a:spcPct val="20000"/>
              </a:spcBef>
              <a:buClr>
                <a:schemeClr val="accent1"/>
              </a:buClr>
              <a:buSzPct val="65000"/>
              <a:buFont typeface="Wingdings" pitchFamily="2" charset="2"/>
              <a:buNone/>
            </a:pPr>
            <a:r>
              <a:rPr lang="tr-TR" sz="2000" dirty="0" smtClean="0"/>
              <a:t>Faaliyet veya Tesisler</a:t>
            </a:r>
            <a:endParaRPr lang="de-DE" sz="2000" b="1" dirty="0">
              <a:effectLst>
                <a:outerShdw blurRad="38100" dist="38100" dir="2700000" algn="tl">
                  <a:srgbClr val="FFFFFF"/>
                </a:outerShdw>
              </a:effectLst>
              <a:latin typeface="Arial Narrow" pitchFamily="34" charset="0"/>
            </a:endParaRPr>
          </a:p>
        </p:txBody>
      </p:sp>
      <p:sp>
        <p:nvSpPr>
          <p:cNvPr id="14" name="Text Box 2"/>
          <p:cNvSpPr txBox="1">
            <a:spLocks noChangeArrowheads="1"/>
          </p:cNvSpPr>
          <p:nvPr/>
        </p:nvSpPr>
        <p:spPr bwMode="auto">
          <a:xfrm>
            <a:off x="1900214" y="4972040"/>
            <a:ext cx="3048000" cy="954107"/>
          </a:xfrm>
          <a:prstGeom prst="rect">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1"/>
          </a:lnRef>
          <a:fillRef idx="2">
            <a:schemeClr val="accent1"/>
          </a:fillRef>
          <a:effectRef idx="1">
            <a:schemeClr val="accent1"/>
          </a:effectRef>
          <a:fontRef idx="minor">
            <a:schemeClr val="dk1"/>
          </a:fontRef>
        </p:style>
        <p:txBody>
          <a:bodyPr wrap="square">
            <a:spAutoFit/>
          </a:bodyPr>
          <a:lstStyle/>
          <a:p>
            <a:pPr eaLnBrk="0" hangingPunct="0">
              <a:lnSpc>
                <a:spcPct val="80000"/>
              </a:lnSpc>
              <a:spcBef>
                <a:spcPct val="20000"/>
              </a:spcBef>
              <a:buClr>
                <a:schemeClr val="accent1"/>
              </a:buClr>
              <a:buSzPct val="65000"/>
              <a:buFont typeface="Wingdings" pitchFamily="2" charset="2"/>
              <a:buNone/>
            </a:pPr>
            <a:r>
              <a:rPr lang="tr-TR" sz="2000" dirty="0" smtClean="0"/>
              <a:t>Çevreye Kirletici Etkisi </a:t>
            </a:r>
          </a:p>
          <a:p>
            <a:pPr eaLnBrk="0" hangingPunct="0">
              <a:lnSpc>
                <a:spcPct val="80000"/>
              </a:lnSpc>
              <a:spcBef>
                <a:spcPct val="20000"/>
              </a:spcBef>
              <a:buClr>
                <a:schemeClr val="accent1"/>
              </a:buClr>
              <a:buSzPct val="65000"/>
              <a:buFont typeface="Wingdings" pitchFamily="2" charset="2"/>
              <a:buNone/>
            </a:pPr>
            <a:r>
              <a:rPr lang="tr-TR" sz="2000" b="1" dirty="0" smtClean="0">
                <a:solidFill>
                  <a:srgbClr val="002060"/>
                </a:solidFill>
              </a:rPr>
              <a:t>	Olan </a:t>
            </a:r>
          </a:p>
          <a:p>
            <a:pPr eaLnBrk="0" hangingPunct="0">
              <a:lnSpc>
                <a:spcPct val="80000"/>
              </a:lnSpc>
              <a:spcBef>
                <a:spcPct val="20000"/>
              </a:spcBef>
              <a:buClr>
                <a:schemeClr val="accent1"/>
              </a:buClr>
              <a:buSzPct val="65000"/>
              <a:buFont typeface="Wingdings" pitchFamily="2" charset="2"/>
              <a:buNone/>
            </a:pPr>
            <a:r>
              <a:rPr lang="tr-TR" sz="2000" dirty="0" smtClean="0"/>
              <a:t>Faaliyet veya Tesisler</a:t>
            </a:r>
            <a:endParaRPr lang="de-DE" sz="2000" b="1" dirty="0">
              <a:effectLst>
                <a:outerShdw blurRad="38100" dist="38100" dir="2700000" algn="tl">
                  <a:srgbClr val="FFFFFF"/>
                </a:outerShdw>
              </a:effectLst>
              <a:latin typeface="Arial Narrow" pitchFamily="34" charset="0"/>
            </a:endParaRPr>
          </a:p>
        </p:txBody>
      </p:sp>
      <p:sp>
        <p:nvSpPr>
          <p:cNvPr id="15" name="Text Box 2"/>
          <p:cNvSpPr txBox="1">
            <a:spLocks noChangeArrowheads="1"/>
          </p:cNvSpPr>
          <p:nvPr/>
        </p:nvSpPr>
        <p:spPr bwMode="auto">
          <a:xfrm>
            <a:off x="528614" y="4972040"/>
            <a:ext cx="914400" cy="380999"/>
          </a:xfrm>
          <a:prstGeom prst="rect">
            <a:avLst/>
          </a:prstGeom>
          <a:ln>
            <a:headEnd/>
            <a:tailEnd/>
          </a:ln>
          <a:scene3d>
            <a:camera prst="orthographicFront"/>
            <a:lightRig rig="threePt" dir="t"/>
          </a:scene3d>
          <a:sp3d>
            <a:bevelT w="101600" prst="riblet"/>
          </a:sp3d>
        </p:spPr>
        <p:style>
          <a:lnRef idx="3">
            <a:schemeClr val="lt1"/>
          </a:lnRef>
          <a:fillRef idx="1">
            <a:schemeClr val="dk1"/>
          </a:fillRef>
          <a:effectRef idx="1">
            <a:schemeClr val="dk1"/>
          </a:effectRef>
          <a:fontRef idx="minor">
            <a:schemeClr val="lt1"/>
          </a:fontRef>
        </p:style>
        <p:txBody>
          <a:bodyPr wrap="square">
            <a:spAutoFit/>
          </a:bodyPr>
          <a:lstStyle/>
          <a:p>
            <a:pPr algn="ctr" eaLnBrk="0" hangingPunct="0">
              <a:spcBef>
                <a:spcPct val="20000"/>
              </a:spcBef>
              <a:buClr>
                <a:schemeClr val="accent1"/>
              </a:buClr>
              <a:buSzPct val="65000"/>
              <a:buFont typeface="Wingdings" pitchFamily="2" charset="2"/>
              <a:buNone/>
              <a:defRPr/>
            </a:pPr>
            <a:r>
              <a:rPr lang="tr-TR" sz="1800" b="1" dirty="0" smtClean="0">
                <a:effectLst>
                  <a:outerShdw blurRad="38100" dist="38100" dir="2700000" algn="tl">
                    <a:srgbClr val="FFFFFF"/>
                  </a:outerShdw>
                </a:effectLst>
                <a:latin typeface="Arial Narrow" pitchFamily="34" charset="0"/>
              </a:rPr>
              <a:t>EK-2</a:t>
            </a:r>
            <a:endParaRPr lang="de-DE" sz="1800" b="1" dirty="0">
              <a:effectLst>
                <a:outerShdw blurRad="38100" dist="38100" dir="2700000" algn="tl">
                  <a:srgbClr val="FFFFFF"/>
                </a:outerShdw>
              </a:effectLst>
              <a:latin typeface="Arial Narrow" pitchFamily="34" charset="0"/>
            </a:endParaRPr>
          </a:p>
        </p:txBody>
      </p:sp>
      <p:sp>
        <p:nvSpPr>
          <p:cNvPr id="16" name="Text Box 2"/>
          <p:cNvSpPr txBox="1">
            <a:spLocks noChangeArrowheads="1"/>
          </p:cNvSpPr>
          <p:nvPr/>
        </p:nvSpPr>
        <p:spPr bwMode="auto">
          <a:xfrm>
            <a:off x="5405414" y="3295640"/>
            <a:ext cx="2971800" cy="1200329"/>
          </a:xfrm>
          <a:prstGeom prst="rect">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eaLnBrk="0" hangingPunct="0">
              <a:lnSpc>
                <a:spcPct val="80000"/>
              </a:lnSpc>
              <a:spcBef>
                <a:spcPct val="20000"/>
              </a:spcBef>
              <a:buClr>
                <a:schemeClr val="accent1"/>
              </a:buClr>
              <a:buSzPct val="65000"/>
              <a:buFont typeface="Wingdings" pitchFamily="2" charset="2"/>
              <a:buNone/>
            </a:pPr>
            <a:r>
              <a:rPr lang="tr-TR" sz="2000" b="1" dirty="0" smtClean="0">
                <a:effectLst>
                  <a:outerShdw blurRad="38100" dist="38100" dir="2700000" algn="tl">
                    <a:srgbClr val="FFFFFF"/>
                  </a:outerShdw>
                </a:effectLst>
                <a:latin typeface="Arial Narrow" pitchFamily="34" charset="0"/>
              </a:rPr>
              <a:t>10 ana başlık altında 64 tesis ve/veya faaliyet</a:t>
            </a:r>
          </a:p>
          <a:p>
            <a:pPr algn="ctr" eaLnBrk="0" hangingPunct="0">
              <a:lnSpc>
                <a:spcPct val="80000"/>
              </a:lnSpc>
              <a:spcBef>
                <a:spcPct val="20000"/>
              </a:spcBef>
              <a:buClr>
                <a:schemeClr val="accent1"/>
              </a:buClr>
              <a:buSzPct val="65000"/>
              <a:buFont typeface="Wingdings" pitchFamily="2" charset="2"/>
              <a:buNone/>
            </a:pPr>
            <a:r>
              <a:rPr lang="tr-TR" sz="2000" u="sng" dirty="0" smtClean="0">
                <a:solidFill>
                  <a:srgbClr val="002060"/>
                </a:solidFill>
                <a:effectLst>
                  <a:outerShdw blurRad="38100" dist="38100" dir="2700000" algn="tl">
                    <a:srgbClr val="FFFFFF"/>
                  </a:outerShdw>
                </a:effectLst>
                <a:latin typeface="Arial Narrow" pitchFamily="34" charset="0"/>
              </a:rPr>
              <a:t>Örnek</a:t>
            </a:r>
          </a:p>
          <a:p>
            <a:pPr algn="ctr" eaLnBrk="0" hangingPunct="0">
              <a:lnSpc>
                <a:spcPct val="80000"/>
              </a:lnSpc>
              <a:spcBef>
                <a:spcPct val="20000"/>
              </a:spcBef>
              <a:buClr>
                <a:schemeClr val="accent1"/>
              </a:buClr>
              <a:buSzPct val="65000"/>
              <a:buFont typeface="Wingdings" pitchFamily="2" charset="2"/>
              <a:buNone/>
            </a:pPr>
            <a:r>
              <a:rPr lang="tr-TR" sz="2000" dirty="0" smtClean="0">
                <a:solidFill>
                  <a:srgbClr val="002060"/>
                </a:solidFill>
                <a:effectLst>
                  <a:outerShdw blurRad="38100" dist="38100" dir="2700000" algn="tl">
                    <a:srgbClr val="FFFFFF"/>
                  </a:outerShdw>
                </a:effectLst>
                <a:latin typeface="Arial Narrow" pitchFamily="34" charset="0"/>
              </a:rPr>
              <a:t>Petrol rafinerileri</a:t>
            </a:r>
          </a:p>
        </p:txBody>
      </p:sp>
      <p:sp>
        <p:nvSpPr>
          <p:cNvPr id="17" name="Text Box 2"/>
          <p:cNvSpPr txBox="1">
            <a:spLocks noChangeArrowheads="1"/>
          </p:cNvSpPr>
          <p:nvPr/>
        </p:nvSpPr>
        <p:spPr bwMode="auto">
          <a:xfrm>
            <a:off x="5405414" y="4972040"/>
            <a:ext cx="2971800" cy="1304973"/>
          </a:xfrm>
          <a:prstGeom prst="rect">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eaLnBrk="0" hangingPunct="0">
              <a:lnSpc>
                <a:spcPct val="80000"/>
              </a:lnSpc>
              <a:spcBef>
                <a:spcPct val="20000"/>
              </a:spcBef>
              <a:buClr>
                <a:schemeClr val="accent1"/>
              </a:buClr>
              <a:buSzPct val="65000"/>
              <a:buFont typeface="Wingdings" pitchFamily="2" charset="2"/>
              <a:buNone/>
            </a:pPr>
            <a:r>
              <a:rPr lang="tr-TR" sz="2000" b="1" dirty="0" smtClean="0">
                <a:effectLst>
                  <a:outerShdw blurRad="38100" dist="38100" dir="2700000" algn="tl">
                    <a:srgbClr val="FFFFFF"/>
                  </a:outerShdw>
                </a:effectLst>
                <a:latin typeface="Arial Narrow" pitchFamily="34" charset="0"/>
              </a:rPr>
              <a:t>10 ana başlık altında 187 tesis ve/veya faaliyet</a:t>
            </a:r>
          </a:p>
          <a:p>
            <a:pPr algn="ctr" eaLnBrk="0" hangingPunct="0">
              <a:lnSpc>
                <a:spcPct val="80000"/>
              </a:lnSpc>
              <a:spcBef>
                <a:spcPct val="20000"/>
              </a:spcBef>
              <a:buClr>
                <a:schemeClr val="accent1"/>
              </a:buClr>
              <a:buSzPct val="65000"/>
              <a:buFont typeface="Wingdings" pitchFamily="2" charset="2"/>
              <a:buNone/>
            </a:pPr>
            <a:r>
              <a:rPr lang="tr-TR" b="1" dirty="0" smtClean="0"/>
              <a:t>10.13</a:t>
            </a:r>
            <a:r>
              <a:rPr lang="tr-TR" dirty="0" smtClean="0"/>
              <a:t> Karışık Endüstriler (OSB ve sektör belirlemesi yapılamayan diğer sanayiler)</a:t>
            </a:r>
            <a:endParaRPr lang="tr-TR" dirty="0" smtClean="0">
              <a:solidFill>
                <a:srgbClr val="002060"/>
              </a:solidFill>
              <a:effectLst>
                <a:outerShdw blurRad="38100" dist="38100" dir="2700000" algn="tl">
                  <a:srgbClr val="FFFFFF"/>
                </a:outerShdw>
              </a:effectLst>
              <a:latin typeface="Arial Narrow" pitchFamily="34" charset="0"/>
            </a:endParaRPr>
          </a:p>
        </p:txBody>
      </p:sp>
      <p:sp>
        <p:nvSpPr>
          <p:cNvPr id="18" name="17 Dikdörtgen"/>
          <p:cNvSpPr>
            <a:spLocks noChangeArrowheads="1"/>
          </p:cNvSpPr>
          <p:nvPr/>
        </p:nvSpPr>
        <p:spPr bwMode="auto">
          <a:xfrm>
            <a:off x="1428728" y="3643314"/>
            <a:ext cx="457200" cy="76200"/>
          </a:xfrm>
          <a:prstGeom prst="rect">
            <a:avLst/>
          </a:prstGeom>
          <a:solidFill>
            <a:srgbClr val="002060"/>
          </a:solidFill>
          <a:ln w="9525" algn="ctr">
            <a:solidFill>
              <a:schemeClr val="accent1"/>
            </a:solidFill>
            <a:round/>
            <a:headEnd/>
            <a:tailEnd/>
          </a:ln>
        </p:spPr>
        <p:txBody>
          <a:bodyPr/>
          <a:lstStyle/>
          <a:p>
            <a:pPr marL="342900" indent="-342900" eaLnBrk="0" hangingPunct="0">
              <a:spcBef>
                <a:spcPct val="20000"/>
              </a:spcBef>
              <a:buClr>
                <a:schemeClr val="accent1"/>
              </a:buClr>
              <a:buSzPct val="65000"/>
              <a:buFont typeface="Wingdings" pitchFamily="2" charset="2"/>
              <a:buChar char="n"/>
            </a:pPr>
            <a:endParaRPr lang="tr-TR"/>
          </a:p>
        </p:txBody>
      </p:sp>
      <p:sp>
        <p:nvSpPr>
          <p:cNvPr id="19" name="18 Dikdörtgen"/>
          <p:cNvSpPr>
            <a:spLocks noChangeArrowheads="1"/>
          </p:cNvSpPr>
          <p:nvPr/>
        </p:nvSpPr>
        <p:spPr bwMode="auto">
          <a:xfrm>
            <a:off x="1443014" y="5124440"/>
            <a:ext cx="457200" cy="76200"/>
          </a:xfrm>
          <a:prstGeom prst="rect">
            <a:avLst/>
          </a:prstGeom>
          <a:solidFill>
            <a:srgbClr val="002060"/>
          </a:solidFill>
          <a:ln w="9525" algn="ctr">
            <a:solidFill>
              <a:schemeClr val="accent1"/>
            </a:solidFill>
            <a:round/>
            <a:headEnd/>
            <a:tailEnd/>
          </a:ln>
        </p:spPr>
        <p:txBody>
          <a:bodyPr/>
          <a:lstStyle/>
          <a:p>
            <a:pPr marL="342900" indent="-342900" eaLnBrk="0" hangingPunct="0">
              <a:spcBef>
                <a:spcPct val="20000"/>
              </a:spcBef>
              <a:buClr>
                <a:schemeClr val="accent1"/>
              </a:buClr>
              <a:buSzPct val="65000"/>
              <a:buFont typeface="Wingdings" pitchFamily="2" charset="2"/>
              <a:buChar char="n"/>
            </a:pPr>
            <a:endParaRPr lang="tr-TR"/>
          </a:p>
        </p:txBody>
      </p:sp>
      <p:sp>
        <p:nvSpPr>
          <p:cNvPr id="21" name="20 Dikdörtgen"/>
          <p:cNvSpPr>
            <a:spLocks noChangeArrowheads="1"/>
          </p:cNvSpPr>
          <p:nvPr/>
        </p:nvSpPr>
        <p:spPr bwMode="auto">
          <a:xfrm>
            <a:off x="4948214" y="3676640"/>
            <a:ext cx="457200" cy="76200"/>
          </a:xfrm>
          <a:prstGeom prst="rect">
            <a:avLst/>
          </a:prstGeom>
          <a:solidFill>
            <a:srgbClr val="002060"/>
          </a:solidFill>
          <a:ln w="9525" algn="ctr">
            <a:solidFill>
              <a:schemeClr val="accent1"/>
            </a:solidFill>
            <a:round/>
            <a:headEnd/>
            <a:tailEnd/>
          </a:ln>
        </p:spPr>
        <p:txBody>
          <a:bodyPr/>
          <a:lstStyle/>
          <a:p>
            <a:pPr marL="342900" indent="-342900" eaLnBrk="0" hangingPunct="0">
              <a:spcBef>
                <a:spcPct val="20000"/>
              </a:spcBef>
              <a:buClr>
                <a:schemeClr val="accent1"/>
              </a:buClr>
              <a:buSzPct val="65000"/>
              <a:buFont typeface="Wingdings" pitchFamily="2" charset="2"/>
              <a:buChar char="n"/>
            </a:pPr>
            <a:endParaRPr lang="tr-TR"/>
          </a:p>
        </p:txBody>
      </p:sp>
      <p:sp>
        <p:nvSpPr>
          <p:cNvPr id="22" name="21 Dikdörtgen"/>
          <p:cNvSpPr>
            <a:spLocks noChangeArrowheads="1"/>
          </p:cNvSpPr>
          <p:nvPr/>
        </p:nvSpPr>
        <p:spPr bwMode="auto">
          <a:xfrm>
            <a:off x="4948214" y="5429240"/>
            <a:ext cx="457200" cy="76200"/>
          </a:xfrm>
          <a:prstGeom prst="rect">
            <a:avLst/>
          </a:prstGeom>
          <a:solidFill>
            <a:srgbClr val="002060"/>
          </a:solidFill>
          <a:ln w="9525" algn="ctr">
            <a:solidFill>
              <a:schemeClr val="accent1"/>
            </a:solidFill>
            <a:round/>
            <a:headEnd/>
            <a:tailEnd/>
          </a:ln>
        </p:spPr>
        <p:txBody>
          <a:bodyPr/>
          <a:lstStyle/>
          <a:p>
            <a:pPr marL="342900" indent="-342900" eaLnBrk="0" hangingPunct="0">
              <a:spcBef>
                <a:spcPct val="20000"/>
              </a:spcBef>
              <a:buClr>
                <a:schemeClr val="accent1"/>
              </a:buClr>
              <a:buSzPct val="65000"/>
              <a:buFont typeface="Wingdings" pitchFamily="2" charset="2"/>
              <a:buChar char="n"/>
            </a:pPr>
            <a:endParaRPr lang="tr-TR"/>
          </a:p>
        </p:txBody>
      </p:sp>
      <p:sp>
        <p:nvSpPr>
          <p:cNvPr id="20"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İzin/Lisansa Tabi İşletme ve Faaliyetler</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ppt_x</p:attrName>
                                        </p:attrNameLst>
                                      </p:cBhvr>
                                      <p:tavLst>
                                        <p:tav tm="0">
                                          <p:val>
                                            <p:strVal val="#ppt_x-.2"/>
                                          </p:val>
                                        </p:tav>
                                        <p:tav tm="100000">
                                          <p:val>
                                            <p:strVal val="#ppt_x"/>
                                          </p:val>
                                        </p:tav>
                                      </p:tavLst>
                                    </p:anim>
                                    <p:anim calcmode="lin" valueType="num">
                                      <p:cBhvr>
                                        <p:cTn id="8"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slide(fromBottom)">
                                      <p:cBhvr>
                                        <p:cTn id="18" dur="500"/>
                                        <p:tgtEl>
                                          <p:spTgt spid="13"/>
                                        </p:tgtEl>
                                      </p:cBhvr>
                                    </p:animEffect>
                                  </p:childTnLst>
                                </p:cTn>
                              </p:par>
                            </p:childTnLst>
                          </p:cTn>
                        </p:par>
                        <p:par>
                          <p:cTn id="19" fill="hold">
                            <p:stCondLst>
                              <p:cond delay="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lide(fromBottom)">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lide(fromBottom)">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slide(fromBottom)">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slide(fromBottom)">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lide(fromBottom)">
                                      <p:cBhvr>
                                        <p:cTn id="48" dur="500"/>
                                        <p:tgtEl>
                                          <p:spTgt spid="17"/>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0" fill="hold"/>
                                        <p:tgtEl>
                                          <p:spTgt spid="18"/>
                                        </p:tgtEl>
                                        <p:attrNameLst>
                                          <p:attrName>ppt_x</p:attrName>
                                        </p:attrNameLst>
                                      </p:cBhvr>
                                      <p:tavLst>
                                        <p:tav tm="0">
                                          <p:val>
                                            <p:strVal val="#ppt_x-.2"/>
                                          </p:val>
                                        </p:tav>
                                        <p:tav tm="100000">
                                          <p:val>
                                            <p:strVal val="#ppt_x"/>
                                          </p:val>
                                        </p:tav>
                                      </p:tavLst>
                                    </p:anim>
                                    <p:anim calcmode="lin" valueType="num">
                                      <p:cBhvr>
                                        <p:cTn id="52"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53" dur="1000"/>
                                        <p:tgtEl>
                                          <p:spTgt spid="18"/>
                                        </p:tgtEl>
                                      </p:cBhvr>
                                    </p:animEffect>
                                  </p:childTnLst>
                                </p:cTn>
                              </p:par>
                              <p:par>
                                <p:cTn id="54" presetID="29"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1000" fill="hold"/>
                                        <p:tgtEl>
                                          <p:spTgt spid="19"/>
                                        </p:tgtEl>
                                        <p:attrNameLst>
                                          <p:attrName>ppt_x</p:attrName>
                                        </p:attrNameLst>
                                      </p:cBhvr>
                                      <p:tavLst>
                                        <p:tav tm="0">
                                          <p:val>
                                            <p:strVal val="#ppt_x-.2"/>
                                          </p:val>
                                        </p:tav>
                                        <p:tav tm="100000">
                                          <p:val>
                                            <p:strVal val="#ppt_x"/>
                                          </p:val>
                                        </p:tav>
                                      </p:tavLst>
                                    </p:anim>
                                    <p:anim calcmode="lin" valueType="num">
                                      <p:cBhvr>
                                        <p:cTn id="57"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9"/>
                                        </p:tgtEl>
                                      </p:cBhvr>
                                    </p:animEffect>
                                  </p:childTnLst>
                                </p:cTn>
                              </p:par>
                              <p:par>
                                <p:cTn id="59" presetID="29"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1000" fill="hold"/>
                                        <p:tgtEl>
                                          <p:spTgt spid="21"/>
                                        </p:tgtEl>
                                        <p:attrNameLst>
                                          <p:attrName>ppt_x</p:attrName>
                                        </p:attrNameLst>
                                      </p:cBhvr>
                                      <p:tavLst>
                                        <p:tav tm="0">
                                          <p:val>
                                            <p:strVal val="#ppt_x-.2"/>
                                          </p:val>
                                        </p:tav>
                                        <p:tav tm="100000">
                                          <p:val>
                                            <p:strVal val="#ppt_x"/>
                                          </p:val>
                                        </p:tav>
                                      </p:tavLst>
                                    </p:anim>
                                    <p:anim calcmode="lin" valueType="num">
                                      <p:cBhvr>
                                        <p:cTn id="62"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63" dur="1000"/>
                                        <p:tgtEl>
                                          <p:spTgt spid="21"/>
                                        </p:tgtEl>
                                      </p:cBhvr>
                                    </p:animEffect>
                                  </p:childTnLst>
                                </p:cTn>
                              </p:par>
                              <p:par>
                                <p:cTn id="64" presetID="29"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1000" fill="hold"/>
                                        <p:tgtEl>
                                          <p:spTgt spid="22"/>
                                        </p:tgtEl>
                                        <p:attrNameLst>
                                          <p:attrName>ppt_x</p:attrName>
                                        </p:attrNameLst>
                                      </p:cBhvr>
                                      <p:tavLst>
                                        <p:tav tm="0">
                                          <p:val>
                                            <p:strVal val="#ppt_x-.2"/>
                                          </p:val>
                                        </p:tav>
                                        <p:tav tm="100000">
                                          <p:val>
                                            <p:strVal val="#ppt_x"/>
                                          </p:val>
                                        </p:tav>
                                      </p:tavLst>
                                    </p:anim>
                                    <p:anim calcmode="lin" valueType="num">
                                      <p:cBhvr>
                                        <p:cTn id="67"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6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8" grpId="0" animBg="1"/>
      <p:bldP spid="19" grpId="0" animBg="1"/>
      <p:bldP spid="21" grpId="0" animBg="1"/>
      <p:bldP spid="22"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18</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6" name="Text Box 2"/>
          <p:cNvSpPr txBox="1">
            <a:spLocks noChangeArrowheads="1"/>
          </p:cNvSpPr>
          <p:nvPr/>
        </p:nvSpPr>
        <p:spPr bwMode="auto">
          <a:xfrm>
            <a:off x="4857752" y="3857628"/>
            <a:ext cx="3505200" cy="769441"/>
          </a:xfrm>
          <a:prstGeom prst="rect">
            <a:avLst/>
          </a:prstGeom>
          <a:ln>
            <a:headEnd/>
            <a:tailEnd/>
          </a:ln>
          <a:scene3d>
            <a:camera prst="orthographicFront"/>
            <a:lightRig rig="threePt" dir="t"/>
          </a:scene3d>
          <a:sp3d>
            <a:bevelT prst="slope"/>
          </a:sp3d>
        </p:spPr>
        <p:style>
          <a:lnRef idx="1">
            <a:schemeClr val="accent5"/>
          </a:lnRef>
          <a:fillRef idx="2">
            <a:schemeClr val="accent5"/>
          </a:fillRef>
          <a:effectRef idx="1">
            <a:schemeClr val="accent5"/>
          </a:effectRef>
          <a:fontRef idx="minor">
            <a:schemeClr val="dk1"/>
          </a:fontRef>
        </p:style>
        <p:txBody>
          <a:bodyPr>
            <a:spAutoFit/>
          </a:bodyPr>
          <a:lstStyle/>
          <a:p>
            <a:pPr algn="ctr" eaLnBrk="0" hangingPunct="0">
              <a:spcBef>
                <a:spcPct val="20000"/>
              </a:spcBef>
              <a:buClr>
                <a:schemeClr val="accent1"/>
              </a:buClr>
              <a:buSzPct val="65000"/>
              <a:buFont typeface="Wingdings" pitchFamily="2" charset="2"/>
              <a:buNone/>
              <a:defRPr/>
            </a:pPr>
            <a:r>
              <a:rPr lang="tr-TR" sz="2000" b="1" dirty="0" smtClean="0">
                <a:solidFill>
                  <a:schemeClr val="tx1"/>
                </a:solidFill>
              </a:rPr>
              <a:t>EK-1</a:t>
            </a:r>
            <a:endParaRPr lang="tr-TR" sz="2000" b="1" dirty="0">
              <a:solidFill>
                <a:schemeClr val="tx1"/>
              </a:solidFill>
            </a:endParaRPr>
          </a:p>
          <a:p>
            <a:pPr algn="ctr" eaLnBrk="0" hangingPunct="0">
              <a:spcBef>
                <a:spcPct val="20000"/>
              </a:spcBef>
              <a:buClr>
                <a:schemeClr val="accent1"/>
              </a:buClr>
              <a:buSzPct val="65000"/>
              <a:buFont typeface="Wingdings" pitchFamily="2" charset="2"/>
              <a:buNone/>
              <a:defRPr/>
            </a:pPr>
            <a:r>
              <a:rPr lang="tr-TR" sz="2000" b="1" dirty="0" smtClean="0">
                <a:solidFill>
                  <a:schemeClr val="accent2"/>
                </a:solidFill>
                <a:latin typeface="Arial Narrow" pitchFamily="34" charset="0"/>
              </a:rPr>
              <a:t>İşletme ve Faaliyetler</a:t>
            </a:r>
            <a:endParaRPr lang="de-DE" sz="2000" b="1" dirty="0">
              <a:solidFill>
                <a:schemeClr val="accent2"/>
              </a:solidFill>
              <a:latin typeface="Arial Narrow" pitchFamily="34" charset="0"/>
            </a:endParaRPr>
          </a:p>
        </p:txBody>
      </p:sp>
      <p:sp>
        <p:nvSpPr>
          <p:cNvPr id="17" name="Text Box 2"/>
          <p:cNvSpPr txBox="1">
            <a:spLocks noChangeArrowheads="1"/>
          </p:cNvSpPr>
          <p:nvPr/>
        </p:nvSpPr>
        <p:spPr bwMode="auto">
          <a:xfrm>
            <a:off x="4857752" y="5357826"/>
            <a:ext cx="3505200" cy="769441"/>
          </a:xfrm>
          <a:prstGeom prst="rect">
            <a:avLst/>
          </a:prstGeom>
          <a:ln>
            <a:headEnd/>
            <a:tailEnd/>
          </a:ln>
          <a:scene3d>
            <a:camera prst="orthographicFront"/>
            <a:lightRig rig="threePt" dir="t"/>
          </a:scene3d>
          <a:sp3d>
            <a:bevelT prst="slope"/>
          </a:sp3d>
        </p:spPr>
        <p:style>
          <a:lnRef idx="1">
            <a:schemeClr val="accent5"/>
          </a:lnRef>
          <a:fillRef idx="2">
            <a:schemeClr val="accent5"/>
          </a:fillRef>
          <a:effectRef idx="1">
            <a:schemeClr val="accent5"/>
          </a:effectRef>
          <a:fontRef idx="minor">
            <a:schemeClr val="dk1"/>
          </a:fontRef>
        </p:style>
        <p:txBody>
          <a:bodyPr>
            <a:spAutoFit/>
          </a:bodyPr>
          <a:lstStyle/>
          <a:p>
            <a:pPr algn="ctr" eaLnBrk="0" hangingPunct="0">
              <a:spcBef>
                <a:spcPct val="20000"/>
              </a:spcBef>
              <a:buClr>
                <a:schemeClr val="accent1"/>
              </a:buClr>
              <a:buSzPct val="65000"/>
              <a:buFont typeface="Wingdings" pitchFamily="2" charset="2"/>
              <a:buNone/>
              <a:defRPr/>
            </a:pPr>
            <a:r>
              <a:rPr lang="tr-TR" sz="2000" b="1" dirty="0" smtClean="0">
                <a:solidFill>
                  <a:schemeClr val="tx1"/>
                </a:solidFill>
              </a:rPr>
              <a:t>Ek-2</a:t>
            </a:r>
            <a:endParaRPr lang="tr-TR" sz="2000" b="1" dirty="0">
              <a:solidFill>
                <a:schemeClr val="tx1"/>
              </a:solidFill>
            </a:endParaRPr>
          </a:p>
          <a:p>
            <a:pPr algn="ctr" eaLnBrk="0" hangingPunct="0">
              <a:spcBef>
                <a:spcPct val="20000"/>
              </a:spcBef>
              <a:buClr>
                <a:schemeClr val="accent1"/>
              </a:buClr>
              <a:buSzPct val="65000"/>
              <a:buFont typeface="Wingdings" pitchFamily="2" charset="2"/>
              <a:buNone/>
              <a:defRPr/>
            </a:pPr>
            <a:r>
              <a:rPr lang="tr-TR" sz="2000" b="1" dirty="0" smtClean="0">
                <a:solidFill>
                  <a:schemeClr val="accent2"/>
                </a:solidFill>
                <a:latin typeface="Arial Narrow" pitchFamily="34" charset="0"/>
              </a:rPr>
              <a:t>İşletme ve Faaliyetler</a:t>
            </a:r>
            <a:endParaRPr lang="de-DE" sz="2000" b="1" dirty="0">
              <a:solidFill>
                <a:schemeClr val="accent2"/>
              </a:solidFill>
              <a:latin typeface="Arial Narrow" pitchFamily="34" charset="0"/>
            </a:endParaRPr>
          </a:p>
        </p:txBody>
      </p:sp>
      <p:sp>
        <p:nvSpPr>
          <p:cNvPr id="18" name="Text Box 2"/>
          <p:cNvSpPr txBox="1">
            <a:spLocks noChangeArrowheads="1"/>
          </p:cNvSpPr>
          <p:nvPr/>
        </p:nvSpPr>
        <p:spPr bwMode="auto">
          <a:xfrm>
            <a:off x="1928794" y="5357826"/>
            <a:ext cx="2214578" cy="785818"/>
          </a:xfrm>
          <a:prstGeom prst="rect">
            <a:avLst/>
          </a:prstGeom>
          <a:solidFill>
            <a:srgbClr val="CCFFFF"/>
          </a:solidFill>
          <a:ln w="19050">
            <a:solidFill>
              <a:schemeClr val="tx1"/>
            </a:solidFill>
            <a:miter lim="800000"/>
            <a:headEnd/>
            <a:tailEnd/>
          </a:ln>
          <a:effectLst>
            <a:glow rad="101600">
              <a:schemeClr val="accent4">
                <a:satMod val="175000"/>
                <a:alpha val="40000"/>
              </a:schemeClr>
            </a:glow>
          </a:effectLst>
          <a:scene3d>
            <a:camera prst="orthographicFront"/>
            <a:lightRig rig="threePt" dir="t"/>
          </a:scene3d>
          <a:sp3d>
            <a:bevelT prst="convex"/>
          </a:sp3d>
        </p:spPr>
        <p:txBody>
          <a:bodyPr wrap="square">
            <a:noAutofit/>
          </a:bodyPr>
          <a:lstStyle/>
          <a:p>
            <a:pPr>
              <a:lnSpc>
                <a:spcPct val="100000"/>
              </a:lnSpc>
              <a:spcBef>
                <a:spcPts val="1250"/>
              </a:spcBef>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b="1" dirty="0" smtClean="0">
                <a:solidFill>
                  <a:schemeClr val="tx1"/>
                </a:solidFill>
              </a:rPr>
              <a:t>İL ÇEVRE VE ORMAN MÜDÜRLÜKLERİ </a:t>
            </a:r>
            <a:endParaRPr lang="tr-TR" b="1" dirty="0">
              <a:solidFill>
                <a:schemeClr val="tx1"/>
              </a:solidFill>
            </a:endParaRPr>
          </a:p>
        </p:txBody>
      </p:sp>
      <p:sp>
        <p:nvSpPr>
          <p:cNvPr id="19" name="Text Box 2"/>
          <p:cNvSpPr txBox="1">
            <a:spLocks noChangeArrowheads="1"/>
          </p:cNvSpPr>
          <p:nvPr/>
        </p:nvSpPr>
        <p:spPr bwMode="auto">
          <a:xfrm>
            <a:off x="1928794" y="3857629"/>
            <a:ext cx="2214578" cy="785817"/>
          </a:xfrm>
          <a:prstGeom prst="rect">
            <a:avLst/>
          </a:prstGeom>
          <a:solidFill>
            <a:srgbClr val="CCFFFF"/>
          </a:solidFill>
          <a:ln w="19050">
            <a:solidFill>
              <a:schemeClr val="tx1"/>
            </a:solidFill>
            <a:miter lim="800000"/>
            <a:headEnd/>
            <a:tailEnd/>
          </a:ln>
          <a:effectLst>
            <a:glow rad="101600">
              <a:schemeClr val="accent4">
                <a:satMod val="175000"/>
                <a:alpha val="40000"/>
              </a:schemeClr>
            </a:glow>
          </a:effectLst>
          <a:scene3d>
            <a:camera prst="orthographicFront"/>
            <a:lightRig rig="threePt" dir="t"/>
          </a:scene3d>
          <a:sp3d>
            <a:bevelT prst="convex"/>
          </a:sp3d>
        </p:spPr>
        <p:txBody>
          <a:bodyPr wrap="square" anchor="ctr" anchorCtr="0">
            <a:noAutofit/>
          </a:bodyPr>
          <a:lstStyle/>
          <a:p>
            <a:pPr algn="ctr">
              <a:lnSpc>
                <a:spcPct val="200000"/>
              </a:lnSpc>
              <a:spcBef>
                <a:spcPts val="1250"/>
              </a:spcBef>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sz="2000" b="1" dirty="0" smtClean="0">
                <a:solidFill>
                  <a:schemeClr val="tx1"/>
                </a:solidFill>
              </a:rPr>
              <a:t>BAKANLIK</a:t>
            </a:r>
          </a:p>
          <a:p>
            <a:pPr>
              <a:lnSpc>
                <a:spcPct val="100000"/>
              </a:lnSpc>
              <a:spcBef>
                <a:spcPts val="1250"/>
              </a:spcBef>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sz="2000" b="1" dirty="0" smtClean="0">
                <a:solidFill>
                  <a:schemeClr val="tx1"/>
                </a:solidFill>
              </a:rPr>
              <a:t>                           </a:t>
            </a:r>
            <a:endParaRPr lang="tr-TR" sz="2000" b="1" dirty="0">
              <a:solidFill>
                <a:schemeClr val="tx1"/>
              </a:solidFill>
            </a:endParaRPr>
          </a:p>
        </p:txBody>
      </p:sp>
      <p:cxnSp>
        <p:nvCxnSpPr>
          <p:cNvPr id="21" name="20 Düz Ok Bağlayıcısı"/>
          <p:cNvCxnSpPr/>
          <p:nvPr/>
        </p:nvCxnSpPr>
        <p:spPr bwMode="auto">
          <a:xfrm>
            <a:off x="1142976" y="4286256"/>
            <a:ext cx="785813" cy="158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2" name="21 Düz Ok Bağlayıcısı"/>
          <p:cNvCxnSpPr/>
          <p:nvPr/>
        </p:nvCxnSpPr>
        <p:spPr bwMode="auto">
          <a:xfrm>
            <a:off x="1142976" y="5715016"/>
            <a:ext cx="785812" cy="158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28 Düz Bağlayıcı"/>
          <p:cNvCxnSpPr/>
          <p:nvPr/>
        </p:nvCxnSpPr>
        <p:spPr bwMode="auto">
          <a:xfrm rot="5400000">
            <a:off x="-357222" y="4143380"/>
            <a:ext cx="3000396"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0" name="29 Düz Bağlayıcı"/>
          <p:cNvCxnSpPr/>
          <p:nvPr/>
        </p:nvCxnSpPr>
        <p:spPr bwMode="auto">
          <a:xfrm>
            <a:off x="4143372" y="4214818"/>
            <a:ext cx="714375" cy="1587"/>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31" name="30 Düz Bağlayıcı"/>
          <p:cNvCxnSpPr/>
          <p:nvPr/>
        </p:nvCxnSpPr>
        <p:spPr bwMode="auto">
          <a:xfrm>
            <a:off x="4143372" y="5715016"/>
            <a:ext cx="714375"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20"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Yetkili Merciiler</a:t>
            </a:r>
            <a:endParaRPr lang="tr-TR" sz="2000" b="1" dirty="0">
              <a:solidFill>
                <a:schemeClr val="tx1"/>
              </a:solidFill>
            </a:endParaRPr>
          </a:p>
        </p:txBody>
      </p:sp>
      <p:sp>
        <p:nvSpPr>
          <p:cNvPr id="23" name="Text Box 2"/>
          <p:cNvSpPr txBox="1">
            <a:spLocks noChangeArrowheads="1"/>
          </p:cNvSpPr>
          <p:nvPr/>
        </p:nvSpPr>
        <p:spPr bwMode="auto">
          <a:xfrm>
            <a:off x="214282" y="2357430"/>
            <a:ext cx="2971800" cy="338554"/>
          </a:xfrm>
          <a:prstGeom prst="rect">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square">
            <a:spAutoFit/>
          </a:bodyPr>
          <a:lstStyle/>
          <a:p>
            <a:pPr algn="ctr" eaLnBrk="0" hangingPunct="0">
              <a:lnSpc>
                <a:spcPct val="80000"/>
              </a:lnSpc>
              <a:spcBef>
                <a:spcPct val="20000"/>
              </a:spcBef>
              <a:buClr>
                <a:schemeClr val="accent1"/>
              </a:buClr>
              <a:buSzPct val="65000"/>
              <a:buFont typeface="Wingdings" pitchFamily="2" charset="2"/>
              <a:buNone/>
            </a:pPr>
            <a:r>
              <a:rPr lang="tr-TR" sz="2000" b="1" dirty="0" smtClean="0">
                <a:solidFill>
                  <a:srgbClr val="002060"/>
                </a:solidFill>
                <a:effectLst>
                  <a:outerShdw blurRad="38100" dist="38100" dir="2700000" algn="tl">
                    <a:srgbClr val="FFFFFF"/>
                  </a:outerShdw>
                </a:effectLst>
                <a:latin typeface="Arial Narrow" pitchFamily="34" charset="0"/>
              </a:rPr>
              <a:t>Yetkili Merciiler</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ppt_x</p:attrName>
                                        </p:attrNameLst>
                                      </p:cBhvr>
                                      <p:tavLst>
                                        <p:tav tm="0">
                                          <p:val>
                                            <p:strVal val="#ppt_x-.2"/>
                                          </p:val>
                                        </p:tav>
                                        <p:tav tm="100000">
                                          <p:val>
                                            <p:strVal val="#ppt_x"/>
                                          </p:val>
                                        </p:tav>
                                      </p:tavLst>
                                    </p:anim>
                                    <p:anim calcmode="lin" valueType="num">
                                      <p:cBhvr>
                                        <p:cTn id="8"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slide(fromBottom)">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diamond(in)">
                                      <p:cBhvr>
                                        <p:cTn id="19" dur="2000"/>
                                        <p:tgtEl>
                                          <p:spTgt spid="21"/>
                                        </p:tgtEl>
                                      </p:cBhvr>
                                    </p:animEffect>
                                  </p:childTnLst>
                                </p:cTn>
                              </p:par>
                              <p:par>
                                <p:cTn id="20" presetID="8" presetClass="entr" presetSubtype="16"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amond(in)">
                                      <p:cBhvr>
                                        <p:cTn id="22" dur="2000"/>
                                        <p:tgtEl>
                                          <p:spTgt spid="22"/>
                                        </p:tgtEl>
                                      </p:cBhvr>
                                    </p:animEffect>
                                  </p:childTnLst>
                                </p:cTn>
                              </p:par>
                              <p:par>
                                <p:cTn id="23" presetID="8" presetClass="entr" presetSubtype="16"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diamond(in)">
                                      <p:cBhvr>
                                        <p:cTn id="25" dur="20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19</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cxnSp>
        <p:nvCxnSpPr>
          <p:cNvPr id="20" name="19 Düz Ok Bağlayıcısı"/>
          <p:cNvCxnSpPr/>
          <p:nvPr/>
        </p:nvCxnSpPr>
        <p:spPr bwMode="auto">
          <a:xfrm>
            <a:off x="1357290" y="3428993"/>
            <a:ext cx="785812" cy="158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3" name="22 Düz Ok Bağlayıcısı"/>
          <p:cNvCxnSpPr/>
          <p:nvPr/>
        </p:nvCxnSpPr>
        <p:spPr bwMode="auto">
          <a:xfrm>
            <a:off x="1357290" y="4643428"/>
            <a:ext cx="785812" cy="158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4" name="23 Düz Bağlayıcı"/>
          <p:cNvCxnSpPr/>
          <p:nvPr/>
        </p:nvCxnSpPr>
        <p:spPr bwMode="auto">
          <a:xfrm rot="5400000">
            <a:off x="-571536" y="3929066"/>
            <a:ext cx="3857652"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26" name="Text Box 2"/>
          <p:cNvSpPr txBox="1">
            <a:spLocks noChangeArrowheads="1"/>
          </p:cNvSpPr>
          <p:nvPr/>
        </p:nvSpPr>
        <p:spPr bwMode="auto">
          <a:xfrm>
            <a:off x="2143108" y="5715016"/>
            <a:ext cx="4572032" cy="400110"/>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a:spAutoFit/>
          </a:bodyPr>
          <a:lstStyle/>
          <a:p>
            <a:pPr marL="0" lvl="1" eaLnBrk="0" hangingPunct="0">
              <a:spcBef>
                <a:spcPct val="20000"/>
              </a:spcBef>
              <a:buClr>
                <a:schemeClr val="accent1"/>
              </a:buClr>
              <a:buSzPct val="65000"/>
              <a:buFont typeface="Wingdings" pitchFamily="2" charset="2"/>
              <a:buNone/>
              <a:defRPr/>
            </a:pPr>
            <a:r>
              <a:rPr lang="tr-TR" sz="2000" dirty="0" smtClean="0">
                <a:solidFill>
                  <a:schemeClr val="tx1"/>
                </a:solidFill>
              </a:rPr>
              <a:t>ÇEVRE DANIŞMANLIK FİRMALARI</a:t>
            </a:r>
            <a:endParaRPr lang="tr-TR" sz="2000" dirty="0">
              <a:solidFill>
                <a:schemeClr val="tx1"/>
              </a:solidFill>
            </a:endParaRPr>
          </a:p>
        </p:txBody>
      </p:sp>
      <p:cxnSp>
        <p:nvCxnSpPr>
          <p:cNvPr id="27" name="26 Düz Ok Bağlayıcısı"/>
          <p:cNvCxnSpPr/>
          <p:nvPr/>
        </p:nvCxnSpPr>
        <p:spPr bwMode="auto">
          <a:xfrm>
            <a:off x="1357290" y="5857864"/>
            <a:ext cx="785812" cy="158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28" name="Text Box 2"/>
          <p:cNvSpPr txBox="1">
            <a:spLocks noChangeArrowheads="1"/>
          </p:cNvSpPr>
          <p:nvPr/>
        </p:nvSpPr>
        <p:spPr bwMode="auto">
          <a:xfrm>
            <a:off x="2143108" y="3286124"/>
            <a:ext cx="4500594" cy="400110"/>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pPr marL="0" lvl="1" eaLnBrk="0" hangingPunct="0">
              <a:spcBef>
                <a:spcPct val="20000"/>
              </a:spcBef>
              <a:buClr>
                <a:schemeClr val="accent1"/>
              </a:buClr>
              <a:buSzPct val="65000"/>
              <a:buFont typeface="Wingdings" pitchFamily="2" charset="2"/>
              <a:buNone/>
              <a:defRPr/>
            </a:pPr>
            <a:r>
              <a:rPr lang="tr-TR" sz="2000" dirty="0" smtClean="0">
                <a:solidFill>
                  <a:schemeClr val="tx1"/>
                </a:solidFill>
              </a:rPr>
              <a:t>ÇEVRE GÖREVLİSİ</a:t>
            </a:r>
            <a:endParaRPr lang="tr-TR" sz="2000" dirty="0">
              <a:solidFill>
                <a:schemeClr val="tx1"/>
              </a:solidFill>
            </a:endParaRPr>
          </a:p>
        </p:txBody>
      </p:sp>
      <p:sp>
        <p:nvSpPr>
          <p:cNvPr id="32" name="Text Box 2"/>
          <p:cNvSpPr txBox="1">
            <a:spLocks noChangeArrowheads="1"/>
          </p:cNvSpPr>
          <p:nvPr/>
        </p:nvSpPr>
        <p:spPr bwMode="auto">
          <a:xfrm>
            <a:off x="2143108" y="4500571"/>
            <a:ext cx="4500594" cy="400110"/>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pPr marL="0" lvl="1" eaLnBrk="0" hangingPunct="0">
              <a:spcBef>
                <a:spcPct val="20000"/>
              </a:spcBef>
              <a:buClr>
                <a:schemeClr val="accent1"/>
              </a:buClr>
              <a:buSzPct val="65000"/>
              <a:buFont typeface="Wingdings" pitchFamily="2" charset="2"/>
              <a:buNone/>
              <a:defRPr/>
            </a:pPr>
            <a:r>
              <a:rPr lang="tr-TR" sz="2000" dirty="0" smtClean="0">
                <a:solidFill>
                  <a:schemeClr val="tx1"/>
                </a:solidFill>
              </a:rPr>
              <a:t>ÇEVRE YÖNETİM BİRİMİ</a:t>
            </a:r>
            <a:endParaRPr lang="tr-TR" sz="2000" dirty="0">
              <a:solidFill>
                <a:schemeClr val="tx1"/>
              </a:solidFill>
            </a:endParaRPr>
          </a:p>
        </p:txBody>
      </p:sp>
      <p:sp>
        <p:nvSpPr>
          <p:cNvPr id="14"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Başvurular</a:t>
            </a:r>
            <a:endParaRPr lang="tr-TR" sz="2000" b="1" dirty="0">
              <a:solidFill>
                <a:schemeClr val="tx1"/>
              </a:solidFill>
            </a:endParaRPr>
          </a:p>
        </p:txBody>
      </p:sp>
      <p:sp>
        <p:nvSpPr>
          <p:cNvPr id="15" name="Text Box 2"/>
          <p:cNvSpPr txBox="1">
            <a:spLocks noChangeArrowheads="1"/>
          </p:cNvSpPr>
          <p:nvPr/>
        </p:nvSpPr>
        <p:spPr bwMode="auto">
          <a:xfrm>
            <a:off x="214282" y="1785926"/>
            <a:ext cx="2971800" cy="338554"/>
          </a:xfrm>
          <a:prstGeom prst="rect">
            <a:avLst/>
          </a:prstGeom>
          <a:ln>
            <a:headEnd/>
            <a:tailEnd/>
          </a:ln>
          <a:scene3d>
            <a:camera prst="orthographicFront"/>
            <a:lightRig rig="threePt" dir="t"/>
          </a:scene3d>
          <a:sp3d>
            <a:bevelT prst="slope"/>
          </a:sp3d>
        </p:spPr>
        <p:style>
          <a:lnRef idx="1">
            <a:schemeClr val="accent4"/>
          </a:lnRef>
          <a:fillRef idx="2">
            <a:schemeClr val="accent4"/>
          </a:fillRef>
          <a:effectRef idx="1">
            <a:schemeClr val="accent4"/>
          </a:effectRef>
          <a:fontRef idx="minor">
            <a:schemeClr val="dk1"/>
          </a:fontRef>
        </p:style>
        <p:txBody>
          <a:bodyPr wrap="square">
            <a:spAutoFit/>
          </a:bodyPr>
          <a:lstStyle/>
          <a:p>
            <a:pPr algn="ctr" eaLnBrk="0" hangingPunct="0">
              <a:lnSpc>
                <a:spcPct val="80000"/>
              </a:lnSpc>
              <a:spcBef>
                <a:spcPct val="20000"/>
              </a:spcBef>
              <a:buClr>
                <a:schemeClr val="accent1"/>
              </a:buClr>
              <a:buSzPct val="65000"/>
              <a:buFont typeface="Wingdings" pitchFamily="2" charset="2"/>
              <a:buNone/>
            </a:pPr>
            <a:r>
              <a:rPr lang="tr-TR" sz="2000" b="1" dirty="0" smtClean="0">
                <a:solidFill>
                  <a:srgbClr val="002060"/>
                </a:solidFill>
                <a:effectLst>
                  <a:outerShdw blurRad="38100" dist="38100" dir="2700000" algn="tl">
                    <a:srgbClr val="FFFFFF"/>
                  </a:outerShdw>
                </a:effectLst>
                <a:latin typeface="Arial Narrow" pitchFamily="34" charset="0"/>
              </a:rPr>
              <a:t>Başvurular</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ppt_x</p:attrName>
                                        </p:attrNameLst>
                                      </p:cBhvr>
                                      <p:tavLst>
                                        <p:tav tm="0">
                                          <p:val>
                                            <p:strVal val="#ppt_x-.2"/>
                                          </p:val>
                                        </p:tav>
                                        <p:tav tm="100000">
                                          <p:val>
                                            <p:strVal val="#ppt_x"/>
                                          </p:val>
                                        </p:tav>
                                      </p:tavLst>
                                    </p:anim>
                                    <p:anim calcmode="lin" valueType="num">
                                      <p:cBhvr>
                                        <p:cTn id="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slide(fromBottom)">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diamond(in)">
                                      <p:cBhvr>
                                        <p:cTn id="19" dur="2000"/>
                                        <p:tgtEl>
                                          <p:spTgt spid="20"/>
                                        </p:tgtEl>
                                      </p:cBhvr>
                                    </p:animEffect>
                                  </p:childTnLst>
                                </p:cTn>
                              </p:par>
                              <p:par>
                                <p:cTn id="20" presetID="8" presetClass="entr" presetSubtype="16"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amond(in)">
                                      <p:cBhvr>
                                        <p:cTn id="22" dur="2000"/>
                                        <p:tgtEl>
                                          <p:spTgt spid="23"/>
                                        </p:tgtEl>
                                      </p:cBhvr>
                                    </p:animEffect>
                                  </p:childTnLst>
                                </p:cTn>
                              </p:par>
                              <p:par>
                                <p:cTn id="23" presetID="8" presetClass="entr" presetSubtype="16"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diamond(in)">
                                      <p:cBhvr>
                                        <p:cTn id="25" dur="2000"/>
                                        <p:tgtEl>
                                          <p:spTgt spid="24"/>
                                        </p:tgtEl>
                                      </p:cBhvr>
                                    </p:animEffect>
                                  </p:childTnLst>
                                </p:cTn>
                              </p:par>
                              <p:par>
                                <p:cTn id="26" presetID="8" presetClass="entr" presetSubtype="16"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diamond(in)">
                                      <p:cBhvr>
                                        <p:cTn id="28" dur="2000"/>
                                        <p:tgtEl>
                                          <p:spTgt spid="27"/>
                                        </p:tgtEl>
                                      </p:cBhvr>
                                    </p:animEffect>
                                  </p:childTnLst>
                                </p:cTn>
                              </p:par>
                            </p:childTnLst>
                          </p:cTn>
                        </p:par>
                        <p:par>
                          <p:cTn id="29" fill="hold">
                            <p:stCondLst>
                              <p:cond delay="2000"/>
                            </p:stCondLst>
                            <p:childTnLst>
                              <p:par>
                                <p:cTn id="30" presetID="12" presetClass="entr" presetSubtype="4"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lide(fromBottom)">
                                      <p:cBhvr>
                                        <p:cTn id="32" dur="500"/>
                                        <p:tgtEl>
                                          <p:spTgt spid="28"/>
                                        </p:tgtEl>
                                      </p:cBhvr>
                                    </p:animEffect>
                                  </p:childTnLst>
                                </p:cTn>
                              </p:par>
                            </p:childTnLst>
                          </p:cTn>
                        </p:par>
                        <p:par>
                          <p:cTn id="33" fill="hold">
                            <p:stCondLst>
                              <p:cond delay="2500"/>
                            </p:stCondLst>
                            <p:childTnLst>
                              <p:par>
                                <p:cTn id="34" presetID="1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slide(fromBottom)">
                                      <p:cBhvr>
                                        <p:cTn id="36" dur="500"/>
                                        <p:tgtEl>
                                          <p:spTgt spid="32"/>
                                        </p:tgtEl>
                                      </p:cBhvr>
                                    </p:animEffect>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slide(fromBottom)">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3357554" y="0"/>
            <a:ext cx="1797145" cy="584775"/>
          </a:xfrm>
          <a:prstGeom prst="rect">
            <a:avLst/>
          </a:prstGeom>
        </p:spPr>
        <p:txBody>
          <a:bodyPr wrap="square">
            <a:spAutoFit/>
          </a:bodyPr>
          <a:lstStyle/>
          <a:p>
            <a:pPr algn="ctr">
              <a:spcBef>
                <a:spcPct val="20000"/>
              </a:spcBef>
              <a:buClr>
                <a:schemeClr val="accent1"/>
              </a:buClr>
              <a:buSzPct val="65000"/>
              <a:buFont typeface="Wingdings" pitchFamily="2" charset="2"/>
              <a:buNone/>
              <a:defRPr/>
            </a:pPr>
            <a:r>
              <a:rPr lang="tr-TR" sz="3200" b="1" dirty="0" smtClean="0">
                <a:solidFill>
                  <a:schemeClr val="bg1"/>
                </a:solidFill>
              </a:rPr>
              <a:t>İÇERİK</a:t>
            </a:r>
            <a:endParaRPr lang="tr-TR" sz="3200" b="1" dirty="0">
              <a:solidFill>
                <a:schemeClr val="bg1"/>
              </a:solidFill>
            </a:endParaRPr>
          </a:p>
        </p:txBody>
      </p:sp>
      <p:sp>
        <p:nvSpPr>
          <p:cNvPr id="15" name="14 Dikdörtgen"/>
          <p:cNvSpPr/>
          <p:nvPr/>
        </p:nvSpPr>
        <p:spPr>
          <a:xfrm>
            <a:off x="428596" y="4286256"/>
            <a:ext cx="3429818" cy="785818"/>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pPr marL="342900" indent="-342900">
              <a:spcBef>
                <a:spcPct val="20000"/>
              </a:spcBef>
              <a:buClr>
                <a:schemeClr val="accent1"/>
              </a:buClr>
              <a:buSzPct val="65000"/>
              <a:defRPr/>
            </a:pPr>
            <a:r>
              <a:rPr lang="tr-TR" sz="1300" b="1" dirty="0" smtClean="0">
                <a:solidFill>
                  <a:schemeClr val="tx1"/>
                </a:solidFill>
                <a:latin typeface="Arial" charset="0"/>
              </a:rPr>
              <a:t>ÇEVRE KANUNU GEREĞİNCE ALINMASI</a:t>
            </a:r>
          </a:p>
          <a:p>
            <a:pPr marL="342900" indent="-342900">
              <a:spcBef>
                <a:spcPct val="20000"/>
              </a:spcBef>
              <a:buClr>
                <a:schemeClr val="accent1"/>
              </a:buClr>
              <a:buSzPct val="65000"/>
              <a:defRPr/>
            </a:pPr>
            <a:r>
              <a:rPr lang="tr-TR" sz="1300" b="1" dirty="0" smtClean="0">
                <a:solidFill>
                  <a:schemeClr val="tx1"/>
                </a:solidFill>
                <a:latin typeface="Arial" charset="0"/>
              </a:rPr>
              <a:t> GEREKEN İZİN VE  LİSANSLAR</a:t>
            </a:r>
          </a:p>
          <a:p>
            <a:pPr marL="342900" indent="-342900">
              <a:spcBef>
                <a:spcPct val="20000"/>
              </a:spcBef>
              <a:buClr>
                <a:schemeClr val="accent1"/>
              </a:buClr>
              <a:buSzPct val="65000"/>
              <a:defRPr/>
            </a:pPr>
            <a:r>
              <a:rPr lang="tr-TR" sz="1300" b="1" dirty="0" smtClean="0">
                <a:solidFill>
                  <a:schemeClr val="tx1"/>
                </a:solidFill>
                <a:latin typeface="Arial" charset="0"/>
              </a:rPr>
              <a:t> HAKKINDA YÖNETMELİK</a:t>
            </a:r>
          </a:p>
        </p:txBody>
      </p:sp>
      <p:sp>
        <p:nvSpPr>
          <p:cNvPr id="63" name="62 Dikdörtgen"/>
          <p:cNvSpPr/>
          <p:nvPr/>
        </p:nvSpPr>
        <p:spPr>
          <a:xfrm>
            <a:off x="428596" y="3143248"/>
            <a:ext cx="3429024" cy="714380"/>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pPr marL="342900" indent="-342900">
              <a:spcBef>
                <a:spcPct val="20000"/>
              </a:spcBef>
              <a:buClr>
                <a:schemeClr val="accent1"/>
              </a:buClr>
              <a:buSzPct val="65000"/>
              <a:defRPr/>
            </a:pPr>
            <a:r>
              <a:rPr lang="tr-TR" sz="1400" b="1" dirty="0" smtClean="0">
                <a:solidFill>
                  <a:schemeClr val="tx1"/>
                </a:solidFill>
                <a:latin typeface="Arial" charset="0"/>
              </a:rPr>
              <a:t>ÇEVRİMİÇİ ÇEVRE İZİNLERİ PROJESİ</a:t>
            </a:r>
          </a:p>
        </p:txBody>
      </p:sp>
      <p:sp>
        <p:nvSpPr>
          <p:cNvPr id="68" name="67 Dikdörtgen"/>
          <p:cNvSpPr/>
          <p:nvPr/>
        </p:nvSpPr>
        <p:spPr>
          <a:xfrm>
            <a:off x="428596" y="1928802"/>
            <a:ext cx="3429024" cy="857256"/>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r>
              <a:rPr lang="tr-TR" sz="1400" b="1" dirty="0" smtClean="0">
                <a:latin typeface="Arial" pitchFamily="34" charset="0"/>
                <a:cs typeface="Arial" pitchFamily="34" charset="0"/>
              </a:rPr>
              <a:t>MEVCUT UYGULAMA</a:t>
            </a:r>
            <a:endParaRPr lang="tr-TR" sz="1400" b="1" dirty="0">
              <a:latin typeface="Arial" pitchFamily="34" charset="0"/>
              <a:cs typeface="Arial" pitchFamily="34" charset="0"/>
            </a:endParaRPr>
          </a:p>
        </p:txBody>
      </p:sp>
    </p:spTree>
  </p:cSld>
  <p:clrMapOvr>
    <a:masterClrMapping/>
  </p:clrMapOvr>
  <p:transition>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20</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8" name="Text Box 2"/>
          <p:cNvSpPr txBox="1">
            <a:spLocks noChangeArrowheads="1"/>
          </p:cNvSpPr>
          <p:nvPr/>
        </p:nvSpPr>
        <p:spPr bwMode="auto">
          <a:xfrm>
            <a:off x="2071670" y="1500174"/>
            <a:ext cx="4500594" cy="400110"/>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pPr marL="0" lvl="1" algn="ctr" eaLnBrk="0" hangingPunct="0">
              <a:spcBef>
                <a:spcPct val="20000"/>
              </a:spcBef>
              <a:buClr>
                <a:schemeClr val="accent1"/>
              </a:buClr>
              <a:buSzPct val="65000"/>
              <a:buFont typeface="Wingdings" pitchFamily="2" charset="2"/>
              <a:buNone/>
              <a:defRPr/>
            </a:pPr>
            <a:r>
              <a:rPr lang="tr-TR" sz="2000" dirty="0" smtClean="0">
                <a:solidFill>
                  <a:schemeClr val="tx1"/>
                </a:solidFill>
              </a:rPr>
              <a:t>ÇEVRE GÖREVLİSİ</a:t>
            </a:r>
            <a:endParaRPr lang="tr-TR" sz="2000" dirty="0">
              <a:solidFill>
                <a:schemeClr val="tx1"/>
              </a:solidFill>
            </a:endParaRPr>
          </a:p>
        </p:txBody>
      </p:sp>
      <p:sp>
        <p:nvSpPr>
          <p:cNvPr id="32" name="Text Box 2"/>
          <p:cNvSpPr txBox="1">
            <a:spLocks noChangeArrowheads="1"/>
          </p:cNvSpPr>
          <p:nvPr/>
        </p:nvSpPr>
        <p:spPr bwMode="auto">
          <a:xfrm>
            <a:off x="714348" y="2428868"/>
            <a:ext cx="7215238" cy="2923877"/>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pPr marL="0" lvl="1" eaLnBrk="0" hangingPunct="0">
              <a:spcBef>
                <a:spcPct val="20000"/>
              </a:spcBef>
              <a:buClr>
                <a:schemeClr val="accent1"/>
              </a:buClr>
              <a:buSzPct val="65000"/>
              <a:defRPr/>
            </a:pPr>
            <a:r>
              <a:rPr lang="tr-TR" sz="2000" dirty="0" smtClean="0"/>
              <a:t>Tesis/faaliyetlerde çevre yönetimi hizmeti, çevre izin ve lisans başvurusu yapacak veya Tebliğin 5 inci maddesi (a) ve (b) bentleri konularında yeterlik almış çevre danışmanlık kurum ve kuruluşlarında çalışacak, çevre konusunda en az iki yıl tecrübeli, çevre görevlisi eğitimini almış, sınavda başarılı olan en az dört yıllık yükseköğretim kurumlarının mühendislik, fizik, kimya, biyoloji veya veteriner hekimliği bölümlerinden mezun olmuş kişilere verilecek belgeyi ifade eder.</a:t>
            </a:r>
          </a:p>
          <a:p>
            <a:pPr marL="0" lvl="1" eaLnBrk="0" hangingPunct="0">
              <a:spcBef>
                <a:spcPct val="20000"/>
              </a:spcBef>
              <a:buClr>
                <a:schemeClr val="accent1"/>
              </a:buClr>
              <a:buSzPct val="65000"/>
              <a:buFont typeface="Wingdings" pitchFamily="2" charset="2"/>
              <a:buNone/>
              <a:defRPr/>
            </a:pPr>
            <a:endParaRPr lang="tr-TR" sz="2000" dirty="0">
              <a:solidFill>
                <a:schemeClr val="tx1"/>
              </a:solidFill>
            </a:endParaRPr>
          </a:p>
        </p:txBody>
      </p:sp>
      <p:sp>
        <p:nvSpPr>
          <p:cNvPr id="14"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Başvurular</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ppt_x</p:attrName>
                                        </p:attrNameLst>
                                      </p:cBhvr>
                                      <p:tavLst>
                                        <p:tav tm="0">
                                          <p:val>
                                            <p:strVal val="#ppt_x-.2"/>
                                          </p:val>
                                        </p:tav>
                                        <p:tav tm="100000">
                                          <p:val>
                                            <p:strVal val="#ppt_x"/>
                                          </p:val>
                                        </p:tav>
                                      </p:tavLst>
                                    </p:anim>
                                    <p:anim calcmode="lin" valueType="num">
                                      <p:cBhvr>
                                        <p:cTn id="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slide(fromBottom)">
                                      <p:cBhvr>
                                        <p:cTn id="13" dur="500"/>
                                        <p:tgtEl>
                                          <p:spTgt spid="28"/>
                                        </p:tgtEl>
                                      </p:cBhvr>
                                    </p:animEffect>
                                  </p:childTnLst>
                                </p:cTn>
                              </p:par>
                            </p:childTnLst>
                          </p:cTn>
                        </p:par>
                        <p:par>
                          <p:cTn id="14" fill="hold">
                            <p:stCondLst>
                              <p:cond delay="1500"/>
                            </p:stCondLst>
                            <p:childTnLst>
                              <p:par>
                                <p:cTn id="15" presetID="12" presetClass="entr" presetSubtype="4"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slide(fromBottom)">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21</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8" name="Text Box 2"/>
          <p:cNvSpPr txBox="1">
            <a:spLocks noChangeArrowheads="1"/>
          </p:cNvSpPr>
          <p:nvPr/>
        </p:nvSpPr>
        <p:spPr bwMode="auto">
          <a:xfrm>
            <a:off x="714348" y="1357298"/>
            <a:ext cx="7072362" cy="707886"/>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pPr marL="0" lvl="1" algn="ctr" eaLnBrk="0" hangingPunct="0">
              <a:spcBef>
                <a:spcPct val="20000"/>
              </a:spcBef>
              <a:buClr>
                <a:schemeClr val="accent1"/>
              </a:buClr>
              <a:buSzPct val="65000"/>
              <a:defRPr/>
            </a:pPr>
            <a:r>
              <a:rPr lang="tr-TR" sz="2000" dirty="0" smtClean="0"/>
              <a:t>Çevre yönetim birimi ya da tesis veya faaliyette çalışan çevre görevlisinin görevleri</a:t>
            </a:r>
          </a:p>
        </p:txBody>
      </p:sp>
      <p:sp>
        <p:nvSpPr>
          <p:cNvPr id="32" name="Text Box 2"/>
          <p:cNvSpPr txBox="1">
            <a:spLocks noChangeArrowheads="1"/>
          </p:cNvSpPr>
          <p:nvPr/>
        </p:nvSpPr>
        <p:spPr bwMode="auto">
          <a:xfrm>
            <a:off x="714348" y="2643183"/>
            <a:ext cx="7215238" cy="2923877"/>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r>
              <a:rPr lang="tr-TR" dirty="0" smtClean="0"/>
              <a:t> </a:t>
            </a:r>
            <a:r>
              <a:rPr lang="tr-TR" sz="2000" dirty="0" smtClean="0"/>
              <a:t>1-Tesis veya faaliyeti düzenli aralıklarla kontrol ederek Kanun ve bu Kanuna dayanılarak yürürlüğe giren mevzuatta belirtilen yükümlülüklerin yerine getirilip getirilmediğini tespit etmekle,</a:t>
            </a:r>
          </a:p>
          <a:p>
            <a:r>
              <a:rPr lang="tr-TR" sz="2000" dirty="0" smtClean="0"/>
              <a:t>2-Sorumlusu olduğu tesis veya faaliyetin yılda bir defadan az olmamak üzere ilgili mevzuat hükümlerine göre iç tetkikini gerçekleştirmekle ve iç tetkikin sonucunda bir İç Tetkik Raporu hazırlamakla, bu raporu tesis veya faaliyet sahibine/sorumlusuna sunmakla ve bir örneğini yönetim biriminde bulundurmakla,</a:t>
            </a:r>
          </a:p>
          <a:p>
            <a:pPr marL="0" lvl="1" eaLnBrk="0" hangingPunct="0">
              <a:spcBef>
                <a:spcPct val="20000"/>
              </a:spcBef>
              <a:buClr>
                <a:schemeClr val="accent1"/>
              </a:buClr>
              <a:buSzPct val="65000"/>
              <a:buFont typeface="Wingdings" pitchFamily="2" charset="2"/>
              <a:buNone/>
              <a:defRPr/>
            </a:pPr>
            <a:endParaRPr lang="tr-TR" sz="2000"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Bottom)">
                                      <p:cBhvr>
                                        <p:cTn id="7" dur="500"/>
                                        <p:tgtEl>
                                          <p:spTgt spid="28"/>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slide(fromBottom)">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22</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8" name="Text Box 2"/>
          <p:cNvSpPr txBox="1">
            <a:spLocks noChangeArrowheads="1"/>
          </p:cNvSpPr>
          <p:nvPr/>
        </p:nvSpPr>
        <p:spPr bwMode="auto">
          <a:xfrm>
            <a:off x="714348" y="1357298"/>
            <a:ext cx="7072362" cy="707886"/>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pPr marL="0" lvl="1" algn="ctr" eaLnBrk="0" hangingPunct="0">
              <a:spcBef>
                <a:spcPct val="20000"/>
              </a:spcBef>
              <a:buClr>
                <a:schemeClr val="accent1"/>
              </a:buClr>
              <a:buSzPct val="65000"/>
              <a:defRPr/>
            </a:pPr>
            <a:r>
              <a:rPr lang="tr-TR" sz="2000" dirty="0" smtClean="0"/>
              <a:t>Çevre yönetim birimi ya da tesis veya faaliyette çalışan çevre görevlisinin görevleri</a:t>
            </a:r>
          </a:p>
        </p:txBody>
      </p:sp>
      <p:sp>
        <p:nvSpPr>
          <p:cNvPr id="32" name="Text Box 2"/>
          <p:cNvSpPr txBox="1">
            <a:spLocks noChangeArrowheads="1"/>
          </p:cNvSpPr>
          <p:nvPr/>
        </p:nvSpPr>
        <p:spPr bwMode="auto">
          <a:xfrm>
            <a:off x="714348" y="2643183"/>
            <a:ext cx="7215238" cy="3539430"/>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r>
              <a:rPr lang="tr-TR" dirty="0" smtClean="0"/>
              <a:t> </a:t>
            </a:r>
            <a:r>
              <a:rPr lang="tr-TR" sz="2000" dirty="0" smtClean="0"/>
              <a:t>3- Uygunsuzluk tespit edildiğinde tesis veya faaliyetin sahibine/sorumlusuna uygunsuzluğun giderilmesi için önerilerde bulunmakla ve uygunsuzlukların giderilip giderilmediğinin takibini yapmakla,</a:t>
            </a:r>
          </a:p>
          <a:p>
            <a:r>
              <a:rPr lang="tr-TR" sz="2000" dirty="0" smtClean="0"/>
              <a:t>4-Bakanlıkça yapılacak denetimler sırasında tesis veya faaliyette hazır bulunmakla,</a:t>
            </a:r>
          </a:p>
          <a:p>
            <a:r>
              <a:rPr lang="tr-TR" sz="2000" dirty="0" smtClean="0"/>
              <a:t>5- Bakanlıkça yapılacak denetimler sırasında istenen bilgi ve belgeleri sağlamakla,</a:t>
            </a:r>
          </a:p>
          <a:p>
            <a:r>
              <a:rPr lang="tr-TR" sz="2000" dirty="0" smtClean="0"/>
              <a:t>6-Öğrendikleri ticari sır mahiyetindeki bilgileri açıklamamakla</a:t>
            </a:r>
          </a:p>
          <a:p>
            <a:r>
              <a:rPr lang="tr-TR" sz="2000" dirty="0" smtClean="0"/>
              <a:t>	yükümlüdür.</a:t>
            </a:r>
          </a:p>
          <a:p>
            <a:pPr marL="0" lvl="1" eaLnBrk="0" hangingPunct="0">
              <a:spcBef>
                <a:spcPct val="20000"/>
              </a:spcBef>
              <a:buClr>
                <a:schemeClr val="accent1"/>
              </a:buClr>
              <a:buSzPct val="65000"/>
              <a:buFont typeface="Wingdings" pitchFamily="2" charset="2"/>
              <a:buNone/>
              <a:defRPr/>
            </a:pPr>
            <a:endParaRPr lang="tr-TR" sz="2000"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slide(fromBottom)">
                                      <p:cBhvr>
                                        <p:cTn id="7" dur="500"/>
                                        <p:tgtEl>
                                          <p:spTgt spid="28"/>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slide(fromBottom)">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23</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32" name="Text Box 2"/>
          <p:cNvSpPr txBox="1">
            <a:spLocks noChangeArrowheads="1"/>
          </p:cNvSpPr>
          <p:nvPr/>
        </p:nvSpPr>
        <p:spPr bwMode="auto">
          <a:xfrm>
            <a:off x="857224" y="2214554"/>
            <a:ext cx="7143800" cy="1938992"/>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pPr marL="0" lvl="1" eaLnBrk="0" hangingPunct="0">
              <a:spcBef>
                <a:spcPct val="20000"/>
              </a:spcBef>
              <a:buClr>
                <a:schemeClr val="accent1"/>
              </a:buClr>
              <a:buSzPct val="65000"/>
              <a:defRPr/>
            </a:pPr>
            <a:r>
              <a:rPr lang="tr-TR" sz="2000" dirty="0" smtClean="0">
                <a:solidFill>
                  <a:schemeClr val="tx1"/>
                </a:solidFill>
              </a:rPr>
              <a:t>Çevre Denetimi Yönetmeliği’ </a:t>
            </a:r>
            <a:r>
              <a:rPr lang="tr-TR" sz="2000" dirty="0" err="1" smtClean="0">
                <a:solidFill>
                  <a:schemeClr val="tx1"/>
                </a:solidFill>
              </a:rPr>
              <a:t>nin</a:t>
            </a:r>
            <a:r>
              <a:rPr lang="tr-TR" sz="2000" dirty="0" smtClean="0">
                <a:solidFill>
                  <a:schemeClr val="tx1"/>
                </a:solidFill>
              </a:rPr>
              <a:t> Ek-II Listesinde yer alan OSB’ </a:t>
            </a:r>
            <a:r>
              <a:rPr lang="tr-TR" sz="2000" dirty="0" err="1" smtClean="0">
                <a:solidFill>
                  <a:schemeClr val="tx1"/>
                </a:solidFill>
              </a:rPr>
              <a:t>ler</a:t>
            </a:r>
            <a:r>
              <a:rPr lang="tr-TR" sz="2000" dirty="0" smtClean="0">
                <a:solidFill>
                  <a:schemeClr val="tx1"/>
                </a:solidFill>
              </a:rPr>
              <a:t> Geçici Madde - 1 kapsamında </a:t>
            </a:r>
            <a:r>
              <a:rPr lang="tr-TR" sz="3600" b="1" dirty="0" smtClean="0">
                <a:solidFill>
                  <a:srgbClr val="FF0000"/>
                </a:solidFill>
              </a:rPr>
              <a:t>0</a:t>
            </a:r>
            <a:r>
              <a:rPr lang="tr-TR" sz="3600" b="1" dirty="0" smtClean="0">
                <a:solidFill>
                  <a:srgbClr val="FF0000"/>
                </a:solidFill>
              </a:rPr>
              <a:t>1 Ocak 2011 </a:t>
            </a:r>
            <a:r>
              <a:rPr lang="tr-TR" sz="2000" dirty="0" smtClean="0">
                <a:solidFill>
                  <a:schemeClr val="tx1"/>
                </a:solidFill>
              </a:rPr>
              <a:t>tarihine kadar </a:t>
            </a:r>
            <a:r>
              <a:rPr lang="tr-TR" sz="2000" dirty="0" smtClean="0"/>
              <a:t>Çevre Yönetim Birimlerini </a:t>
            </a:r>
            <a:r>
              <a:rPr lang="tr-TR" sz="2000" dirty="0" smtClean="0"/>
              <a:t>kurmak </a:t>
            </a:r>
            <a:r>
              <a:rPr lang="tr-TR" sz="2000" dirty="0" smtClean="0"/>
              <a:t>veya çevre görevlisi istihdam </a:t>
            </a:r>
            <a:r>
              <a:rPr lang="tr-TR" sz="2000" dirty="0" smtClean="0"/>
              <a:t>etmek </a:t>
            </a:r>
            <a:r>
              <a:rPr lang="tr-TR" sz="2000" dirty="0" smtClean="0"/>
              <a:t>ya da çevre yönetimi hizmeti </a:t>
            </a:r>
            <a:r>
              <a:rPr lang="tr-TR" sz="2000" dirty="0" smtClean="0"/>
              <a:t>almakla yükümlüler.</a:t>
            </a:r>
            <a:endParaRPr lang="tr-TR" sz="2000" dirty="0" smtClean="0"/>
          </a:p>
          <a:p>
            <a:pPr marL="0" lvl="1" eaLnBrk="0" hangingPunct="0">
              <a:spcBef>
                <a:spcPct val="20000"/>
              </a:spcBef>
              <a:buClr>
                <a:schemeClr val="accent1"/>
              </a:buClr>
              <a:buSzPct val="65000"/>
              <a:buFont typeface="Wingdings" pitchFamily="2" charset="2"/>
              <a:buNone/>
              <a:defRPr/>
            </a:pPr>
            <a:endParaRPr lang="tr-TR" sz="2000"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slide(fromBottom)">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24</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4" name="Text Box 5"/>
          <p:cNvSpPr txBox="1">
            <a:spLocks noChangeArrowheads="1"/>
          </p:cNvSpPr>
          <p:nvPr/>
        </p:nvSpPr>
        <p:spPr bwMode="auto">
          <a:xfrm>
            <a:off x="6172200" y="5181600"/>
            <a:ext cx="2362200" cy="830997"/>
          </a:xfrm>
          <a:prstGeom prst="rect">
            <a:avLst/>
          </a:prstGeom>
          <a:solidFill>
            <a:schemeClr val="tx2">
              <a:lumMod val="40000"/>
              <a:lumOff val="60000"/>
              <a:alpha val="50000"/>
            </a:schemeClr>
          </a:solidFill>
          <a:ln w="9525">
            <a:solidFill>
              <a:schemeClr val="tx1"/>
            </a:solidFill>
            <a:miter lim="800000"/>
            <a:headEnd/>
            <a:tailEnd/>
          </a:ln>
          <a:effectLst/>
          <a:scene3d>
            <a:camera prst="orthographicFront"/>
            <a:lightRig rig="threePt" dir="t"/>
          </a:scene3d>
          <a:sp3d>
            <a:bevelT w="139700" h="139700" prst="divot"/>
          </a:sp3d>
        </p:spPr>
        <p:txBody>
          <a:bodyPr>
            <a:spAutoFit/>
          </a:bodyPr>
          <a:lstStyle/>
          <a:p>
            <a:pPr marL="0" lvl="1" algn="ctr" eaLnBrk="0" hangingPunct="0">
              <a:spcBef>
                <a:spcPct val="20000"/>
              </a:spcBef>
              <a:buClr>
                <a:schemeClr val="accent1"/>
              </a:buClr>
              <a:buSzPct val="65000"/>
              <a:buFont typeface="Wingdings" pitchFamily="2" charset="2"/>
              <a:buNone/>
              <a:defRPr/>
            </a:pPr>
            <a:r>
              <a:rPr lang="tr-TR" sz="2400" dirty="0"/>
              <a:t>Tamamen elektronik</a:t>
            </a:r>
            <a:endParaRPr lang="de-DE" sz="2400" b="1" dirty="0">
              <a:solidFill>
                <a:srgbClr val="00CC00"/>
              </a:solidFill>
              <a:effectLst>
                <a:outerShdw blurRad="38100" dist="38100" dir="2700000" algn="tl">
                  <a:srgbClr val="000000"/>
                </a:outerShdw>
              </a:effectLst>
              <a:latin typeface="Arial" charset="0"/>
            </a:endParaRPr>
          </a:p>
        </p:txBody>
      </p:sp>
      <p:pic>
        <p:nvPicPr>
          <p:cNvPr id="15" name="Picture 15" descr="j0284133"/>
          <p:cNvPicPr>
            <a:picLocks noChangeAspect="1" noChangeArrowheads="1" noCrop="1"/>
          </p:cNvPicPr>
          <p:nvPr/>
        </p:nvPicPr>
        <p:blipFill>
          <a:blip r:embed="rId2" cstate="print"/>
          <a:srcRect/>
          <a:stretch>
            <a:fillRect/>
          </a:stretch>
        </p:blipFill>
        <p:spPr bwMode="auto">
          <a:xfrm>
            <a:off x="2209800" y="3962400"/>
            <a:ext cx="1047750" cy="1123950"/>
          </a:xfrm>
          <a:prstGeom prst="rect">
            <a:avLst/>
          </a:prstGeom>
          <a:noFill/>
          <a:ln w="9525">
            <a:noFill/>
            <a:miter lim="800000"/>
            <a:headEnd/>
            <a:tailEnd/>
          </a:ln>
        </p:spPr>
      </p:pic>
      <p:pic>
        <p:nvPicPr>
          <p:cNvPr id="16" name="Picture 2" descr="C:\Documents and Settings\ykaraca\Belgelerim\Resimlerim\Microsoft Clip Organizer\j0354499.gif"/>
          <p:cNvPicPr>
            <a:picLocks noChangeAspect="1" noChangeArrowheads="1" noCrop="1"/>
          </p:cNvPicPr>
          <p:nvPr/>
        </p:nvPicPr>
        <p:blipFill>
          <a:blip r:embed="rId3" cstate="print"/>
          <a:srcRect/>
          <a:stretch>
            <a:fillRect/>
          </a:stretch>
        </p:blipFill>
        <p:spPr bwMode="auto">
          <a:xfrm>
            <a:off x="762000" y="3657600"/>
            <a:ext cx="1066800" cy="1066800"/>
          </a:xfrm>
          <a:prstGeom prst="rect">
            <a:avLst/>
          </a:prstGeom>
          <a:noFill/>
          <a:ln w="9525">
            <a:noFill/>
            <a:miter lim="800000"/>
            <a:headEnd/>
            <a:tailEnd/>
          </a:ln>
        </p:spPr>
      </p:pic>
      <p:pic>
        <p:nvPicPr>
          <p:cNvPr id="17" name="Picture 5" descr="j0318058"/>
          <p:cNvPicPr>
            <a:picLocks noChangeAspect="1" noChangeArrowheads="1" noCrop="1"/>
          </p:cNvPicPr>
          <p:nvPr/>
        </p:nvPicPr>
        <p:blipFill>
          <a:blip r:embed="rId4" cstate="print"/>
          <a:srcRect/>
          <a:stretch>
            <a:fillRect/>
          </a:stretch>
        </p:blipFill>
        <p:spPr bwMode="auto">
          <a:xfrm>
            <a:off x="7543800" y="3657600"/>
            <a:ext cx="914400" cy="1066800"/>
          </a:xfrm>
          <a:prstGeom prst="rect">
            <a:avLst/>
          </a:prstGeom>
          <a:ln>
            <a:noFill/>
          </a:ln>
          <a:effectLst>
            <a:outerShdw blurRad="292100" dist="139700" dir="2700000" algn="tl" rotWithShape="0">
              <a:srgbClr val="333333">
                <a:alpha val="65000"/>
              </a:srgbClr>
            </a:outerShdw>
          </a:effectLst>
        </p:spPr>
      </p:pic>
      <p:pic>
        <p:nvPicPr>
          <p:cNvPr id="18" name="Picture 3" descr="C:\Documents and Settings\ykaraca\Belgelerim\Resimlerim\Microsoft Clip Organizer\j0163099.gif"/>
          <p:cNvPicPr>
            <a:picLocks noChangeAspect="1" noChangeArrowheads="1" noCrop="1"/>
          </p:cNvPicPr>
          <p:nvPr/>
        </p:nvPicPr>
        <p:blipFill>
          <a:blip r:embed="rId5" cstate="print"/>
          <a:srcRect/>
          <a:stretch>
            <a:fillRect/>
          </a:stretch>
        </p:blipFill>
        <p:spPr bwMode="auto">
          <a:xfrm>
            <a:off x="6172200" y="3886200"/>
            <a:ext cx="1047750" cy="1200150"/>
          </a:xfrm>
          <a:prstGeom prst="rect">
            <a:avLst/>
          </a:prstGeom>
          <a:ln>
            <a:noFill/>
          </a:ln>
          <a:effectLst>
            <a:outerShdw blurRad="292100" dist="139700" dir="2700000" algn="tl" rotWithShape="0">
              <a:srgbClr val="333333">
                <a:alpha val="65000"/>
              </a:srgbClr>
            </a:outerShdw>
          </a:effectLst>
        </p:spPr>
      </p:pic>
      <p:sp>
        <p:nvSpPr>
          <p:cNvPr id="19" name="Text Box 2"/>
          <p:cNvSpPr txBox="1">
            <a:spLocks noChangeArrowheads="1"/>
          </p:cNvSpPr>
          <p:nvPr/>
        </p:nvSpPr>
        <p:spPr bwMode="auto">
          <a:xfrm>
            <a:off x="685800" y="2590800"/>
            <a:ext cx="2819400" cy="830997"/>
          </a:xfrm>
          <a:prstGeom prst="rect">
            <a:avLst/>
          </a:prstGeom>
          <a:solidFill>
            <a:schemeClr val="accent1">
              <a:alpha val="50000"/>
            </a:schemeClr>
          </a:solidFill>
          <a:ln w="9525">
            <a:solidFill>
              <a:schemeClr val="tx1"/>
            </a:solidFill>
            <a:miter lim="800000"/>
            <a:headEnd/>
            <a:tailEnd/>
          </a:ln>
          <a:effectLst/>
          <a:scene3d>
            <a:camera prst="orthographicFront"/>
            <a:lightRig rig="threePt" dir="t"/>
          </a:scene3d>
          <a:sp3d>
            <a:bevelT w="139700" h="139700" prst="divot"/>
          </a:sp3d>
        </p:spPr>
        <p:txBody>
          <a:bodyPr>
            <a:spAutoFit/>
          </a:bodyPr>
          <a:lstStyle/>
          <a:p>
            <a:pPr algn="ctr" eaLnBrk="0" hangingPunct="0">
              <a:spcBef>
                <a:spcPct val="20000"/>
              </a:spcBef>
              <a:buClr>
                <a:schemeClr val="accent1"/>
              </a:buClr>
              <a:buSzPct val="65000"/>
              <a:buFont typeface="Wingdings" pitchFamily="2" charset="2"/>
              <a:buNone/>
              <a:defRPr/>
            </a:pPr>
            <a:r>
              <a:rPr lang="tr-TR" sz="2400" dirty="0">
                <a:effectLst>
                  <a:outerShdw blurRad="38100" dist="38100" dir="2700000" algn="tl">
                    <a:srgbClr val="000000"/>
                  </a:outerShdw>
                </a:effectLst>
                <a:latin typeface="Arial Narrow" pitchFamily="34" charset="0"/>
              </a:rPr>
              <a:t>MEVCUT UYGULAMADA</a:t>
            </a:r>
            <a:endParaRPr lang="de-DE" sz="2400" dirty="0">
              <a:effectLst>
                <a:outerShdw blurRad="38100" dist="38100" dir="2700000" algn="tl">
                  <a:srgbClr val="000000"/>
                </a:outerShdw>
              </a:effectLst>
              <a:latin typeface="Arial Narrow" pitchFamily="34" charset="0"/>
            </a:endParaRPr>
          </a:p>
        </p:txBody>
      </p:sp>
      <p:sp>
        <p:nvSpPr>
          <p:cNvPr id="21" name="Text Box 2"/>
          <p:cNvSpPr txBox="1">
            <a:spLocks noChangeArrowheads="1"/>
          </p:cNvSpPr>
          <p:nvPr/>
        </p:nvSpPr>
        <p:spPr bwMode="auto">
          <a:xfrm>
            <a:off x="5867400" y="2590800"/>
            <a:ext cx="2819400" cy="830997"/>
          </a:xfrm>
          <a:prstGeom prst="rect">
            <a:avLst/>
          </a:prstGeom>
          <a:solidFill>
            <a:schemeClr val="accent1">
              <a:alpha val="50000"/>
            </a:schemeClr>
          </a:solidFill>
          <a:ln w="9525">
            <a:solidFill>
              <a:schemeClr val="tx1"/>
            </a:solidFill>
            <a:miter lim="800000"/>
            <a:headEnd/>
            <a:tailEnd/>
          </a:ln>
          <a:effectLst/>
          <a:scene3d>
            <a:camera prst="orthographicFront"/>
            <a:lightRig rig="threePt" dir="t"/>
          </a:scene3d>
          <a:sp3d>
            <a:bevelT w="139700" h="139700" prst="divot"/>
          </a:sp3d>
        </p:spPr>
        <p:txBody>
          <a:bodyPr>
            <a:spAutoFit/>
          </a:bodyPr>
          <a:lstStyle/>
          <a:p>
            <a:pPr algn="ctr" eaLnBrk="0" hangingPunct="0">
              <a:spcBef>
                <a:spcPct val="20000"/>
              </a:spcBef>
              <a:buClr>
                <a:schemeClr val="accent1"/>
              </a:buClr>
              <a:buSzPct val="65000"/>
              <a:buFont typeface="Wingdings" pitchFamily="2" charset="2"/>
              <a:buNone/>
              <a:defRPr/>
            </a:pPr>
            <a:r>
              <a:rPr lang="tr-TR" sz="2400" dirty="0">
                <a:effectLst>
                  <a:outerShdw blurRad="38100" dist="38100" dir="2700000" algn="tl">
                    <a:srgbClr val="000000"/>
                  </a:outerShdw>
                </a:effectLst>
                <a:latin typeface="Arial Narrow" pitchFamily="34" charset="0"/>
              </a:rPr>
              <a:t>BU      YÖNETMELİKLE</a:t>
            </a:r>
            <a:endParaRPr lang="de-DE" sz="2400" dirty="0">
              <a:effectLst>
                <a:outerShdw blurRad="38100" dist="38100" dir="2700000" algn="tl">
                  <a:srgbClr val="000000"/>
                </a:outerShdw>
              </a:effectLst>
              <a:latin typeface="Arial Narrow" pitchFamily="34" charset="0"/>
            </a:endParaRPr>
          </a:p>
        </p:txBody>
      </p:sp>
      <p:pic>
        <p:nvPicPr>
          <p:cNvPr id="22" name="Picture 5" descr="C:\Documents and Settings\ykaraca\Belgelerim\Resimlerim\Microsoft Clip Organizer\j0205395.gif"/>
          <p:cNvPicPr>
            <a:picLocks noChangeAspect="1" noChangeArrowheads="1" noCrop="1"/>
          </p:cNvPicPr>
          <p:nvPr/>
        </p:nvPicPr>
        <p:blipFill>
          <a:blip r:embed="rId6" cstate="print"/>
          <a:srcRect/>
          <a:stretch>
            <a:fillRect/>
          </a:stretch>
        </p:blipFill>
        <p:spPr bwMode="auto">
          <a:xfrm>
            <a:off x="381000" y="2428868"/>
            <a:ext cx="3429000" cy="3362332"/>
          </a:xfrm>
          <a:prstGeom prst="rect">
            <a:avLst/>
          </a:prstGeom>
          <a:ln>
            <a:noFill/>
          </a:ln>
          <a:effectLst>
            <a:outerShdw blurRad="292100" dist="139700" dir="2700000" algn="tl" rotWithShape="0">
              <a:srgbClr val="333333">
                <a:alpha val="65000"/>
              </a:srgbClr>
            </a:outerShdw>
          </a:effectLst>
        </p:spPr>
      </p:pic>
      <p:sp>
        <p:nvSpPr>
          <p:cNvPr id="23"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Başvuru Şekli</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ppt_x</p:attrName>
                                        </p:attrNameLst>
                                      </p:cBhvr>
                                      <p:tavLst>
                                        <p:tav tm="0">
                                          <p:val>
                                            <p:strVal val="#ppt_x-.2"/>
                                          </p:val>
                                        </p:tav>
                                        <p:tav tm="100000">
                                          <p:val>
                                            <p:strVal val="#ppt_x"/>
                                          </p:val>
                                        </p:tav>
                                      </p:tavLst>
                                    </p:anim>
                                    <p:anim calcmode="lin" valueType="num">
                                      <p:cBhvr>
                                        <p:cTn id="8"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slide(fromBottom)">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edge">
                                      <p:cBhvr>
                                        <p:cTn id="19" dur="2000"/>
                                        <p:tgtEl>
                                          <p:spTgt spid="15"/>
                                        </p:tgtEl>
                                      </p:cBhvr>
                                    </p:animEffect>
                                  </p:childTnLst>
                                </p:cTn>
                              </p:par>
                              <p:par>
                                <p:cTn id="20" presetID="2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edge">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edge">
                                      <p:cBhvr>
                                        <p:cTn id="27" dur="20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slide(fromBottom)">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edge">
                                      <p:cBhvr>
                                        <p:cTn id="37" dur="2000"/>
                                        <p:tgtEl>
                                          <p:spTgt spid="17"/>
                                        </p:tgtEl>
                                      </p:cBhvr>
                                    </p:animEffect>
                                  </p:childTnLst>
                                </p:cTn>
                              </p:par>
                              <p:par>
                                <p:cTn id="38" presetID="20"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edge">
                                      <p:cBhvr>
                                        <p:cTn id="40" dur="20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ox(in)">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25</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pic>
        <p:nvPicPr>
          <p:cNvPr id="25" name="Picture 2" descr="C:\Documents and Settings\ykaraca\Belgelerim\Resimlerim\Microsoft Clip Organizer\j0236342.gif"/>
          <p:cNvPicPr>
            <a:picLocks noChangeAspect="1" noChangeArrowheads="1" noCrop="1"/>
          </p:cNvPicPr>
          <p:nvPr/>
        </p:nvPicPr>
        <p:blipFill>
          <a:blip r:embed="rId2" cstate="print"/>
          <a:srcRect/>
          <a:stretch>
            <a:fillRect/>
          </a:stretch>
        </p:blipFill>
        <p:spPr bwMode="auto">
          <a:xfrm>
            <a:off x="1214414" y="3000372"/>
            <a:ext cx="1676400" cy="1676400"/>
          </a:xfrm>
          <a:prstGeom prst="rect">
            <a:avLst/>
          </a:prstGeom>
          <a:ln>
            <a:noFill/>
          </a:ln>
          <a:effectLst>
            <a:outerShdw blurRad="292100" dist="139700" dir="2700000" algn="tl" rotWithShape="0">
              <a:srgbClr val="333333">
                <a:alpha val="65000"/>
              </a:srgbClr>
            </a:outerShdw>
          </a:effectLst>
        </p:spPr>
      </p:pic>
      <p:pic>
        <p:nvPicPr>
          <p:cNvPr id="27" name="Picture 3" descr="C:\Documents and Settings\ykaraca\Belgelerim\Resimlerim\Microsoft Clip Organizer\j0315839.gif"/>
          <p:cNvPicPr>
            <a:picLocks noChangeAspect="1" noChangeArrowheads="1" noCrop="1"/>
          </p:cNvPicPr>
          <p:nvPr/>
        </p:nvPicPr>
        <p:blipFill>
          <a:blip r:embed="rId3" cstate="print"/>
          <a:srcRect/>
          <a:stretch>
            <a:fillRect/>
          </a:stretch>
        </p:blipFill>
        <p:spPr bwMode="auto">
          <a:xfrm>
            <a:off x="5643570" y="3000372"/>
            <a:ext cx="1752600" cy="1676400"/>
          </a:xfrm>
          <a:prstGeom prst="rect">
            <a:avLst/>
          </a:prstGeom>
          <a:ln>
            <a:noFill/>
          </a:ln>
          <a:effectLst>
            <a:outerShdw blurRad="292100" dist="139700" dir="2700000" algn="tl" rotWithShape="0">
              <a:srgbClr val="333333">
                <a:alpha val="65000"/>
              </a:srgbClr>
            </a:outerShdw>
          </a:effectLst>
        </p:spPr>
      </p:pic>
      <p:sp>
        <p:nvSpPr>
          <p:cNvPr id="14"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Onaylar</a:t>
            </a:r>
            <a:endParaRPr lang="tr-TR" sz="2000" b="1" dirty="0">
              <a:solidFill>
                <a:schemeClr val="tx1"/>
              </a:solidFill>
            </a:endParaRPr>
          </a:p>
        </p:txBody>
      </p:sp>
      <p:sp>
        <p:nvSpPr>
          <p:cNvPr id="16" name="Rectangle 92"/>
          <p:cNvSpPr txBox="1">
            <a:spLocks noChangeArrowheads="1"/>
          </p:cNvSpPr>
          <p:nvPr/>
        </p:nvSpPr>
        <p:spPr bwMode="auto">
          <a:xfrm>
            <a:off x="1285852" y="4929198"/>
            <a:ext cx="1571636" cy="4572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spcBef>
                <a:spcPct val="20000"/>
              </a:spcBef>
              <a:buClr>
                <a:schemeClr val="accent1"/>
              </a:buClr>
              <a:buSzPct val="65000"/>
              <a:buFont typeface="Wingdings" pitchFamily="2" charset="2"/>
              <a:buNone/>
              <a:defRPr/>
            </a:pPr>
            <a:r>
              <a:rPr lang="tr-TR" sz="1600" b="1" dirty="0" smtClean="0">
                <a:solidFill>
                  <a:schemeClr val="bg1"/>
                </a:solidFill>
              </a:rPr>
              <a:t>Elektronik İmza</a:t>
            </a:r>
            <a:endParaRPr lang="tr-TR" sz="1600" dirty="0">
              <a:solidFill>
                <a:schemeClr val="bg1"/>
              </a:solidFill>
            </a:endParaRPr>
          </a:p>
        </p:txBody>
      </p:sp>
      <p:sp>
        <p:nvSpPr>
          <p:cNvPr id="17" name="Rectangle 92"/>
          <p:cNvSpPr txBox="1">
            <a:spLocks noChangeArrowheads="1"/>
          </p:cNvSpPr>
          <p:nvPr/>
        </p:nvSpPr>
        <p:spPr bwMode="auto">
          <a:xfrm>
            <a:off x="5929322" y="4786322"/>
            <a:ext cx="1571636" cy="4572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spcBef>
                <a:spcPct val="20000"/>
              </a:spcBef>
              <a:buClr>
                <a:schemeClr val="accent1"/>
              </a:buClr>
              <a:buSzPct val="65000"/>
              <a:buFont typeface="Wingdings" pitchFamily="2" charset="2"/>
              <a:buNone/>
              <a:defRPr/>
            </a:pPr>
            <a:r>
              <a:rPr lang="tr-TR" sz="1600" b="1" dirty="0" smtClean="0">
                <a:solidFill>
                  <a:schemeClr val="bg1"/>
                </a:solidFill>
              </a:rPr>
              <a:t>Mobil  İmza</a:t>
            </a:r>
            <a:endParaRPr lang="tr-TR" sz="1600" dirty="0">
              <a:solidFill>
                <a:schemeClr val="bg1"/>
              </a:solidFill>
            </a:endParaRPr>
          </a:p>
        </p:txBody>
      </p:sp>
      <p:pic>
        <p:nvPicPr>
          <p:cNvPr id="1026" name="Picture 2" descr="C:\Documents and Settings\esarioglu\Belgelerim\Resimlerim\Microsoft Clip Organizer\j0356810.gif"/>
          <p:cNvPicPr>
            <a:picLocks noChangeAspect="1" noChangeArrowheads="1" noCrop="1"/>
          </p:cNvPicPr>
          <p:nvPr/>
        </p:nvPicPr>
        <p:blipFill>
          <a:blip r:embed="rId4"/>
          <a:srcRect/>
          <a:stretch>
            <a:fillRect/>
          </a:stretch>
        </p:blipFill>
        <p:spPr bwMode="auto">
          <a:xfrm>
            <a:off x="3857620" y="1785926"/>
            <a:ext cx="1028700" cy="1028700"/>
          </a:xfrm>
          <a:prstGeom prst="rect">
            <a:avLst/>
          </a:prstGeom>
          <a:noFill/>
        </p:spPr>
      </p:pic>
      <p:sp>
        <p:nvSpPr>
          <p:cNvPr id="19" name="Rectangle 92"/>
          <p:cNvSpPr txBox="1">
            <a:spLocks noChangeArrowheads="1"/>
          </p:cNvSpPr>
          <p:nvPr/>
        </p:nvSpPr>
        <p:spPr bwMode="auto">
          <a:xfrm>
            <a:off x="3643306" y="3000372"/>
            <a:ext cx="1571636" cy="4572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spcBef>
                <a:spcPct val="20000"/>
              </a:spcBef>
              <a:buClr>
                <a:schemeClr val="accent1"/>
              </a:buClr>
              <a:buSzPct val="65000"/>
              <a:buFont typeface="Wingdings" pitchFamily="2" charset="2"/>
              <a:buNone/>
              <a:defRPr/>
            </a:pPr>
            <a:r>
              <a:rPr lang="tr-TR" sz="1600" b="1" dirty="0" smtClean="0">
                <a:solidFill>
                  <a:schemeClr val="bg1"/>
                </a:solidFill>
              </a:rPr>
              <a:t>Islak  İmza</a:t>
            </a:r>
            <a:endParaRPr lang="tr-TR" sz="1600" dirty="0">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ppt_x</p:attrName>
                                        </p:attrNameLst>
                                      </p:cBhvr>
                                      <p:tavLst>
                                        <p:tav tm="0">
                                          <p:val>
                                            <p:strVal val="#ppt_x-.2"/>
                                          </p:val>
                                        </p:tav>
                                        <p:tav tm="100000">
                                          <p:val>
                                            <p:strVal val="#ppt_x"/>
                                          </p:val>
                                        </p:tav>
                                      </p:tavLst>
                                    </p:anim>
                                    <p:anim calcmode="lin" valueType="num">
                                      <p:cBhvr>
                                        <p:cTn id="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childTnLst>
                                </p:cTn>
                              </p:par>
                              <p:par>
                                <p:cTn id="14" presetID="1" presetClass="entr" presetSubtype="0" fill="hold" grpId="1" nodeType="with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nodeType="clickEffect">
                                  <p:stCondLst>
                                    <p:cond delay="0"/>
                                  </p:stCondLst>
                                  <p:childTnLst>
                                    <p:anim calcmode="lin" valueType="num">
                                      <p:cBhvr additive="base">
                                        <p:cTn id="19" dur="500"/>
                                        <p:tgtEl>
                                          <p:spTgt spid="1026"/>
                                        </p:tgtEl>
                                        <p:attrNameLst>
                                          <p:attrName>ppt_x</p:attrName>
                                        </p:attrNameLst>
                                      </p:cBhvr>
                                      <p:tavLst>
                                        <p:tav tm="0">
                                          <p:val>
                                            <p:strVal val="ppt_x"/>
                                          </p:val>
                                        </p:tav>
                                        <p:tav tm="100000">
                                          <p:val>
                                            <p:strVal val="ppt_x"/>
                                          </p:val>
                                        </p:tav>
                                      </p:tavLst>
                                    </p:anim>
                                    <p:anim calcmode="lin" valueType="num">
                                      <p:cBhvr additive="base">
                                        <p:cTn id="20" dur="500"/>
                                        <p:tgtEl>
                                          <p:spTgt spid="1026"/>
                                        </p:tgtEl>
                                        <p:attrNameLst>
                                          <p:attrName>ppt_y</p:attrName>
                                        </p:attrNameLst>
                                      </p:cBhvr>
                                      <p:tavLst>
                                        <p:tav tm="0">
                                          <p:val>
                                            <p:strVal val="ppt_y"/>
                                          </p:val>
                                        </p:tav>
                                        <p:tav tm="100000">
                                          <p:val>
                                            <p:strVal val="1+ppt_h/2"/>
                                          </p:val>
                                        </p:tav>
                                      </p:tavLst>
                                    </p:anim>
                                    <p:set>
                                      <p:cBhvr>
                                        <p:cTn id="21" dur="1" fill="hold">
                                          <p:stCondLst>
                                            <p:cond delay="499"/>
                                          </p:stCondLst>
                                        </p:cTn>
                                        <p:tgtEl>
                                          <p:spTgt spid="1026"/>
                                        </p:tgtEl>
                                        <p:attrNameLst>
                                          <p:attrName>style.visibility</p:attrName>
                                        </p:attrNameLst>
                                      </p:cBhvr>
                                      <p:to>
                                        <p:strVal val="hidden"/>
                                      </p:to>
                                    </p:set>
                                  </p:childTnLst>
                                </p:cTn>
                              </p:par>
                            </p:childTnLst>
                          </p:cTn>
                        </p:par>
                        <p:par>
                          <p:cTn id="22" fill="hold">
                            <p:stCondLst>
                              <p:cond delay="500"/>
                            </p:stCondLst>
                            <p:childTnLst>
                              <p:par>
                                <p:cTn id="23" presetID="2" presetClass="exit" presetSubtype="4" fill="hold" grpId="0" nodeType="afterEffect">
                                  <p:stCondLst>
                                    <p:cond delay="0"/>
                                  </p:stCondLst>
                                  <p:childTnLst>
                                    <p:anim calcmode="lin" valueType="num">
                                      <p:cBhvr additive="base">
                                        <p:cTn id="24" dur="500"/>
                                        <p:tgtEl>
                                          <p:spTgt spid="19"/>
                                        </p:tgtEl>
                                        <p:attrNameLst>
                                          <p:attrName>ppt_x</p:attrName>
                                        </p:attrNameLst>
                                      </p:cBhvr>
                                      <p:tavLst>
                                        <p:tav tm="0">
                                          <p:val>
                                            <p:strVal val="ppt_x"/>
                                          </p:val>
                                        </p:tav>
                                        <p:tav tm="100000">
                                          <p:val>
                                            <p:strVal val="ppt_x"/>
                                          </p:val>
                                        </p:tav>
                                      </p:tavLst>
                                    </p:anim>
                                    <p:anim calcmode="lin" valueType="num">
                                      <p:cBhvr additive="base">
                                        <p:cTn id="25" dur="500"/>
                                        <p:tgtEl>
                                          <p:spTgt spid="19"/>
                                        </p:tgtEl>
                                        <p:attrNameLst>
                                          <p:attrName>ppt_y</p:attrName>
                                        </p:attrNameLst>
                                      </p:cBhvr>
                                      <p:tavLst>
                                        <p:tav tm="0">
                                          <p:val>
                                            <p:strVal val="ppt_y"/>
                                          </p:val>
                                        </p:tav>
                                        <p:tav tm="100000">
                                          <p:val>
                                            <p:strVal val="1+ppt_h/2"/>
                                          </p:val>
                                        </p:tav>
                                      </p:tavLst>
                                    </p:anim>
                                    <p:set>
                                      <p:cBhvr>
                                        <p:cTn id="26" dur="1" fill="hold">
                                          <p:stCondLst>
                                            <p:cond delay="499"/>
                                          </p:stCondLst>
                                        </p:cTn>
                                        <p:tgtEl>
                                          <p:spTgt spid="19"/>
                                        </p:tgtEl>
                                        <p:attrNameLst>
                                          <p:attrName>style.visibility</p:attrName>
                                        </p:attrNameLst>
                                      </p:cBhvr>
                                      <p:to>
                                        <p:strVal val="hidden"/>
                                      </p:to>
                                    </p:set>
                                  </p:childTnLst>
                                </p:cTn>
                              </p:par>
                            </p:childTnLst>
                          </p:cTn>
                        </p:par>
                        <p:par>
                          <p:cTn id="27" fill="hold">
                            <p:stCondLst>
                              <p:cond delay="1000"/>
                            </p:stCondLst>
                            <p:childTnLst>
                              <p:par>
                                <p:cTn id="28" presetID="8" presetClass="entr" presetSubtype="16"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diamond(in)">
                                      <p:cBhvr>
                                        <p:cTn id="30" dur="1000"/>
                                        <p:tgtEl>
                                          <p:spTgt spid="25"/>
                                        </p:tgtEl>
                                      </p:cBhvr>
                                    </p:animEffect>
                                  </p:childTnLst>
                                </p:cTn>
                              </p:par>
                            </p:childTnLst>
                          </p:cTn>
                        </p:par>
                        <p:par>
                          <p:cTn id="31" fill="hold">
                            <p:stCondLst>
                              <p:cond delay="2000"/>
                            </p:stCondLst>
                            <p:childTnLst>
                              <p:par>
                                <p:cTn id="32" presetID="51"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93" decel="100000"/>
                                        <p:tgtEl>
                                          <p:spTgt spid="16"/>
                                        </p:tgtEl>
                                      </p:cBhvr>
                                    </p:animEffect>
                                    <p:animScale>
                                      <p:cBhvr>
                                        <p:cTn id="35" dur="193" decel="100000"/>
                                        <p:tgtEl>
                                          <p:spTgt spid="16"/>
                                        </p:tgtEl>
                                      </p:cBhvr>
                                      <p:from x="10000" y="10000"/>
                                      <p:to x="200000" y="450000"/>
                                    </p:animScale>
                                    <p:animScale>
                                      <p:cBhvr>
                                        <p:cTn id="36" dur="308" accel="100000" fill="hold">
                                          <p:stCondLst>
                                            <p:cond delay="193"/>
                                          </p:stCondLst>
                                        </p:cTn>
                                        <p:tgtEl>
                                          <p:spTgt spid="16"/>
                                        </p:tgtEl>
                                      </p:cBhvr>
                                      <p:from x="200000" y="450000"/>
                                      <p:to x="100000" y="100000"/>
                                    </p:animScale>
                                    <p:set>
                                      <p:cBhvr>
                                        <p:cTn id="37" dur="193" fill="hold"/>
                                        <p:tgtEl>
                                          <p:spTgt spid="16"/>
                                        </p:tgtEl>
                                        <p:attrNameLst>
                                          <p:attrName>ppt_x</p:attrName>
                                        </p:attrNameLst>
                                      </p:cBhvr>
                                      <p:to>
                                        <p:strVal val="(0.5)"/>
                                      </p:to>
                                    </p:set>
                                    <p:anim from="(0.5)" to="(#ppt_x)" calcmode="lin" valueType="num">
                                      <p:cBhvr>
                                        <p:cTn id="38" dur="308" accel="100000" fill="hold">
                                          <p:stCondLst>
                                            <p:cond delay="193"/>
                                          </p:stCondLst>
                                        </p:cTn>
                                        <p:tgtEl>
                                          <p:spTgt spid="16"/>
                                        </p:tgtEl>
                                        <p:attrNameLst>
                                          <p:attrName>ppt_x</p:attrName>
                                        </p:attrNameLst>
                                      </p:cBhvr>
                                    </p:anim>
                                    <p:set>
                                      <p:cBhvr>
                                        <p:cTn id="39" dur="193" fill="hold"/>
                                        <p:tgtEl>
                                          <p:spTgt spid="16"/>
                                        </p:tgtEl>
                                        <p:attrNameLst>
                                          <p:attrName>ppt_y</p:attrName>
                                        </p:attrNameLst>
                                      </p:cBhvr>
                                      <p:to>
                                        <p:strVal val="(#ppt_y+0.4)"/>
                                      </p:to>
                                    </p:set>
                                    <p:anim from="(#ppt_y+0.4)" to="(#ppt_y)" calcmode="lin" valueType="num">
                                      <p:cBhvr>
                                        <p:cTn id="40" dur="308" accel="100000" fill="hold">
                                          <p:stCondLst>
                                            <p:cond delay="193"/>
                                          </p:stCondLst>
                                        </p:cTn>
                                        <p:tgtEl>
                                          <p:spTgt spid="16"/>
                                        </p:tgtEl>
                                        <p:attrNameLst>
                                          <p:attrName>ppt_y</p:attrName>
                                        </p:attrNameLst>
                                      </p:cBhvr>
                                    </p:anim>
                                  </p:childTnLst>
                                </p:cTn>
                              </p:par>
                            </p:childTnLst>
                          </p:cTn>
                        </p:par>
                        <p:par>
                          <p:cTn id="41" fill="hold">
                            <p:stCondLst>
                              <p:cond delay="2500"/>
                            </p:stCondLst>
                            <p:childTnLst>
                              <p:par>
                                <p:cTn id="42" presetID="8" presetClass="entr" presetSubtype="16"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diamond(in)">
                                      <p:cBhvr>
                                        <p:cTn id="44" dur="1000"/>
                                        <p:tgtEl>
                                          <p:spTgt spid="27"/>
                                        </p:tgtEl>
                                      </p:cBhvr>
                                    </p:animEffect>
                                  </p:childTnLst>
                                </p:cTn>
                              </p:par>
                            </p:childTnLst>
                          </p:cTn>
                        </p:par>
                        <p:par>
                          <p:cTn id="45" fill="hold">
                            <p:stCondLst>
                              <p:cond delay="3500"/>
                            </p:stCondLst>
                            <p:childTnLst>
                              <p:par>
                                <p:cTn id="46" presetID="51"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93" decel="100000"/>
                                        <p:tgtEl>
                                          <p:spTgt spid="17"/>
                                        </p:tgtEl>
                                      </p:cBhvr>
                                    </p:animEffect>
                                    <p:animScale>
                                      <p:cBhvr>
                                        <p:cTn id="49" dur="193" decel="100000"/>
                                        <p:tgtEl>
                                          <p:spTgt spid="17"/>
                                        </p:tgtEl>
                                      </p:cBhvr>
                                      <p:from x="10000" y="10000"/>
                                      <p:to x="200000" y="450000"/>
                                    </p:animScale>
                                    <p:animScale>
                                      <p:cBhvr>
                                        <p:cTn id="50" dur="308" accel="100000" fill="hold">
                                          <p:stCondLst>
                                            <p:cond delay="193"/>
                                          </p:stCondLst>
                                        </p:cTn>
                                        <p:tgtEl>
                                          <p:spTgt spid="17"/>
                                        </p:tgtEl>
                                      </p:cBhvr>
                                      <p:from x="200000" y="450000"/>
                                      <p:to x="100000" y="100000"/>
                                    </p:animScale>
                                    <p:set>
                                      <p:cBhvr>
                                        <p:cTn id="51" dur="193" fill="hold"/>
                                        <p:tgtEl>
                                          <p:spTgt spid="17"/>
                                        </p:tgtEl>
                                        <p:attrNameLst>
                                          <p:attrName>ppt_x</p:attrName>
                                        </p:attrNameLst>
                                      </p:cBhvr>
                                      <p:to>
                                        <p:strVal val="(0.5)"/>
                                      </p:to>
                                    </p:set>
                                    <p:anim from="(0.5)" to="(#ppt_x)" calcmode="lin" valueType="num">
                                      <p:cBhvr>
                                        <p:cTn id="52" dur="308" accel="100000" fill="hold">
                                          <p:stCondLst>
                                            <p:cond delay="193"/>
                                          </p:stCondLst>
                                        </p:cTn>
                                        <p:tgtEl>
                                          <p:spTgt spid="17"/>
                                        </p:tgtEl>
                                        <p:attrNameLst>
                                          <p:attrName>ppt_x</p:attrName>
                                        </p:attrNameLst>
                                      </p:cBhvr>
                                    </p:anim>
                                    <p:set>
                                      <p:cBhvr>
                                        <p:cTn id="53" dur="193" fill="hold"/>
                                        <p:tgtEl>
                                          <p:spTgt spid="17"/>
                                        </p:tgtEl>
                                        <p:attrNameLst>
                                          <p:attrName>ppt_y</p:attrName>
                                        </p:attrNameLst>
                                      </p:cBhvr>
                                      <p:to>
                                        <p:strVal val="(#ppt_y+0.4)"/>
                                      </p:to>
                                    </p:set>
                                    <p:anim from="(#ppt_y+0.4)" to="(#ppt_y)" calcmode="lin" valueType="num">
                                      <p:cBhvr>
                                        <p:cTn id="54" dur="308" accel="100000" fill="hold">
                                          <p:stCondLst>
                                            <p:cond delay="193"/>
                                          </p:stCondLst>
                                        </p:cTn>
                                        <p:tgtEl>
                                          <p:spTgt spid="1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19"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26</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graphicFrame>
        <p:nvGraphicFramePr>
          <p:cNvPr id="85" name="84 Diyagram"/>
          <p:cNvGraphicFramePr/>
          <p:nvPr/>
        </p:nvGraphicFramePr>
        <p:xfrm>
          <a:off x="642910" y="1500174"/>
          <a:ext cx="7572428" cy="49292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6" name="Picture 33"/>
          <p:cNvPicPr>
            <a:picLocks noChangeAspect="1" noChangeArrowheads="1"/>
          </p:cNvPicPr>
          <p:nvPr/>
        </p:nvPicPr>
        <p:blipFill>
          <a:blip r:embed="rId6"/>
          <a:srcRect/>
          <a:stretch>
            <a:fillRect/>
          </a:stretch>
        </p:blipFill>
        <p:spPr bwMode="auto">
          <a:xfrm>
            <a:off x="857224" y="1357298"/>
            <a:ext cx="2857520" cy="1857388"/>
          </a:xfrm>
          <a:prstGeom prst="rect">
            <a:avLst/>
          </a:prstGeom>
          <a:ln>
            <a:noFill/>
          </a:ln>
          <a:effectLst>
            <a:outerShdw blurRad="292100" dist="139700" dir="2700000" algn="tl" rotWithShape="0">
              <a:srgbClr val="333333">
                <a:alpha val="65000"/>
              </a:srgbClr>
            </a:outerShdw>
          </a:effectLst>
        </p:spPr>
      </p:pic>
      <p:pic>
        <p:nvPicPr>
          <p:cNvPr id="90" name="Picture 5"/>
          <p:cNvPicPr>
            <a:picLocks noChangeAspect="1" noChangeArrowheads="1"/>
          </p:cNvPicPr>
          <p:nvPr/>
        </p:nvPicPr>
        <p:blipFill>
          <a:blip r:embed="rId7"/>
          <a:srcRect/>
          <a:stretch>
            <a:fillRect/>
          </a:stretch>
        </p:blipFill>
        <p:spPr bwMode="auto">
          <a:xfrm>
            <a:off x="5214942" y="4643446"/>
            <a:ext cx="3000396" cy="1857388"/>
          </a:xfrm>
          <a:prstGeom prst="rect">
            <a:avLst/>
          </a:prstGeom>
          <a:ln>
            <a:noFill/>
          </a:ln>
          <a:effectLst>
            <a:outerShdw blurRad="292100" dist="139700" dir="2700000" algn="tl" rotWithShape="0">
              <a:srgbClr val="333333">
                <a:alpha val="65000"/>
              </a:srgbClr>
            </a:outerShdw>
          </a:effectLst>
        </p:spPr>
      </p:pic>
      <p:pic>
        <p:nvPicPr>
          <p:cNvPr id="104" name="Picture 2" descr="Picture2"/>
          <p:cNvPicPr>
            <a:picLocks noChangeAspect="1" noChangeArrowheads="1"/>
          </p:cNvPicPr>
          <p:nvPr/>
        </p:nvPicPr>
        <p:blipFill>
          <a:blip r:embed="rId8"/>
          <a:srcRect/>
          <a:stretch>
            <a:fillRect/>
          </a:stretch>
        </p:blipFill>
        <p:spPr bwMode="auto">
          <a:xfrm>
            <a:off x="857224" y="4643446"/>
            <a:ext cx="2857520" cy="1928826"/>
          </a:xfrm>
          <a:prstGeom prst="rect">
            <a:avLst/>
          </a:prstGeom>
          <a:noFill/>
          <a:ln w="9525">
            <a:noFill/>
            <a:miter lim="800000"/>
            <a:headEnd/>
            <a:tailEnd/>
          </a:ln>
        </p:spPr>
      </p:pic>
      <p:pic>
        <p:nvPicPr>
          <p:cNvPr id="107" name="Picture 3" descr="C:\Documents and Settings\ykaraca\Belgelerim\Resimlerim\Microsoft Clip Organizer\j0163099.gif"/>
          <p:cNvPicPr>
            <a:picLocks noChangeAspect="1" noChangeArrowheads="1" noCrop="1"/>
          </p:cNvPicPr>
          <p:nvPr/>
        </p:nvPicPr>
        <p:blipFill>
          <a:blip r:embed="rId9" cstate="print"/>
          <a:srcRect/>
          <a:stretch>
            <a:fillRect/>
          </a:stretch>
        </p:blipFill>
        <p:spPr bwMode="auto">
          <a:xfrm>
            <a:off x="3929058" y="3357562"/>
            <a:ext cx="1047750" cy="1200150"/>
          </a:xfrm>
          <a:prstGeom prst="rect">
            <a:avLst/>
          </a:prstGeom>
          <a:ln>
            <a:noFill/>
          </a:ln>
          <a:effectLst>
            <a:outerShdw blurRad="292100" dist="139700" dir="2700000" algn="tl" rotWithShape="0">
              <a:srgbClr val="333333">
                <a:alpha val="65000"/>
              </a:srgbClr>
            </a:outerShdw>
          </a:effectLst>
        </p:spPr>
      </p:pic>
      <p:sp>
        <p:nvSpPr>
          <p:cNvPr id="13"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Süreç</a:t>
            </a:r>
            <a:endParaRPr lang="tr-TR" sz="2000" b="1" dirty="0">
              <a:solidFill>
                <a:schemeClr val="tx1"/>
              </a:solidFill>
            </a:endParaRPr>
          </a:p>
        </p:txBody>
      </p:sp>
      <p:pic>
        <p:nvPicPr>
          <p:cNvPr id="1026" name="Picture 2"/>
          <p:cNvPicPr>
            <a:picLocks noChangeAspect="1" noChangeArrowheads="1"/>
          </p:cNvPicPr>
          <p:nvPr/>
        </p:nvPicPr>
        <p:blipFill>
          <a:blip r:embed="rId10">
            <a:lum bright="20000" contrast="20000"/>
          </a:blip>
          <a:srcRect/>
          <a:stretch>
            <a:fillRect/>
          </a:stretch>
        </p:blipFill>
        <p:spPr bwMode="auto">
          <a:xfrm>
            <a:off x="5286380" y="1285860"/>
            <a:ext cx="2928958" cy="1857388"/>
          </a:xfrm>
          <a:prstGeom prst="rect">
            <a:avLst/>
          </a:prstGeom>
          <a:ln>
            <a:solidFill>
              <a:schemeClr val="tx1"/>
            </a:solidFill>
          </a:ln>
          <a:effectLst>
            <a:outerShdw blurRad="292100" dist="139700" dir="2700000" algn="tl" rotWithShape="0">
              <a:srgbClr val="333333">
                <a:alpha val="65000"/>
              </a:srgbClr>
            </a:outerShdw>
          </a:effec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5"/>
                                        </p:tgtEl>
                                        <p:attrNameLst>
                                          <p:attrName>style.visibility</p:attrName>
                                        </p:attrNameLst>
                                      </p:cBhvr>
                                      <p:to>
                                        <p:strVal val="visible"/>
                                      </p:to>
                                    </p:set>
                                    <p:anim calcmode="lin" valueType="num">
                                      <p:cBhvr>
                                        <p:cTn id="14" dur="1000" fill="hold"/>
                                        <p:tgtEl>
                                          <p:spTgt spid="85"/>
                                        </p:tgtEl>
                                        <p:attrNameLst>
                                          <p:attrName>ppt_x</p:attrName>
                                        </p:attrNameLst>
                                      </p:cBhvr>
                                      <p:tavLst>
                                        <p:tav tm="0">
                                          <p:val>
                                            <p:strVal val="#ppt_x-.2"/>
                                          </p:val>
                                        </p:tav>
                                        <p:tav tm="100000">
                                          <p:val>
                                            <p:strVal val="#ppt_x"/>
                                          </p:val>
                                        </p:tav>
                                      </p:tavLst>
                                    </p:anim>
                                    <p:anim calcmode="lin" valueType="num">
                                      <p:cBhvr>
                                        <p:cTn id="15"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5"/>
                                        </p:tgtEl>
                                      </p:cBhvr>
                                    </p:animEffect>
                                  </p:childTnLst>
                                </p:cTn>
                              </p:par>
                              <p:par>
                                <p:cTn id="17" presetID="29" presetClass="entr" presetSubtype="0" fill="hold" nodeType="with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p:cTn id="19" dur="1000" fill="hold"/>
                                        <p:tgtEl>
                                          <p:spTgt spid="86"/>
                                        </p:tgtEl>
                                        <p:attrNameLst>
                                          <p:attrName>ppt_x</p:attrName>
                                        </p:attrNameLst>
                                      </p:cBhvr>
                                      <p:tavLst>
                                        <p:tav tm="0">
                                          <p:val>
                                            <p:strVal val="#ppt_x-.2"/>
                                          </p:val>
                                        </p:tav>
                                        <p:tav tm="100000">
                                          <p:val>
                                            <p:strVal val="#ppt_x"/>
                                          </p:val>
                                        </p:tav>
                                      </p:tavLst>
                                    </p:anim>
                                    <p:anim calcmode="lin" valueType="num">
                                      <p:cBhvr>
                                        <p:cTn id="20" dur="1000" fill="hold"/>
                                        <p:tgtEl>
                                          <p:spTgt spid="8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86"/>
                                        </p:tgtEl>
                                      </p:cBhvr>
                                    </p:animEffect>
                                  </p:childTnLst>
                                </p:cTn>
                              </p:par>
                              <p:par>
                                <p:cTn id="22" presetID="29" presetClass="entr" presetSubtype="0" fill="hold" nodeType="withEffect">
                                  <p:stCondLst>
                                    <p:cond delay="0"/>
                                  </p:stCondLst>
                                  <p:childTnLst>
                                    <p:set>
                                      <p:cBhvr>
                                        <p:cTn id="23" dur="1" fill="hold">
                                          <p:stCondLst>
                                            <p:cond delay="0"/>
                                          </p:stCondLst>
                                        </p:cTn>
                                        <p:tgtEl>
                                          <p:spTgt spid="90"/>
                                        </p:tgtEl>
                                        <p:attrNameLst>
                                          <p:attrName>style.visibility</p:attrName>
                                        </p:attrNameLst>
                                      </p:cBhvr>
                                      <p:to>
                                        <p:strVal val="visible"/>
                                      </p:to>
                                    </p:set>
                                    <p:anim calcmode="lin" valueType="num">
                                      <p:cBhvr>
                                        <p:cTn id="24" dur="1000" fill="hold"/>
                                        <p:tgtEl>
                                          <p:spTgt spid="90"/>
                                        </p:tgtEl>
                                        <p:attrNameLst>
                                          <p:attrName>ppt_x</p:attrName>
                                        </p:attrNameLst>
                                      </p:cBhvr>
                                      <p:tavLst>
                                        <p:tav tm="0">
                                          <p:val>
                                            <p:strVal val="#ppt_x-.2"/>
                                          </p:val>
                                        </p:tav>
                                        <p:tav tm="100000">
                                          <p:val>
                                            <p:strVal val="#ppt_x"/>
                                          </p:val>
                                        </p:tav>
                                      </p:tavLst>
                                    </p:anim>
                                    <p:anim calcmode="lin" valueType="num">
                                      <p:cBhvr>
                                        <p:cTn id="25" dur="1000" fill="hold"/>
                                        <p:tgtEl>
                                          <p:spTgt spid="90"/>
                                        </p:tgtEl>
                                        <p:attrNameLst>
                                          <p:attrName>ppt_y</p:attrName>
                                        </p:attrNameLst>
                                      </p:cBhvr>
                                      <p:tavLst>
                                        <p:tav tm="0">
                                          <p:val>
                                            <p:strVal val="#ppt_y"/>
                                          </p:val>
                                        </p:tav>
                                        <p:tav tm="100000">
                                          <p:val>
                                            <p:strVal val="#ppt_y"/>
                                          </p:val>
                                        </p:tav>
                                      </p:tavLst>
                                    </p:anim>
                                    <p:animEffect transition="in" filter="wipe(right)" prLst="gradientSize: 0.1">
                                      <p:cBhvr>
                                        <p:cTn id="26" dur="1000"/>
                                        <p:tgtEl>
                                          <p:spTgt spid="90"/>
                                        </p:tgtEl>
                                      </p:cBhvr>
                                    </p:animEffect>
                                  </p:childTnLst>
                                </p:cTn>
                              </p:par>
                              <p:par>
                                <p:cTn id="27" presetID="29" presetClass="entr" presetSubtype="0" fill="hold" nodeType="withEffect">
                                  <p:stCondLst>
                                    <p:cond delay="0"/>
                                  </p:stCondLst>
                                  <p:childTnLst>
                                    <p:set>
                                      <p:cBhvr>
                                        <p:cTn id="28" dur="1" fill="hold">
                                          <p:stCondLst>
                                            <p:cond delay="0"/>
                                          </p:stCondLst>
                                        </p:cTn>
                                        <p:tgtEl>
                                          <p:spTgt spid="104"/>
                                        </p:tgtEl>
                                        <p:attrNameLst>
                                          <p:attrName>style.visibility</p:attrName>
                                        </p:attrNameLst>
                                      </p:cBhvr>
                                      <p:to>
                                        <p:strVal val="visible"/>
                                      </p:to>
                                    </p:set>
                                    <p:anim calcmode="lin" valueType="num">
                                      <p:cBhvr>
                                        <p:cTn id="29" dur="1000" fill="hold"/>
                                        <p:tgtEl>
                                          <p:spTgt spid="104"/>
                                        </p:tgtEl>
                                        <p:attrNameLst>
                                          <p:attrName>ppt_x</p:attrName>
                                        </p:attrNameLst>
                                      </p:cBhvr>
                                      <p:tavLst>
                                        <p:tav tm="0">
                                          <p:val>
                                            <p:strVal val="#ppt_x-.2"/>
                                          </p:val>
                                        </p:tav>
                                        <p:tav tm="100000">
                                          <p:val>
                                            <p:strVal val="#ppt_x"/>
                                          </p:val>
                                        </p:tav>
                                      </p:tavLst>
                                    </p:anim>
                                    <p:anim calcmode="lin" valueType="num">
                                      <p:cBhvr>
                                        <p:cTn id="30" dur="1000" fill="hold"/>
                                        <p:tgtEl>
                                          <p:spTgt spid="104"/>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04"/>
                                        </p:tgtEl>
                                      </p:cBhvr>
                                    </p:animEffect>
                                  </p:childTnLst>
                                </p:cTn>
                              </p:par>
                              <p:par>
                                <p:cTn id="32" presetID="29" presetClass="entr" presetSubtype="0" fill="hold" nodeType="withEffect">
                                  <p:stCondLst>
                                    <p:cond delay="0"/>
                                  </p:stCondLst>
                                  <p:childTnLst>
                                    <p:set>
                                      <p:cBhvr>
                                        <p:cTn id="33" dur="1" fill="hold">
                                          <p:stCondLst>
                                            <p:cond delay="0"/>
                                          </p:stCondLst>
                                        </p:cTn>
                                        <p:tgtEl>
                                          <p:spTgt spid="107"/>
                                        </p:tgtEl>
                                        <p:attrNameLst>
                                          <p:attrName>style.visibility</p:attrName>
                                        </p:attrNameLst>
                                      </p:cBhvr>
                                      <p:to>
                                        <p:strVal val="visible"/>
                                      </p:to>
                                    </p:set>
                                    <p:anim calcmode="lin" valueType="num">
                                      <p:cBhvr>
                                        <p:cTn id="34" dur="1000" fill="hold"/>
                                        <p:tgtEl>
                                          <p:spTgt spid="107"/>
                                        </p:tgtEl>
                                        <p:attrNameLst>
                                          <p:attrName>ppt_x</p:attrName>
                                        </p:attrNameLst>
                                      </p:cBhvr>
                                      <p:tavLst>
                                        <p:tav tm="0">
                                          <p:val>
                                            <p:strVal val="#ppt_x-.2"/>
                                          </p:val>
                                        </p:tav>
                                        <p:tav tm="100000">
                                          <p:val>
                                            <p:strVal val="#ppt_x"/>
                                          </p:val>
                                        </p:tav>
                                      </p:tavLst>
                                    </p:anim>
                                    <p:anim calcmode="lin" valueType="num">
                                      <p:cBhvr>
                                        <p:cTn id="35" dur="1000" fill="hold"/>
                                        <p:tgtEl>
                                          <p:spTgt spid="10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07"/>
                                        </p:tgtEl>
                                      </p:cBhvr>
                                    </p:animEffect>
                                  </p:childTnLst>
                                </p:cTn>
                              </p:par>
                              <p:par>
                                <p:cTn id="37" presetID="29" presetClass="entr" presetSubtype="0" fill="hold" nodeType="withEffect">
                                  <p:stCondLst>
                                    <p:cond delay="0"/>
                                  </p:stCondLst>
                                  <p:childTnLst>
                                    <p:set>
                                      <p:cBhvr>
                                        <p:cTn id="38" dur="1" fill="hold">
                                          <p:stCondLst>
                                            <p:cond delay="0"/>
                                          </p:stCondLst>
                                        </p:cTn>
                                        <p:tgtEl>
                                          <p:spTgt spid="1026"/>
                                        </p:tgtEl>
                                        <p:attrNameLst>
                                          <p:attrName>style.visibility</p:attrName>
                                        </p:attrNameLst>
                                      </p:cBhvr>
                                      <p:to>
                                        <p:strVal val="visible"/>
                                      </p:to>
                                    </p:set>
                                    <p:anim calcmode="lin" valueType="num">
                                      <p:cBhvr>
                                        <p:cTn id="39" dur="1000" fill="hold"/>
                                        <p:tgtEl>
                                          <p:spTgt spid="1026"/>
                                        </p:tgtEl>
                                        <p:attrNameLst>
                                          <p:attrName>ppt_x</p:attrName>
                                        </p:attrNameLst>
                                      </p:cBhvr>
                                      <p:tavLst>
                                        <p:tav tm="0">
                                          <p:val>
                                            <p:strVal val="#ppt_x-.2"/>
                                          </p:val>
                                        </p:tav>
                                        <p:tav tm="100000">
                                          <p:val>
                                            <p:strVal val="#ppt_x"/>
                                          </p:val>
                                        </p:tav>
                                      </p:tavLst>
                                    </p:anim>
                                    <p:anim calcmode="lin" valueType="num">
                                      <p:cBhvr>
                                        <p:cTn id="40"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5" grpId="0">
        <p:bldAsOne/>
      </p:bldGraphic>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27</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cxnSp>
        <p:nvCxnSpPr>
          <p:cNvPr id="10" name="9 Düz Ok Bağlayıcısı"/>
          <p:cNvCxnSpPr/>
          <p:nvPr/>
        </p:nvCxnSpPr>
        <p:spPr bwMode="auto">
          <a:xfrm>
            <a:off x="1285852" y="3428993"/>
            <a:ext cx="785812" cy="158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1" name="10 Düz Ok Bağlayıcısı"/>
          <p:cNvCxnSpPr/>
          <p:nvPr/>
        </p:nvCxnSpPr>
        <p:spPr bwMode="auto">
          <a:xfrm>
            <a:off x="1285852" y="5500683"/>
            <a:ext cx="785812" cy="158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2" name="11 Düz Bağlayıcı"/>
          <p:cNvCxnSpPr/>
          <p:nvPr/>
        </p:nvCxnSpPr>
        <p:spPr bwMode="auto">
          <a:xfrm rot="5400000">
            <a:off x="-427866" y="3786190"/>
            <a:ext cx="3428230" cy="794"/>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16" name="Text Box 2"/>
          <p:cNvSpPr txBox="1">
            <a:spLocks noChangeArrowheads="1"/>
          </p:cNvSpPr>
          <p:nvPr/>
        </p:nvSpPr>
        <p:spPr bwMode="auto">
          <a:xfrm>
            <a:off x="2071670" y="3143248"/>
            <a:ext cx="6215106" cy="461665"/>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pPr lvl="0"/>
            <a:r>
              <a:rPr lang="tr-TR" sz="2200" dirty="0" smtClean="0">
                <a:latin typeface="Times New Roman" pitchFamily="18" charset="0"/>
              </a:rPr>
              <a:t>  </a:t>
            </a:r>
            <a:r>
              <a:rPr lang="tr-TR" sz="2400" dirty="0" smtClean="0">
                <a:latin typeface="Times New Roman" pitchFamily="18" charset="0"/>
              </a:rPr>
              <a:t>Geçici</a:t>
            </a:r>
            <a:r>
              <a:rPr lang="tr-TR" sz="2200" dirty="0" smtClean="0">
                <a:latin typeface="Times New Roman" pitchFamily="18" charset="0"/>
              </a:rPr>
              <a:t> Faaliyet Belgesi Alınması</a:t>
            </a:r>
          </a:p>
        </p:txBody>
      </p:sp>
      <p:sp>
        <p:nvSpPr>
          <p:cNvPr id="17" name="Text Box 2"/>
          <p:cNvSpPr txBox="1">
            <a:spLocks noChangeArrowheads="1"/>
          </p:cNvSpPr>
          <p:nvPr/>
        </p:nvSpPr>
        <p:spPr bwMode="auto">
          <a:xfrm>
            <a:off x="2071670" y="5214950"/>
            <a:ext cx="6143668" cy="461665"/>
          </a:xfrm>
          <a:prstGeom prst="rect">
            <a:avLst/>
          </a:prstGeom>
          <a:solidFill>
            <a:srgbClr val="CCFFFF"/>
          </a:solidFill>
          <a:ln w="19050">
            <a:solidFill>
              <a:schemeClr val="tx1"/>
            </a:solidFill>
            <a:miter lim="800000"/>
            <a:headEnd/>
            <a:tailEnd/>
          </a:ln>
          <a:effectLst>
            <a:glow rad="63500">
              <a:schemeClr val="accent1">
                <a:satMod val="175000"/>
                <a:alpha val="40000"/>
              </a:schemeClr>
            </a:glow>
          </a:effectLst>
          <a:scene3d>
            <a:camera prst="orthographicFront"/>
            <a:lightRig rig="threePt" dir="t"/>
          </a:scene3d>
          <a:sp3d>
            <a:bevelT prst="convex"/>
          </a:sp3d>
        </p:spPr>
        <p:txBody>
          <a:bodyPr wrap="square">
            <a:spAutoFit/>
          </a:bodyPr>
          <a:lstStyle/>
          <a:p>
            <a:pPr lvl="0"/>
            <a:r>
              <a:rPr lang="tr-TR" sz="2400" dirty="0" smtClean="0">
                <a:latin typeface="Times New Roman" pitchFamily="18" charset="0"/>
              </a:rPr>
              <a:t>Çevre İzin ve Lisans Sürecinin Tamamlanması</a:t>
            </a:r>
          </a:p>
        </p:txBody>
      </p:sp>
      <p:sp>
        <p:nvSpPr>
          <p:cNvPr id="13"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Süreç</a:t>
            </a:r>
            <a:endParaRPr lang="tr-TR" sz="2000" b="1" dirty="0">
              <a:solidFill>
                <a:schemeClr val="tx1"/>
              </a:solidFill>
            </a:endParaRPr>
          </a:p>
        </p:txBody>
      </p:sp>
      <p:grpSp>
        <p:nvGrpSpPr>
          <p:cNvPr id="14" name="13 Grup"/>
          <p:cNvGrpSpPr/>
          <p:nvPr/>
        </p:nvGrpSpPr>
        <p:grpSpPr>
          <a:xfrm>
            <a:off x="642910" y="1571612"/>
            <a:ext cx="4979002" cy="812503"/>
            <a:chOff x="0" y="335746"/>
            <a:chExt cx="4979002" cy="812503"/>
          </a:xfrm>
          <a:scene3d>
            <a:camera prst="orthographicFront"/>
            <a:lightRig rig="threePt" dir="t"/>
          </a:scene3d>
        </p:grpSpPr>
        <p:sp>
          <p:nvSpPr>
            <p:cNvPr id="15" name="14 Yuvarlatılmış Dikdörtgen"/>
            <p:cNvSpPr/>
            <p:nvPr/>
          </p:nvSpPr>
          <p:spPr>
            <a:xfrm>
              <a:off x="0" y="335746"/>
              <a:ext cx="4979002" cy="812503"/>
            </a:xfrm>
            <a:prstGeom prst="roundRect">
              <a:avLst>
                <a:gd name="adj" fmla="val 10000"/>
              </a:avLst>
            </a:prstGeom>
            <a:blipFill rotWithShape="0">
              <a:blip r:embed="rId2"/>
              <a:tile tx="0" ty="0" sx="100000" sy="100000" flip="none" algn="tl"/>
            </a:blipFill>
            <a:sp3d>
              <a:bevelT prst="slope"/>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8" name="Yuvarlatılmış Dikdörtgen 4"/>
            <p:cNvSpPr/>
            <p:nvPr/>
          </p:nvSpPr>
          <p:spPr>
            <a:xfrm>
              <a:off x="23797" y="359543"/>
              <a:ext cx="4931408" cy="764909"/>
            </a:xfrm>
            <a:prstGeom prst="rect">
              <a:avLst/>
            </a:prstGeom>
            <a:sp3d>
              <a:bevelT prst="slope"/>
            </a:sp3d>
          </p:spPr>
          <p:style>
            <a:lnRef idx="1">
              <a:schemeClr val="accent2"/>
            </a:lnRef>
            <a:fillRef idx="2">
              <a:schemeClr val="accent2"/>
            </a:fillRef>
            <a:effectRef idx="1">
              <a:schemeClr val="accent2"/>
            </a:effectRef>
            <a:fontRef idx="minor">
              <a:schemeClr val="dk1"/>
            </a:fontRef>
          </p:style>
          <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tr-TR" sz="2000" b="1" kern="1200" dirty="0" smtClean="0">
                  <a:latin typeface="Times New Roman" pitchFamily="18" charset="0"/>
                </a:rPr>
                <a:t>Çevre izin ve/veya çevre izin ve lisansı süreci </a:t>
              </a:r>
            </a:p>
            <a:p>
              <a:pPr lvl="0" algn="ctr" defTabSz="889000">
                <a:lnSpc>
                  <a:spcPct val="90000"/>
                </a:lnSpc>
                <a:spcBef>
                  <a:spcPct val="0"/>
                </a:spcBef>
                <a:spcAft>
                  <a:spcPct val="35000"/>
                </a:spcAft>
              </a:pPr>
              <a:r>
                <a:rPr lang="tr-TR" sz="2000" b="1" dirty="0" smtClean="0">
                  <a:latin typeface="Times New Roman" pitchFamily="18" charset="0"/>
                </a:rPr>
                <a:t>i</a:t>
              </a:r>
              <a:r>
                <a:rPr lang="tr-TR" sz="2000" b="1" kern="1200" dirty="0" smtClean="0">
                  <a:latin typeface="Times New Roman" pitchFamily="18" charset="0"/>
                </a:rPr>
                <a:t>ki aşamalıdır;</a:t>
              </a:r>
              <a:endParaRPr lang="tr-TR" sz="2000" kern="1200" dirty="0"/>
            </a:p>
          </p:txBody>
        </p:sp>
      </p:gr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1000" fill="hold"/>
                                        <p:tgtEl>
                                          <p:spTgt spid="14"/>
                                        </p:tgtEl>
                                        <p:attrNameLst>
                                          <p:attrName>ppt_x</p:attrName>
                                        </p:attrNameLst>
                                      </p:cBhvr>
                                      <p:tavLst>
                                        <p:tav tm="0">
                                          <p:val>
                                            <p:strVal val="#ppt_x-.2"/>
                                          </p:val>
                                        </p:tav>
                                        <p:tav tm="100000">
                                          <p:val>
                                            <p:strVal val="#ppt_x"/>
                                          </p:val>
                                        </p:tav>
                                      </p:tavLst>
                                    </p:anim>
                                    <p:anim calcmode="lin" valueType="num">
                                      <p:cBhvr>
                                        <p:cTn id="15"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amond(in)">
                                      <p:cBhvr>
                                        <p:cTn id="21" dur="2000"/>
                                        <p:tgtEl>
                                          <p:spTgt spid="10"/>
                                        </p:tgtEl>
                                      </p:cBhvr>
                                    </p:animEffect>
                                  </p:childTnLst>
                                </p:cTn>
                              </p:par>
                              <p:par>
                                <p:cTn id="22" presetID="8" presetClass="entr" presetSubtype="16"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diamond(in)">
                                      <p:cBhvr>
                                        <p:cTn id="24" dur="2000"/>
                                        <p:tgtEl>
                                          <p:spTgt spid="11"/>
                                        </p:tgtEl>
                                      </p:cBhvr>
                                    </p:animEffect>
                                  </p:childTnLst>
                                </p:cTn>
                              </p:par>
                              <p:par>
                                <p:cTn id="25" presetID="8" presetClass="entr" presetSubtype="1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amond(in)">
                                      <p:cBhvr>
                                        <p:cTn id="27" dur="2000"/>
                                        <p:tgtEl>
                                          <p:spTgt spid="12"/>
                                        </p:tgtEl>
                                      </p:cBhvr>
                                    </p:animEffect>
                                  </p:childTnLst>
                                </p:cTn>
                              </p:par>
                            </p:childTnLst>
                          </p:cTn>
                        </p:par>
                        <p:par>
                          <p:cTn id="28" fill="hold">
                            <p:stCondLst>
                              <p:cond delay="2000"/>
                            </p:stCondLst>
                            <p:childTnLst>
                              <p:par>
                                <p:cTn id="29" presetID="12" presetClass="entr" presetSubtype="4"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slide(fromBottom)">
                                      <p:cBhvr>
                                        <p:cTn id="31" dur="500"/>
                                        <p:tgtEl>
                                          <p:spTgt spid="1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slide(fromBottom)">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28</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0" name="Rectangle 3"/>
          <p:cNvSpPr txBox="1">
            <a:spLocks noChangeArrowheads="1"/>
          </p:cNvSpPr>
          <p:nvPr/>
        </p:nvSpPr>
        <p:spPr bwMode="auto">
          <a:xfrm>
            <a:off x="428596" y="1714488"/>
            <a:ext cx="7924800" cy="478634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2000" b="1"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indent="-342900">
              <a:spcBef>
                <a:spcPct val="20000"/>
              </a:spcBef>
              <a:defRPr/>
            </a:pPr>
            <a:r>
              <a:rPr lang="tr-TR" sz="2400" b="1" dirty="0" smtClean="0">
                <a:solidFill>
                  <a:srgbClr val="C00000"/>
                </a:solidFill>
                <a:latin typeface="Times New Roman" pitchFamily="18" charset="0"/>
              </a:rPr>
              <a:t>1-  Geçici Faaliyet Belgesi alınması;</a:t>
            </a:r>
          </a:p>
          <a:p>
            <a:pPr marL="342900" indent="-342900">
              <a:spcBef>
                <a:spcPct val="20000"/>
              </a:spcBef>
              <a:defRPr/>
            </a:pPr>
            <a:endParaRPr kumimoji="0" lang="tr-TR" sz="20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tr-TR" sz="2400" b="0" i="0" u="none" strike="noStrike" kern="1200" cap="none" spc="0" normalizeH="0" baseline="0" noProof="0" dirty="0" smtClean="0">
                <a:ln>
                  <a:noFill/>
                </a:ln>
                <a:solidFill>
                  <a:schemeClr val="tx1"/>
                </a:solidFill>
                <a:effectLst/>
                <a:uLnTx/>
                <a:uFillTx/>
                <a:latin typeface="Times New Roman" pitchFamily="18" charset="0"/>
                <a:ea typeface="+mn-ea"/>
                <a:cs typeface="+mn-cs"/>
              </a:rPr>
              <a:t>Yönetmelik </a:t>
            </a:r>
            <a:r>
              <a:rPr kumimoji="0" lang="tr-TR" sz="2400" b="1" i="0" u="none" strike="noStrike" kern="1200" cap="none" spc="0" normalizeH="0" baseline="0" noProof="0" dirty="0" smtClean="0">
                <a:ln>
                  <a:noFill/>
                </a:ln>
                <a:solidFill>
                  <a:srgbClr val="002060"/>
                </a:solidFill>
                <a:effectLst/>
                <a:uLnTx/>
                <a:uFillTx/>
                <a:latin typeface="Times New Roman" pitchFamily="18" charset="0"/>
                <a:ea typeface="+mn-ea"/>
                <a:cs typeface="+mn-cs"/>
              </a:rPr>
              <a:t>Ek-3A ve Ek-3B’</a:t>
            </a:r>
            <a:r>
              <a:rPr kumimoji="0" lang="tr-TR" sz="2400" b="0" i="0" u="none" strike="noStrike" kern="1200" cap="none" spc="0" normalizeH="0" baseline="0" noProof="0" dirty="0" smtClean="0">
                <a:ln>
                  <a:noFill/>
                </a:ln>
                <a:solidFill>
                  <a:schemeClr val="tx1"/>
                </a:solidFill>
                <a:effectLst/>
                <a:uLnTx/>
                <a:uFillTx/>
                <a:latin typeface="Times New Roman" pitchFamily="18" charset="0"/>
                <a:ea typeface="+mn-ea"/>
                <a:cs typeface="+mn-cs"/>
              </a:rPr>
              <a:t>de belirtilen bilgi ve belgeler sunulur</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24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2400" dirty="0" smtClean="0">
                <a:latin typeface="Times New Roman" pitchFamily="18" charset="0"/>
              </a:rPr>
              <a:t>B</a:t>
            </a:r>
            <a:r>
              <a:rPr kumimoji="0" lang="tr-TR" sz="2400" b="0" i="0" u="none" strike="noStrike" kern="1200" cap="none" spc="0" normalizeH="0" baseline="0" noProof="0" dirty="0" smtClean="0">
                <a:ln>
                  <a:noFill/>
                </a:ln>
                <a:solidFill>
                  <a:schemeClr val="tx1"/>
                </a:solidFill>
                <a:effectLst/>
                <a:uLnTx/>
                <a:uFillTx/>
                <a:latin typeface="Times New Roman" pitchFamily="18" charset="0"/>
                <a:ea typeface="+mn-ea"/>
                <a:cs typeface="+mn-cs"/>
              </a:rPr>
              <a:t>ir yıl sürelidir</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tr-TR" sz="24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lvl="0" indent="-342900">
              <a:spcBef>
                <a:spcPct val="20000"/>
              </a:spcBef>
              <a:buFont typeface="Arial" pitchFamily="34" charset="0"/>
              <a:buChar char="•"/>
              <a:defRPr/>
            </a:pPr>
            <a:r>
              <a:rPr kumimoji="0" lang="tr-TR" sz="2400" b="0" i="0" u="none" strike="noStrike" kern="1200" cap="none" spc="0" normalizeH="0" baseline="0" noProof="0" dirty="0" smtClean="0">
                <a:ln>
                  <a:noFill/>
                </a:ln>
                <a:solidFill>
                  <a:schemeClr val="tx1"/>
                </a:solidFill>
                <a:effectLst/>
                <a:uLnTx/>
                <a:uFillTx/>
                <a:latin typeface="Times New Roman" pitchFamily="18" charset="0"/>
                <a:ea typeface="+mn-ea"/>
                <a:cs typeface="+mn-cs"/>
              </a:rPr>
              <a:t>Bu süre zarfında izin veya lisansa esas teşkil edecek </a:t>
            </a:r>
            <a:r>
              <a:rPr lang="tr-TR" sz="2400" b="1" dirty="0" smtClean="0">
                <a:solidFill>
                  <a:srgbClr val="002060"/>
                </a:solidFill>
                <a:latin typeface="Times New Roman" pitchFamily="18" charset="0"/>
              </a:rPr>
              <a:t>Ek-3C’ </a:t>
            </a:r>
            <a:r>
              <a:rPr lang="tr-TR" sz="2400" dirty="0" smtClean="0">
                <a:latin typeface="Times New Roman" pitchFamily="18" charset="0"/>
              </a:rPr>
              <a:t>de belirtilen </a:t>
            </a:r>
            <a:r>
              <a:rPr kumimoji="0" lang="tr-TR" sz="2400" b="0" i="0" u="none" strike="noStrike" kern="1200" cap="none" spc="0" normalizeH="0" baseline="0" noProof="0" dirty="0" smtClean="0">
                <a:ln>
                  <a:noFill/>
                </a:ln>
                <a:solidFill>
                  <a:schemeClr val="tx1"/>
                </a:solidFill>
                <a:effectLst/>
                <a:uLnTx/>
                <a:uFillTx/>
                <a:latin typeface="Times New Roman" pitchFamily="18" charset="0"/>
                <a:ea typeface="+mn-ea"/>
                <a:cs typeface="+mn-cs"/>
              </a:rPr>
              <a:t>bilgi, belge ve raporlar hazırlanır</a:t>
            </a:r>
          </a:p>
        </p:txBody>
      </p:sp>
      <p:sp>
        <p:nvSpPr>
          <p:cNvPr id="11"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Süreç</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29</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1" name="Rectangle 3"/>
          <p:cNvSpPr txBox="1">
            <a:spLocks noChangeArrowheads="1"/>
          </p:cNvSpPr>
          <p:nvPr/>
        </p:nvSpPr>
        <p:spPr bwMode="auto">
          <a:xfrm>
            <a:off x="714348" y="2386002"/>
            <a:ext cx="3886200" cy="3962400"/>
          </a:xfrm>
          <a:prstGeom prst="rect">
            <a:avLst/>
          </a:prstGeom>
          <a:ln w="9525" cap="flat" cmpd="sng" algn="ctr">
            <a:noFill/>
            <a:prstDash val="solid"/>
            <a:headEnd/>
            <a:tailEnd/>
          </a:ln>
          <a:scene3d>
            <a:camera prst="orthographicFront"/>
            <a:lightRig rig="threePt" dir="t"/>
          </a:scene3d>
          <a:sp3d>
            <a:bevelT w="114300" prst="hardEdge"/>
          </a:sp3d>
        </p:spPr>
        <p:style>
          <a:lnRef idx="1">
            <a:schemeClr val="accent1"/>
          </a:lnRef>
          <a:fillRef idx="2">
            <a:schemeClr val="accent1"/>
          </a:fillRef>
          <a:effectRef idx="1">
            <a:schemeClr val="accent1"/>
          </a:effectRef>
          <a:fontRef idx="minor">
            <a:schemeClr val="dk1"/>
          </a:fontRef>
        </p:style>
        <p:txBody>
          <a:bodyPr/>
          <a:lstStyle/>
          <a:p>
            <a:pPr marL="571500" indent="-571500" eaLnBrk="0" hangingPunct="0">
              <a:lnSpc>
                <a:spcPct val="90000"/>
              </a:lnSpc>
              <a:spcBef>
                <a:spcPct val="20000"/>
              </a:spcBef>
              <a:buSzPct val="65000"/>
              <a:buFont typeface="Wingdings" pitchFamily="2" charset="2"/>
              <a:buChar char=""/>
              <a:defRPr/>
            </a:pPr>
            <a:endParaRPr lang="tr-TR" sz="2000" dirty="0">
              <a:latin typeface="Times New Roman" pitchFamily="18" charset="0"/>
            </a:endParaRP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Tesisin / Faaliyetin Adı</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Tesisin / faaliyetin Adresi</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İli</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İlçesi</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Ada, Parsel, Pafta</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Koordinat Bilgileri</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Vergi Dairesi ve Numarası</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SGK İşyeri Sicil No</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Ticaret / sanayi Odası No</a:t>
            </a:r>
          </a:p>
        </p:txBody>
      </p:sp>
      <p:sp>
        <p:nvSpPr>
          <p:cNvPr id="12" name="Rectangle 3"/>
          <p:cNvSpPr txBox="1">
            <a:spLocks noChangeArrowheads="1"/>
          </p:cNvSpPr>
          <p:nvPr/>
        </p:nvSpPr>
        <p:spPr bwMode="auto">
          <a:xfrm>
            <a:off x="4600548" y="2386002"/>
            <a:ext cx="4038600" cy="3962400"/>
          </a:xfrm>
          <a:prstGeom prst="rect">
            <a:avLst/>
          </a:prstGeom>
          <a:ln w="9525" cap="flat" cmpd="sng" algn="ctr">
            <a:noFill/>
            <a:prstDash val="solid"/>
            <a:headEnd/>
            <a:tailEnd/>
          </a:ln>
          <a:scene3d>
            <a:camera prst="orthographicFront"/>
            <a:lightRig rig="threePt" dir="t"/>
          </a:scene3d>
          <a:sp3d>
            <a:bevelT w="114300" prst="hardEdge"/>
          </a:sp3d>
        </p:spPr>
        <p:style>
          <a:lnRef idx="1">
            <a:schemeClr val="accent1"/>
          </a:lnRef>
          <a:fillRef idx="2">
            <a:schemeClr val="accent1"/>
          </a:fillRef>
          <a:effectRef idx="1">
            <a:schemeClr val="accent1"/>
          </a:effectRef>
          <a:fontRef idx="minor">
            <a:schemeClr val="dk1"/>
          </a:fontRef>
        </p:style>
        <p:txBody>
          <a:bodyPr/>
          <a:lstStyle/>
          <a:p>
            <a:pPr marL="571500" indent="-571500" eaLnBrk="0" hangingPunct="0">
              <a:lnSpc>
                <a:spcPct val="90000"/>
              </a:lnSpc>
              <a:spcBef>
                <a:spcPct val="20000"/>
              </a:spcBef>
              <a:buSzPct val="65000"/>
              <a:buFont typeface="Wingdings" pitchFamily="2" charset="2"/>
              <a:buChar char="t"/>
              <a:defRPr/>
            </a:pPr>
            <a:endParaRPr lang="tr-TR" sz="2000" dirty="0">
              <a:latin typeface="Times New Roman" pitchFamily="18" charset="0"/>
            </a:endParaRP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Tesis Yetkilisi TC Kimlik No</a:t>
            </a:r>
          </a:p>
          <a:p>
            <a:pPr marL="571500" indent="-571500" eaLnBrk="0" hangingPunct="0">
              <a:lnSpc>
                <a:spcPct val="90000"/>
              </a:lnSpc>
              <a:spcBef>
                <a:spcPct val="20000"/>
              </a:spcBef>
              <a:buSzPct val="65000"/>
              <a:buFont typeface="Wingdings" pitchFamily="2" charset="2"/>
              <a:buChar char="v"/>
              <a:defRPr/>
            </a:pPr>
            <a:r>
              <a:rPr lang="tr-TR" sz="2000" dirty="0" err="1">
                <a:latin typeface="Times New Roman" pitchFamily="18" charset="0"/>
              </a:rPr>
              <a:t>Nace</a:t>
            </a:r>
            <a:r>
              <a:rPr lang="tr-TR" sz="2000" dirty="0">
                <a:latin typeface="Times New Roman" pitchFamily="18" charset="0"/>
              </a:rPr>
              <a:t> Kodu</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Üretim Konusu</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Üretim Kapasitesi</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Tesisin / Faaliyetin Alanı, Vardiya Sayısı, Kişi Sayısı</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Tesisin / Faaliyetin Bulunduğu Bölge</a:t>
            </a:r>
          </a:p>
          <a:p>
            <a:pPr marL="571500" indent="-571500" eaLnBrk="0" hangingPunct="0">
              <a:lnSpc>
                <a:spcPct val="90000"/>
              </a:lnSpc>
              <a:spcBef>
                <a:spcPct val="20000"/>
              </a:spcBef>
              <a:buSzPct val="65000"/>
              <a:buFont typeface="Wingdings" pitchFamily="2" charset="2"/>
              <a:buChar char="v"/>
              <a:defRPr/>
            </a:pPr>
            <a:r>
              <a:rPr lang="tr-TR" sz="2000" dirty="0">
                <a:latin typeface="Times New Roman" pitchFamily="18" charset="0"/>
              </a:rPr>
              <a:t>ÇED Mevzuatına Göre Durumu</a:t>
            </a:r>
            <a:endParaRPr lang="en-US" sz="2000" dirty="0">
              <a:latin typeface="Times New Roman" pitchFamily="18" charset="0"/>
            </a:endParaRPr>
          </a:p>
        </p:txBody>
      </p:sp>
      <p:sp>
        <p:nvSpPr>
          <p:cNvPr id="13" name="Rectangle 92"/>
          <p:cNvSpPr txBox="1">
            <a:spLocks noChangeArrowheads="1"/>
          </p:cNvSpPr>
          <p:nvPr/>
        </p:nvSpPr>
        <p:spPr bwMode="auto">
          <a:xfrm>
            <a:off x="714348" y="1928802"/>
            <a:ext cx="7924800" cy="4572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eaLnBrk="0" hangingPunct="0">
              <a:spcBef>
                <a:spcPct val="20000"/>
              </a:spcBef>
              <a:buClr>
                <a:schemeClr val="accent1"/>
              </a:buClr>
              <a:buSzPct val="65000"/>
              <a:buFont typeface="Wingdings" pitchFamily="2" charset="2"/>
              <a:buNone/>
              <a:defRPr/>
            </a:pPr>
            <a:r>
              <a:rPr lang="tr-TR" sz="1600" b="1" dirty="0" smtClean="0">
                <a:solidFill>
                  <a:schemeClr val="bg1"/>
                </a:solidFill>
              </a:rPr>
              <a:t>GEÇİCİ FAALİYET BELGESİ BAŞVURU FORMU/ </a:t>
            </a:r>
            <a:r>
              <a:rPr lang="tr-TR" sz="1600" dirty="0" smtClean="0">
                <a:solidFill>
                  <a:srgbClr val="002060"/>
                </a:solidFill>
              </a:rPr>
              <a:t>TESİSİN KİMLİĞİ</a:t>
            </a:r>
            <a:endParaRPr lang="tr-TR" sz="1600" dirty="0">
              <a:solidFill>
                <a:srgbClr val="002060"/>
              </a:solidFill>
            </a:endParaRPr>
          </a:p>
        </p:txBody>
      </p:sp>
      <p:sp>
        <p:nvSpPr>
          <p:cNvPr id="10"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Süreç</a:t>
            </a:r>
            <a:endParaRPr lang="tr-TR" sz="2000" b="1" dirty="0">
              <a:solidFill>
                <a:schemeClr val="tx1"/>
              </a:solidFill>
            </a:endParaRPr>
          </a:p>
        </p:txBody>
      </p:sp>
      <p:sp>
        <p:nvSpPr>
          <p:cNvPr id="14" name="13 Dikdörtgen"/>
          <p:cNvSpPr/>
          <p:nvPr/>
        </p:nvSpPr>
        <p:spPr>
          <a:xfrm>
            <a:off x="642910" y="1428736"/>
            <a:ext cx="825867" cy="369332"/>
          </a:xfrm>
          <a:prstGeom prst="rect">
            <a:avLst/>
          </a:prstGeom>
        </p:spPr>
        <p:txBody>
          <a:bodyPr wrap="none">
            <a:spAutoFit/>
          </a:bodyPr>
          <a:lstStyle/>
          <a:p>
            <a:r>
              <a:rPr lang="tr-TR" b="1" dirty="0" smtClean="0">
                <a:solidFill>
                  <a:srgbClr val="002060"/>
                </a:solidFill>
                <a:latin typeface="Times New Roman" pitchFamily="18" charset="0"/>
              </a:rPr>
              <a:t>Ek-3A</a:t>
            </a:r>
            <a:endParaRPr lang="tr-TR"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770" decel="100000"/>
                                        <p:tgtEl>
                                          <p:spTgt spid="13"/>
                                        </p:tgtEl>
                                      </p:cBhvr>
                                    </p:animEffect>
                                    <p:animScale>
                                      <p:cBhvr>
                                        <p:cTn id="19" dur="770" decel="100000"/>
                                        <p:tgtEl>
                                          <p:spTgt spid="13"/>
                                        </p:tgtEl>
                                      </p:cBhvr>
                                      <p:from x="10000" y="10000"/>
                                      <p:to x="200000" y="450000"/>
                                    </p:animScale>
                                    <p:animScale>
                                      <p:cBhvr>
                                        <p:cTn id="20" dur="1230" accel="100000" fill="hold">
                                          <p:stCondLst>
                                            <p:cond delay="770"/>
                                          </p:stCondLst>
                                        </p:cTn>
                                        <p:tgtEl>
                                          <p:spTgt spid="13"/>
                                        </p:tgtEl>
                                      </p:cBhvr>
                                      <p:from x="200000" y="450000"/>
                                      <p:to x="100000" y="100000"/>
                                    </p:animScale>
                                    <p:set>
                                      <p:cBhvr>
                                        <p:cTn id="21" dur="770" fill="hold"/>
                                        <p:tgtEl>
                                          <p:spTgt spid="13"/>
                                        </p:tgtEl>
                                        <p:attrNameLst>
                                          <p:attrName>ppt_x</p:attrName>
                                        </p:attrNameLst>
                                      </p:cBhvr>
                                      <p:to>
                                        <p:strVal val="(0.5)"/>
                                      </p:to>
                                    </p:set>
                                    <p:anim from="(0.5)" to="(#ppt_x)" calcmode="lin" valueType="num">
                                      <p:cBhvr>
                                        <p:cTn id="22" dur="1230" accel="100000" fill="hold">
                                          <p:stCondLst>
                                            <p:cond delay="770"/>
                                          </p:stCondLst>
                                        </p:cTn>
                                        <p:tgtEl>
                                          <p:spTgt spid="13"/>
                                        </p:tgtEl>
                                        <p:attrNameLst>
                                          <p:attrName>ppt_x</p:attrName>
                                        </p:attrNameLst>
                                      </p:cBhvr>
                                    </p:anim>
                                    <p:set>
                                      <p:cBhvr>
                                        <p:cTn id="23" dur="770" fill="hold"/>
                                        <p:tgtEl>
                                          <p:spTgt spid="13"/>
                                        </p:tgtEl>
                                        <p:attrNameLst>
                                          <p:attrName>ppt_y</p:attrName>
                                        </p:attrNameLst>
                                      </p:cBhvr>
                                      <p:to>
                                        <p:strVal val="(#ppt_y+0.4)"/>
                                      </p:to>
                                    </p:set>
                                    <p:anim from="(#ppt_y+0.4)" to="(#ppt_y)" calcmode="lin" valueType="num">
                                      <p:cBhvr>
                                        <p:cTn id="24" dur="1230" accel="100000" fill="hold">
                                          <p:stCondLst>
                                            <p:cond delay="770"/>
                                          </p:stCondLst>
                                        </p:cTn>
                                        <p:tgtEl>
                                          <p:spTgt spid="13"/>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ppt_x</p:attrName>
                                        </p:attrNameLst>
                                      </p:cBhvr>
                                      <p:tavLst>
                                        <p:tav tm="0">
                                          <p:val>
                                            <p:strVal val="#ppt_x-.2"/>
                                          </p:val>
                                        </p:tav>
                                        <p:tav tm="100000">
                                          <p:val>
                                            <p:strVal val="#ppt_x"/>
                                          </p:val>
                                        </p:tav>
                                      </p:tavLst>
                                    </p:anim>
                                    <p:anim calcmode="lin" valueType="num">
                                      <p:cBhvr>
                                        <p:cTn id="30"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ppt_x</p:attrName>
                                        </p:attrNameLst>
                                      </p:cBhvr>
                                      <p:tavLst>
                                        <p:tav tm="0">
                                          <p:val>
                                            <p:strVal val="#ppt_x-.2"/>
                                          </p:val>
                                        </p:tav>
                                        <p:tav tm="100000">
                                          <p:val>
                                            <p:strVal val="#ppt_x"/>
                                          </p:val>
                                        </p:tav>
                                      </p:tavLst>
                                    </p:anim>
                                    <p:anim calcmode="lin" valueType="num">
                                      <p:cBhvr>
                                        <p:cTn id="37"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3357554" y="0"/>
            <a:ext cx="1797145" cy="584775"/>
          </a:xfrm>
          <a:prstGeom prst="rect">
            <a:avLst/>
          </a:prstGeom>
        </p:spPr>
        <p:txBody>
          <a:bodyPr wrap="square">
            <a:spAutoFit/>
          </a:bodyPr>
          <a:lstStyle/>
          <a:p>
            <a:pPr algn="ctr">
              <a:spcBef>
                <a:spcPct val="20000"/>
              </a:spcBef>
              <a:buClr>
                <a:schemeClr val="accent1"/>
              </a:buClr>
              <a:buSzPct val="65000"/>
              <a:buFont typeface="Wingdings" pitchFamily="2" charset="2"/>
              <a:buNone/>
              <a:defRPr/>
            </a:pPr>
            <a:r>
              <a:rPr lang="tr-TR" sz="3200" b="1" dirty="0" smtClean="0">
                <a:solidFill>
                  <a:schemeClr val="bg1"/>
                </a:solidFill>
              </a:rPr>
              <a:t>İÇERİK</a:t>
            </a:r>
            <a:endParaRPr lang="tr-TR" sz="3200" b="1" dirty="0">
              <a:solidFill>
                <a:schemeClr val="bg1"/>
              </a:solidFill>
            </a:endParaRPr>
          </a:p>
        </p:txBody>
      </p:sp>
      <p:sp>
        <p:nvSpPr>
          <p:cNvPr id="15" name="14 Dikdörtgen"/>
          <p:cNvSpPr/>
          <p:nvPr/>
        </p:nvSpPr>
        <p:spPr>
          <a:xfrm>
            <a:off x="428596" y="4286256"/>
            <a:ext cx="3429818" cy="785818"/>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pPr marL="342900" indent="-342900">
              <a:spcBef>
                <a:spcPct val="20000"/>
              </a:spcBef>
              <a:buClr>
                <a:schemeClr val="accent1"/>
              </a:buClr>
              <a:buSzPct val="65000"/>
              <a:defRPr/>
            </a:pPr>
            <a:r>
              <a:rPr lang="tr-TR" sz="1300" b="1" dirty="0" smtClean="0">
                <a:solidFill>
                  <a:schemeClr val="bg1">
                    <a:lumMod val="50000"/>
                  </a:schemeClr>
                </a:solidFill>
                <a:latin typeface="Arial" charset="0"/>
              </a:rPr>
              <a:t>ÇEVRE KANUNU GEREĞİNCE ALINMASI</a:t>
            </a:r>
          </a:p>
          <a:p>
            <a:pPr marL="342900" indent="-342900">
              <a:spcBef>
                <a:spcPct val="20000"/>
              </a:spcBef>
              <a:buClr>
                <a:schemeClr val="accent1"/>
              </a:buClr>
              <a:buSzPct val="65000"/>
              <a:defRPr/>
            </a:pPr>
            <a:r>
              <a:rPr lang="tr-TR" sz="1300" b="1" dirty="0" smtClean="0">
                <a:solidFill>
                  <a:schemeClr val="bg1">
                    <a:lumMod val="50000"/>
                  </a:schemeClr>
                </a:solidFill>
                <a:latin typeface="Arial" charset="0"/>
              </a:rPr>
              <a:t> GEREKEN İZİN VE  LİSANSLAR</a:t>
            </a:r>
          </a:p>
          <a:p>
            <a:pPr marL="342900" indent="-342900">
              <a:spcBef>
                <a:spcPct val="20000"/>
              </a:spcBef>
              <a:buClr>
                <a:schemeClr val="accent1"/>
              </a:buClr>
              <a:buSzPct val="65000"/>
              <a:defRPr/>
            </a:pPr>
            <a:r>
              <a:rPr lang="tr-TR" sz="1300" b="1" dirty="0" smtClean="0">
                <a:solidFill>
                  <a:schemeClr val="bg1">
                    <a:lumMod val="50000"/>
                  </a:schemeClr>
                </a:solidFill>
                <a:latin typeface="Arial" charset="0"/>
              </a:rPr>
              <a:t> HAKKINDA YÖNETMELİK</a:t>
            </a:r>
          </a:p>
        </p:txBody>
      </p:sp>
      <p:sp>
        <p:nvSpPr>
          <p:cNvPr id="63" name="62 Dikdörtgen"/>
          <p:cNvSpPr/>
          <p:nvPr/>
        </p:nvSpPr>
        <p:spPr>
          <a:xfrm>
            <a:off x="428596" y="3143248"/>
            <a:ext cx="3429024" cy="714380"/>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pPr marL="342900" indent="-342900">
              <a:spcBef>
                <a:spcPct val="20000"/>
              </a:spcBef>
              <a:buClr>
                <a:schemeClr val="accent1"/>
              </a:buClr>
              <a:buSzPct val="65000"/>
              <a:defRPr/>
            </a:pPr>
            <a:r>
              <a:rPr lang="tr-TR" sz="1400" b="1" dirty="0" smtClean="0">
                <a:solidFill>
                  <a:schemeClr val="bg1">
                    <a:lumMod val="50000"/>
                  </a:schemeClr>
                </a:solidFill>
                <a:latin typeface="Arial" charset="0"/>
              </a:rPr>
              <a:t>ÇEVRİMİÇİ ÇEVRE İZİNLERİ PROJESİ</a:t>
            </a:r>
          </a:p>
        </p:txBody>
      </p:sp>
      <p:sp>
        <p:nvSpPr>
          <p:cNvPr id="68" name="67 Dikdörtgen"/>
          <p:cNvSpPr/>
          <p:nvPr/>
        </p:nvSpPr>
        <p:spPr>
          <a:xfrm>
            <a:off x="428596" y="1928802"/>
            <a:ext cx="3429024" cy="857256"/>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r>
              <a:rPr lang="tr-TR" sz="1400" b="1" dirty="0" smtClean="0">
                <a:latin typeface="Arial" pitchFamily="34" charset="0"/>
                <a:cs typeface="Arial" pitchFamily="34" charset="0"/>
              </a:rPr>
              <a:t>MEVCUT UYGULAMA</a:t>
            </a:r>
            <a:endParaRPr lang="tr-TR" sz="1400" b="1" dirty="0">
              <a:latin typeface="Arial" pitchFamily="34" charset="0"/>
              <a:cs typeface="Arial" pitchFamily="34" charset="0"/>
            </a:endParaRPr>
          </a:p>
        </p:txBody>
      </p:sp>
      <p:cxnSp>
        <p:nvCxnSpPr>
          <p:cNvPr id="9" name="8 Düz Bağlayıcı"/>
          <p:cNvCxnSpPr/>
          <p:nvPr/>
        </p:nvCxnSpPr>
        <p:spPr>
          <a:xfrm>
            <a:off x="3857620" y="2000240"/>
            <a:ext cx="357190" cy="1588"/>
          </a:xfrm>
          <a:prstGeom prst="line">
            <a:avLst/>
          </a:prstGeom>
        </p:spPr>
        <p:style>
          <a:lnRef idx="2">
            <a:schemeClr val="dk1"/>
          </a:lnRef>
          <a:fillRef idx="0">
            <a:schemeClr val="dk1"/>
          </a:fillRef>
          <a:effectRef idx="1">
            <a:schemeClr val="dk1"/>
          </a:effectRef>
          <a:fontRef idx="minor">
            <a:schemeClr val="tx1"/>
          </a:fontRef>
        </p:style>
      </p:cxnSp>
      <p:sp>
        <p:nvSpPr>
          <p:cNvPr id="12" name="11 Dikdörtgen"/>
          <p:cNvSpPr/>
          <p:nvPr/>
        </p:nvSpPr>
        <p:spPr>
          <a:xfrm>
            <a:off x="4214810" y="1928802"/>
            <a:ext cx="4572032" cy="1571636"/>
          </a:xfrm>
          <a:prstGeom prst="rect">
            <a:avLst/>
          </a:prstGeom>
          <a:scene3d>
            <a:camera prst="orthographicFront"/>
            <a:lightRig rig="threePt" dir="t"/>
          </a:scene3d>
          <a:sp3d>
            <a:bevelT prst="slope"/>
          </a:sp3d>
        </p:spPr>
        <p:style>
          <a:lnRef idx="1">
            <a:schemeClr val="accent1"/>
          </a:lnRef>
          <a:fillRef idx="2">
            <a:schemeClr val="accent1"/>
          </a:fillRef>
          <a:effectRef idx="1">
            <a:schemeClr val="accent1"/>
          </a:effectRef>
          <a:fontRef idx="minor">
            <a:schemeClr val="dk1"/>
          </a:fontRef>
        </p:style>
        <p:txBody>
          <a:bodyPr rtlCol="0" anchor="ctr"/>
          <a:lstStyle/>
          <a:p>
            <a:r>
              <a:rPr lang="tr-TR" sz="1600" dirty="0" smtClean="0">
                <a:latin typeface="Arial" charset="0"/>
              </a:rPr>
              <a:t>-VERİLEN İZİN/LİSANSLAR</a:t>
            </a:r>
          </a:p>
          <a:p>
            <a:endParaRPr lang="tr-TR" sz="1600" dirty="0" smtClean="0">
              <a:latin typeface="Arial" charset="0"/>
            </a:endParaRPr>
          </a:p>
          <a:p>
            <a:r>
              <a:rPr lang="tr-TR" sz="1600" dirty="0" smtClean="0">
                <a:latin typeface="Arial" charset="0"/>
              </a:rPr>
              <a:t>-İLGİLİ YÖNETMELİKLER</a:t>
            </a:r>
          </a:p>
          <a:p>
            <a:endParaRPr lang="tr-TR" sz="1600" dirty="0" smtClean="0">
              <a:latin typeface="Arial" charset="0"/>
            </a:endParaRPr>
          </a:p>
          <a:p>
            <a:r>
              <a:rPr lang="tr-TR" sz="1600" dirty="0" smtClean="0">
                <a:latin typeface="Arial" charset="0"/>
              </a:rPr>
              <a:t>-DEZAVANTAJLARI</a:t>
            </a:r>
            <a:endParaRPr lang="tr-TR" sz="1600" dirty="0" smtClean="0"/>
          </a:p>
          <a:p>
            <a:endParaRPr lang="tr-TR" sz="1200"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fill="hold"/>
                                        <p:tgtEl>
                                          <p:spTgt spid="12"/>
                                        </p:tgtEl>
                                        <p:attrNameLst>
                                          <p:attrName>ppt_x</p:attrName>
                                        </p:attrNameLst>
                                      </p:cBhvr>
                                      <p:tavLst>
                                        <p:tav tm="0">
                                          <p:val>
                                            <p:strVal val="#ppt_x"/>
                                          </p:val>
                                        </p:tav>
                                        <p:tav tm="100000">
                                          <p:val>
                                            <p:strVal val="#ppt_x"/>
                                          </p:val>
                                        </p:tav>
                                      </p:tavLst>
                                    </p:anim>
                                    <p:anim calcmode="lin" valueType="num">
                                      <p:cBhvr additive="base">
                                        <p:cTn id="14" dur="10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30</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4" name="13 Dikdörtgen"/>
          <p:cNvSpPr/>
          <p:nvPr/>
        </p:nvSpPr>
        <p:spPr>
          <a:xfrm>
            <a:off x="142844" y="785794"/>
            <a:ext cx="8715436" cy="369332"/>
          </a:xfrm>
          <a:prstGeom prst="rect">
            <a:avLst/>
          </a:prstGeom>
        </p:spPr>
        <p:txBody>
          <a:bodyPr wrap="square">
            <a:spAutoFit/>
          </a:bodyPr>
          <a:lstStyle/>
          <a:p>
            <a:r>
              <a:rPr lang="tr-TR" b="1" dirty="0" smtClean="0">
                <a:solidFill>
                  <a:srgbClr val="002060"/>
                </a:solidFill>
                <a:latin typeface="Times New Roman" pitchFamily="18" charset="0"/>
              </a:rPr>
              <a:t>Ek-3A   GEÇİÇİ FAALİYET BELGESİ BAŞVURU FORMU</a:t>
            </a:r>
            <a:endParaRPr lang="tr-TR" dirty="0"/>
          </a:p>
        </p:txBody>
      </p:sp>
      <p:graphicFrame>
        <p:nvGraphicFramePr>
          <p:cNvPr id="15" name="14 Tablo"/>
          <p:cNvGraphicFramePr>
            <a:graphicFrameLocks noGrp="1"/>
          </p:cNvGraphicFramePr>
          <p:nvPr/>
        </p:nvGraphicFramePr>
        <p:xfrm>
          <a:off x="214282" y="1134828"/>
          <a:ext cx="8786874" cy="5573268"/>
        </p:xfrm>
        <a:graphic>
          <a:graphicData uri="http://schemas.openxmlformats.org/drawingml/2006/table">
            <a:tbl>
              <a:tblPr/>
              <a:tblGrid>
                <a:gridCol w="432837"/>
                <a:gridCol w="3997704"/>
                <a:gridCol w="176579"/>
                <a:gridCol w="4179754"/>
              </a:tblGrid>
              <a:tr h="202491">
                <a:tc>
                  <a:txBody>
                    <a:bodyPr/>
                    <a:lstStyle/>
                    <a:p>
                      <a:pPr>
                        <a:lnSpc>
                          <a:spcPct val="115000"/>
                        </a:lnSpc>
                        <a:spcAft>
                          <a:spcPts val="0"/>
                        </a:spcAft>
                        <a:tabLst>
                          <a:tab pos="80645" algn="l"/>
                        </a:tabLst>
                      </a:pPr>
                      <a:r>
                        <a:rPr lang="tr-TR" sz="1200" dirty="0">
                          <a:solidFill>
                            <a:srgbClr val="000000"/>
                          </a:solidFill>
                          <a:latin typeface="Times New Roman"/>
                          <a:ea typeface="Times New Roman"/>
                        </a:rPr>
                        <a:t>1.</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 Tesisin/Faaliyetin Adı</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tr-TR" sz="1200">
                        <a:solidFill>
                          <a:srgbClr val="000000"/>
                        </a:solidFill>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9963">
                <a:tc>
                  <a:txBody>
                    <a:bodyPr/>
                    <a:lstStyle/>
                    <a:p>
                      <a:pPr>
                        <a:lnSpc>
                          <a:spcPct val="115000"/>
                        </a:lnSpc>
                        <a:spcAft>
                          <a:spcPts val="0"/>
                        </a:spcAft>
                        <a:tabLst>
                          <a:tab pos="80645" algn="l"/>
                        </a:tabLst>
                      </a:pPr>
                      <a:r>
                        <a:rPr lang="tr-TR" sz="1200" dirty="0">
                          <a:solidFill>
                            <a:srgbClr val="000000"/>
                          </a:solidFill>
                          <a:latin typeface="Times New Roman"/>
                          <a:ea typeface="Times New Roman"/>
                        </a:rPr>
                        <a:t>2.</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Tesisin/Faaliyetin Adresi</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84150" algn="l">
                        <a:lnSpc>
                          <a:spcPct val="115000"/>
                        </a:lnSpc>
                        <a:spcAft>
                          <a:spcPts val="0"/>
                        </a:spcAft>
                      </a:pPr>
                      <a:r>
                        <a:rPr lang="tr-TR" sz="1200" dirty="0" smtClean="0">
                          <a:solidFill>
                            <a:srgbClr val="000000"/>
                          </a:solidFill>
                          <a:latin typeface="Times New Roman"/>
                          <a:ea typeface="Times New Roman"/>
                        </a:rPr>
                        <a:t>Tel   </a:t>
                      </a:r>
                      <a:r>
                        <a:rPr lang="tr-TR" sz="1200" dirty="0">
                          <a:solidFill>
                            <a:srgbClr val="000000"/>
                          </a:solidFill>
                          <a:latin typeface="Times New Roman"/>
                          <a:ea typeface="Times New Roman"/>
                        </a:rPr>
                        <a:t>:</a:t>
                      </a:r>
                      <a:endParaRPr lang="tr-TR" sz="1200" dirty="0">
                        <a:latin typeface="Times New Roman"/>
                        <a:ea typeface="Times New Roman"/>
                      </a:endParaRPr>
                    </a:p>
                    <a:p>
                      <a:pPr marL="184150" algn="l">
                        <a:lnSpc>
                          <a:spcPct val="115000"/>
                        </a:lnSpc>
                        <a:spcAft>
                          <a:spcPts val="0"/>
                        </a:spcAft>
                      </a:pPr>
                      <a:r>
                        <a:rPr lang="tr-TR" sz="1200" dirty="0">
                          <a:solidFill>
                            <a:srgbClr val="000000"/>
                          </a:solidFill>
                          <a:latin typeface="Times New Roman"/>
                          <a:ea typeface="Times New Roman"/>
                        </a:rPr>
                        <a:t>Faks : </a:t>
                      </a:r>
                      <a:endParaRPr lang="tr-TR" sz="1200" dirty="0">
                        <a:latin typeface="Times New Roman"/>
                        <a:ea typeface="Times New Roman"/>
                      </a:endParaRPr>
                    </a:p>
                    <a:p>
                      <a:pPr marL="184150" algn="l">
                        <a:lnSpc>
                          <a:spcPct val="115000"/>
                        </a:lnSpc>
                        <a:spcAft>
                          <a:spcPts val="0"/>
                        </a:spcAft>
                      </a:pPr>
                      <a:r>
                        <a:rPr lang="tr-TR" sz="1200" dirty="0">
                          <a:solidFill>
                            <a:srgbClr val="000000"/>
                          </a:solidFill>
                          <a:latin typeface="Times New Roman"/>
                          <a:ea typeface="Times New Roman"/>
                        </a:rPr>
                        <a:t>Web :</a:t>
                      </a:r>
                      <a:endParaRPr lang="tr-TR" sz="1200" dirty="0">
                        <a:latin typeface="Times New Roman"/>
                        <a:ea typeface="Times New Roman"/>
                      </a:endParaRPr>
                    </a:p>
                    <a:p>
                      <a:pPr marL="184150" algn="l">
                        <a:lnSpc>
                          <a:spcPct val="115000"/>
                        </a:lnSpc>
                        <a:spcAft>
                          <a:spcPts val="0"/>
                        </a:spcAft>
                      </a:pPr>
                      <a:r>
                        <a:rPr lang="tr-TR" sz="1200" dirty="0">
                          <a:solidFill>
                            <a:srgbClr val="000000"/>
                          </a:solidFill>
                          <a:latin typeface="Times New Roman"/>
                          <a:ea typeface="Times New Roman"/>
                        </a:rPr>
                        <a:t>e-posta: </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2491">
                <a:tc>
                  <a:txBody>
                    <a:bodyPr/>
                    <a:lstStyle/>
                    <a:p>
                      <a:pPr>
                        <a:lnSpc>
                          <a:spcPct val="115000"/>
                        </a:lnSpc>
                        <a:spcAft>
                          <a:spcPts val="0"/>
                        </a:spcAft>
                        <a:tabLst>
                          <a:tab pos="80645" algn="l"/>
                        </a:tabLst>
                      </a:pPr>
                      <a:r>
                        <a:rPr lang="tr-TR" sz="1200">
                          <a:solidFill>
                            <a:srgbClr val="000000"/>
                          </a:solidFill>
                          <a:latin typeface="Times New Roman"/>
                          <a:ea typeface="Times New Roman"/>
                        </a:rPr>
                        <a:t>3.</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İli</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200" dirty="0">
                        <a:solidFill>
                          <a:srgbClr val="000000"/>
                        </a:solidFill>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2491">
                <a:tc>
                  <a:txBody>
                    <a:bodyPr/>
                    <a:lstStyle/>
                    <a:p>
                      <a:pPr>
                        <a:lnSpc>
                          <a:spcPct val="115000"/>
                        </a:lnSpc>
                        <a:spcAft>
                          <a:spcPts val="0"/>
                        </a:spcAft>
                        <a:tabLst>
                          <a:tab pos="80645" algn="l"/>
                        </a:tabLst>
                      </a:pPr>
                      <a:r>
                        <a:rPr lang="tr-TR" sz="1200">
                          <a:solidFill>
                            <a:srgbClr val="000000"/>
                          </a:solidFill>
                          <a:latin typeface="Times New Roman"/>
                          <a:ea typeface="Times New Roman"/>
                        </a:rPr>
                        <a:t>4.</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İlçesi</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200" dirty="0">
                        <a:solidFill>
                          <a:srgbClr val="000000"/>
                        </a:solidFill>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7472">
                <a:tc>
                  <a:txBody>
                    <a:bodyPr/>
                    <a:lstStyle/>
                    <a:p>
                      <a:pPr>
                        <a:lnSpc>
                          <a:spcPct val="115000"/>
                        </a:lnSpc>
                        <a:spcAft>
                          <a:spcPts val="0"/>
                        </a:spcAft>
                        <a:tabLst>
                          <a:tab pos="80645" algn="l"/>
                        </a:tabLst>
                      </a:pPr>
                      <a:r>
                        <a:rPr lang="tr-TR" sz="1200">
                          <a:solidFill>
                            <a:srgbClr val="000000"/>
                          </a:solidFill>
                          <a:latin typeface="Times New Roman"/>
                          <a:ea typeface="Times New Roman"/>
                        </a:rPr>
                        <a:t>5.</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Ada, Parsel Ve Pafta Numarası</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84150" algn="l">
                        <a:lnSpc>
                          <a:spcPct val="115000"/>
                        </a:lnSpc>
                        <a:spcAft>
                          <a:spcPts val="0"/>
                        </a:spcAft>
                      </a:pPr>
                      <a:r>
                        <a:rPr lang="tr-TR" sz="1200" dirty="0">
                          <a:solidFill>
                            <a:srgbClr val="000000"/>
                          </a:solidFill>
                          <a:latin typeface="Times New Roman"/>
                          <a:ea typeface="Times New Roman"/>
                        </a:rPr>
                        <a:t>Ada     :</a:t>
                      </a:r>
                      <a:endParaRPr lang="tr-TR" sz="1200" dirty="0">
                        <a:latin typeface="Times New Roman"/>
                        <a:ea typeface="Times New Roman"/>
                      </a:endParaRPr>
                    </a:p>
                    <a:p>
                      <a:pPr indent="184150" algn="l">
                        <a:lnSpc>
                          <a:spcPct val="115000"/>
                        </a:lnSpc>
                        <a:spcAft>
                          <a:spcPts val="0"/>
                        </a:spcAft>
                      </a:pPr>
                      <a:r>
                        <a:rPr lang="tr-TR" sz="1200" dirty="0">
                          <a:solidFill>
                            <a:srgbClr val="000000"/>
                          </a:solidFill>
                          <a:latin typeface="Times New Roman"/>
                          <a:ea typeface="Times New Roman"/>
                        </a:rPr>
                        <a:t>Parsel  :</a:t>
                      </a:r>
                      <a:endParaRPr lang="tr-TR" sz="1200" dirty="0">
                        <a:latin typeface="Times New Roman"/>
                        <a:ea typeface="Times New Roman"/>
                      </a:endParaRPr>
                    </a:p>
                    <a:p>
                      <a:pPr indent="184150" algn="l">
                        <a:lnSpc>
                          <a:spcPct val="115000"/>
                        </a:lnSpc>
                        <a:spcAft>
                          <a:spcPts val="0"/>
                        </a:spcAft>
                      </a:pPr>
                      <a:r>
                        <a:rPr lang="tr-TR" sz="1200" dirty="0">
                          <a:solidFill>
                            <a:srgbClr val="000000"/>
                          </a:solidFill>
                          <a:latin typeface="Times New Roman"/>
                          <a:ea typeface="Times New Roman"/>
                        </a:rPr>
                        <a:t>Pafta (Kadastro Paftası) :</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4945">
                <a:tc>
                  <a:txBody>
                    <a:bodyPr/>
                    <a:lstStyle/>
                    <a:p>
                      <a:pPr>
                        <a:lnSpc>
                          <a:spcPct val="115000"/>
                        </a:lnSpc>
                        <a:spcAft>
                          <a:spcPts val="0"/>
                        </a:spcAft>
                        <a:tabLst>
                          <a:tab pos="80645" algn="l"/>
                        </a:tabLst>
                      </a:pPr>
                      <a:r>
                        <a:rPr lang="tr-TR" sz="1200">
                          <a:solidFill>
                            <a:srgbClr val="000000"/>
                          </a:solidFill>
                          <a:latin typeface="Times New Roman"/>
                          <a:ea typeface="Times New Roman"/>
                        </a:rPr>
                        <a:t>6.</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Koordinat Bilgileri</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84150" algn="l">
                        <a:lnSpc>
                          <a:spcPct val="115000"/>
                        </a:lnSpc>
                        <a:spcAft>
                          <a:spcPts val="0"/>
                        </a:spcAft>
                      </a:pPr>
                      <a:r>
                        <a:rPr lang="tr-TR" sz="1200" dirty="0">
                          <a:solidFill>
                            <a:srgbClr val="000000"/>
                          </a:solidFill>
                          <a:latin typeface="Times New Roman"/>
                          <a:ea typeface="Times New Roman"/>
                        </a:rPr>
                        <a:t>Sağa Değer (Y)     : .... (m)  </a:t>
                      </a:r>
                      <a:endParaRPr lang="tr-TR" sz="1200" dirty="0">
                        <a:latin typeface="Times New Roman"/>
                        <a:ea typeface="Times New Roman"/>
                      </a:endParaRPr>
                    </a:p>
                    <a:p>
                      <a:pPr marL="184150" algn="l">
                        <a:lnSpc>
                          <a:spcPct val="115000"/>
                        </a:lnSpc>
                        <a:spcAft>
                          <a:spcPts val="0"/>
                        </a:spcAft>
                      </a:pPr>
                      <a:r>
                        <a:rPr lang="tr-TR" sz="1200" dirty="0">
                          <a:solidFill>
                            <a:srgbClr val="000000"/>
                          </a:solidFill>
                          <a:latin typeface="Times New Roman"/>
                          <a:ea typeface="Times New Roman"/>
                        </a:rPr>
                        <a:t>Yukarı Değer (X)  : ..... (m)</a:t>
                      </a:r>
                      <a:endParaRPr lang="tr-TR" sz="1200" dirty="0">
                        <a:latin typeface="Times New Roman"/>
                        <a:ea typeface="Times New Roman"/>
                      </a:endParaRPr>
                    </a:p>
                    <a:p>
                      <a:pPr marL="184150" algn="l">
                        <a:lnSpc>
                          <a:spcPct val="115000"/>
                        </a:lnSpc>
                        <a:spcAft>
                          <a:spcPts val="0"/>
                        </a:spcAft>
                      </a:pPr>
                      <a:r>
                        <a:rPr lang="tr-TR" sz="1200" dirty="0">
                          <a:solidFill>
                            <a:srgbClr val="000000"/>
                          </a:solidFill>
                          <a:latin typeface="Times New Roman"/>
                          <a:ea typeface="Times New Roman"/>
                        </a:rPr>
                        <a:t>Dilim Numarası    : </a:t>
                      </a:r>
                      <a:endParaRPr lang="tr-TR" sz="1200" dirty="0">
                        <a:latin typeface="Times New Roman"/>
                        <a:ea typeface="Times New Roman"/>
                      </a:endParaRPr>
                    </a:p>
                    <a:p>
                      <a:pPr marL="184150" algn="l">
                        <a:lnSpc>
                          <a:spcPct val="115000"/>
                        </a:lnSpc>
                        <a:spcAft>
                          <a:spcPts val="0"/>
                        </a:spcAft>
                      </a:pPr>
                      <a:r>
                        <a:rPr lang="tr-TR" sz="1200" dirty="0">
                          <a:solidFill>
                            <a:srgbClr val="000000"/>
                          </a:solidFill>
                          <a:latin typeface="Times New Roman"/>
                          <a:ea typeface="Times New Roman"/>
                        </a:rPr>
                        <a:t>Pafta (1/25.000’lik harita) :</a:t>
                      </a:r>
                      <a:endParaRPr lang="tr-TR" sz="1200" dirty="0">
                        <a:latin typeface="Times New Roman"/>
                        <a:ea typeface="Times New Roman"/>
                      </a:endParaRPr>
                    </a:p>
                    <a:p>
                      <a:pPr marL="184150" algn="l">
                        <a:lnSpc>
                          <a:spcPct val="115000"/>
                        </a:lnSpc>
                        <a:spcAft>
                          <a:spcPts val="0"/>
                        </a:spcAft>
                      </a:pPr>
                      <a:r>
                        <a:rPr lang="tr-TR" sz="1200" dirty="0">
                          <a:solidFill>
                            <a:srgbClr val="000000"/>
                          </a:solidFill>
                          <a:latin typeface="Times New Roman"/>
                          <a:ea typeface="Times New Roman"/>
                        </a:rPr>
                        <a:t>Not: Koordinatlar ED-50 </a:t>
                      </a:r>
                      <a:r>
                        <a:rPr lang="tr-TR" sz="1200" dirty="0" err="1">
                          <a:solidFill>
                            <a:srgbClr val="000000"/>
                          </a:solidFill>
                          <a:latin typeface="Times New Roman"/>
                          <a:ea typeface="Times New Roman"/>
                        </a:rPr>
                        <a:t>datumunda</a:t>
                      </a:r>
                      <a:r>
                        <a:rPr lang="tr-TR" sz="1200" dirty="0">
                          <a:solidFill>
                            <a:srgbClr val="000000"/>
                          </a:solidFill>
                          <a:latin typeface="Times New Roman"/>
                          <a:ea typeface="Times New Roman"/>
                        </a:rPr>
                        <a:t> UTM dilimleri esasına göre 1/25.000 ölçekli </a:t>
                      </a:r>
                      <a:r>
                        <a:rPr lang="tr-TR" sz="1200" dirty="0" err="1">
                          <a:solidFill>
                            <a:srgbClr val="000000"/>
                          </a:solidFill>
                          <a:latin typeface="Times New Roman"/>
                          <a:ea typeface="Times New Roman"/>
                        </a:rPr>
                        <a:t>topoğrafik</a:t>
                      </a:r>
                      <a:r>
                        <a:rPr lang="tr-TR" sz="1200" dirty="0">
                          <a:solidFill>
                            <a:srgbClr val="000000"/>
                          </a:solidFill>
                          <a:latin typeface="Times New Roman"/>
                          <a:ea typeface="Times New Roman"/>
                        </a:rPr>
                        <a:t> haritalara uygun girilecektir.</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2491">
                <a:tc>
                  <a:txBody>
                    <a:bodyPr/>
                    <a:lstStyle/>
                    <a:p>
                      <a:pPr>
                        <a:lnSpc>
                          <a:spcPct val="115000"/>
                        </a:lnSpc>
                        <a:spcAft>
                          <a:spcPts val="0"/>
                        </a:spcAft>
                        <a:tabLst>
                          <a:tab pos="80645" algn="l"/>
                        </a:tabLst>
                      </a:pPr>
                      <a:r>
                        <a:rPr lang="tr-TR" sz="1200">
                          <a:solidFill>
                            <a:srgbClr val="000000"/>
                          </a:solidFill>
                          <a:latin typeface="Times New Roman"/>
                          <a:ea typeface="Times New Roman"/>
                        </a:rPr>
                        <a:t>7.</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Vergi Dairesi ve Numarası</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200" dirty="0">
                        <a:solidFill>
                          <a:srgbClr val="000000"/>
                        </a:solidFill>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2491">
                <a:tc>
                  <a:txBody>
                    <a:bodyPr/>
                    <a:lstStyle/>
                    <a:p>
                      <a:pPr>
                        <a:lnSpc>
                          <a:spcPct val="115000"/>
                        </a:lnSpc>
                        <a:spcAft>
                          <a:spcPts val="0"/>
                        </a:spcAft>
                        <a:tabLst>
                          <a:tab pos="80645" algn="l"/>
                        </a:tabLst>
                      </a:pPr>
                      <a:r>
                        <a:rPr lang="tr-TR" sz="1200">
                          <a:solidFill>
                            <a:srgbClr val="000000"/>
                          </a:solidFill>
                          <a:latin typeface="Times New Roman"/>
                          <a:ea typeface="Times New Roman"/>
                        </a:rPr>
                        <a:t>8.</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SGK İş Yeri Sicil No</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200" dirty="0">
                        <a:solidFill>
                          <a:srgbClr val="000000"/>
                        </a:solidFill>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2491">
                <a:tc>
                  <a:txBody>
                    <a:bodyPr/>
                    <a:lstStyle/>
                    <a:p>
                      <a:pPr>
                        <a:lnSpc>
                          <a:spcPct val="115000"/>
                        </a:lnSpc>
                        <a:spcAft>
                          <a:spcPts val="0"/>
                        </a:spcAft>
                        <a:tabLst>
                          <a:tab pos="80645" algn="l"/>
                        </a:tabLst>
                      </a:pPr>
                      <a:r>
                        <a:rPr lang="tr-TR" sz="1200">
                          <a:solidFill>
                            <a:srgbClr val="000000"/>
                          </a:solidFill>
                          <a:latin typeface="Times New Roman"/>
                          <a:ea typeface="Times New Roman"/>
                        </a:rPr>
                        <a:t>9.</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Ticaret/Sanayi Odası No</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200" dirty="0">
                        <a:solidFill>
                          <a:srgbClr val="000000"/>
                        </a:solidFill>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982">
                <a:tc>
                  <a:txBody>
                    <a:bodyPr/>
                    <a:lstStyle/>
                    <a:p>
                      <a:pPr>
                        <a:lnSpc>
                          <a:spcPct val="115000"/>
                        </a:lnSpc>
                        <a:spcAft>
                          <a:spcPts val="0"/>
                        </a:spcAft>
                        <a:tabLst>
                          <a:tab pos="80645" algn="l"/>
                        </a:tabLst>
                      </a:pPr>
                      <a:r>
                        <a:rPr lang="tr-TR" sz="1200">
                          <a:solidFill>
                            <a:srgbClr val="000000"/>
                          </a:solidFill>
                          <a:latin typeface="Times New Roman"/>
                          <a:ea typeface="Times New Roman"/>
                        </a:rPr>
                        <a:t>10.</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Tesis Sahibinin/Yetkilisinin TC Kimlik Numarası</a:t>
                      </a:r>
                      <a:endParaRPr lang="tr-TR" sz="1200" dirty="0">
                        <a:latin typeface="Times New Roman"/>
                        <a:ea typeface="Times New Roman"/>
                      </a:endParaRPr>
                    </a:p>
                    <a:p>
                      <a:pPr>
                        <a:lnSpc>
                          <a:spcPct val="115000"/>
                        </a:lnSpc>
                        <a:spcAft>
                          <a:spcPts val="0"/>
                        </a:spcAft>
                      </a:pPr>
                      <a:r>
                        <a:rPr lang="tr-TR" sz="1200" dirty="0">
                          <a:solidFill>
                            <a:srgbClr val="000000"/>
                          </a:solidFill>
                          <a:latin typeface="Times New Roman"/>
                          <a:ea typeface="Times New Roman"/>
                        </a:rPr>
                        <a:t> Tesis Genel Müdürünün TC Kimlik Numarası</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a:t>
                      </a:r>
                      <a:endParaRPr lang="tr-TR" sz="1200" dirty="0">
                        <a:latin typeface="Times New Roman"/>
                        <a:ea typeface="Times New Roman"/>
                      </a:endParaRPr>
                    </a:p>
                    <a:p>
                      <a:pPr>
                        <a:lnSpc>
                          <a:spcPct val="115000"/>
                        </a:lnSpc>
                        <a:spcAft>
                          <a:spcPts val="0"/>
                        </a:spcAft>
                      </a:pPr>
                      <a:r>
                        <a:rPr lang="tr-TR" sz="1200" dirty="0">
                          <a:solidFill>
                            <a:srgbClr val="000000"/>
                          </a:solidFill>
                          <a:latin typeface="Times New Roman"/>
                          <a:ea typeface="Times New Roman"/>
                        </a:rPr>
                        <a:t>:</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200" dirty="0">
                        <a:solidFill>
                          <a:srgbClr val="000000"/>
                        </a:solidFill>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982">
                <a:tc>
                  <a:txBody>
                    <a:bodyPr/>
                    <a:lstStyle/>
                    <a:p>
                      <a:pPr>
                        <a:lnSpc>
                          <a:spcPct val="115000"/>
                        </a:lnSpc>
                        <a:spcAft>
                          <a:spcPts val="0"/>
                        </a:spcAft>
                        <a:tabLst>
                          <a:tab pos="80645" algn="l"/>
                        </a:tabLst>
                      </a:pPr>
                      <a:r>
                        <a:rPr lang="tr-TR" sz="1200">
                          <a:solidFill>
                            <a:srgbClr val="000000"/>
                          </a:solidFill>
                          <a:latin typeface="Times New Roman"/>
                          <a:ea typeface="Times New Roman"/>
                        </a:rPr>
                        <a:t>11</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 Kurum / Kuruluş veya İşletmenin İktisadi Faaliyet   </a:t>
                      </a:r>
                      <a:endParaRPr lang="tr-TR" sz="1200">
                        <a:latin typeface="Times New Roman"/>
                        <a:ea typeface="Times New Roman"/>
                      </a:endParaRPr>
                    </a:p>
                    <a:p>
                      <a:pPr>
                        <a:lnSpc>
                          <a:spcPct val="115000"/>
                        </a:lnSpc>
                        <a:spcAft>
                          <a:spcPts val="0"/>
                        </a:spcAft>
                      </a:pPr>
                      <a:r>
                        <a:rPr lang="tr-TR" sz="1200">
                          <a:solidFill>
                            <a:srgbClr val="000000"/>
                          </a:solidFill>
                          <a:latin typeface="Times New Roman"/>
                          <a:ea typeface="Times New Roman"/>
                        </a:rPr>
                        <a:t> Alanı  (NACE kodu)</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200" dirty="0">
                        <a:solidFill>
                          <a:srgbClr val="000000"/>
                        </a:solidFill>
                        <a:latin typeface="Times New Roman"/>
                        <a:ea typeface="Times New Roman"/>
                      </a:endParaRPr>
                    </a:p>
                    <a:p>
                      <a:pPr algn="l">
                        <a:lnSpc>
                          <a:spcPct val="115000"/>
                        </a:lnSpc>
                        <a:spcAft>
                          <a:spcPts val="0"/>
                        </a:spcAft>
                      </a:pPr>
                      <a:r>
                        <a:rPr lang="tr-TR" sz="1200" dirty="0">
                          <a:solidFill>
                            <a:srgbClr val="000000"/>
                          </a:solidFill>
                          <a:latin typeface="Times New Roman"/>
                          <a:ea typeface="Times New Roman"/>
                        </a:rPr>
                        <a:t>  ……………… (Lütfen seçiniz)</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736">
                <a:tc>
                  <a:txBody>
                    <a:bodyPr/>
                    <a:lstStyle/>
                    <a:p>
                      <a:pPr>
                        <a:lnSpc>
                          <a:spcPct val="115000"/>
                        </a:lnSpc>
                        <a:spcAft>
                          <a:spcPts val="0"/>
                        </a:spcAft>
                        <a:tabLst>
                          <a:tab pos="80645" algn="l"/>
                        </a:tabLst>
                      </a:pPr>
                      <a:r>
                        <a:rPr lang="tr-TR" sz="1200" dirty="0" smtClean="0">
                          <a:solidFill>
                            <a:srgbClr val="000000"/>
                          </a:solidFill>
                          <a:latin typeface="Times New Roman"/>
                          <a:ea typeface="Times New Roman"/>
                        </a:rPr>
                        <a:t>12</a:t>
                      </a:r>
                      <a:r>
                        <a:rPr lang="tr-TR" sz="1800" kern="1200" baseline="30000" dirty="0" smtClean="0">
                          <a:solidFill>
                            <a:schemeClr val="tx1"/>
                          </a:solidFill>
                          <a:latin typeface="+mn-lt"/>
                          <a:ea typeface="+mn-ea"/>
                          <a:cs typeface="+mn-cs"/>
                        </a:rPr>
                        <a:t>1</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 Üretim Konusu                                                 </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200" dirty="0">
                        <a:solidFill>
                          <a:srgbClr val="000000"/>
                        </a:solidFill>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982">
                <a:tc>
                  <a:txBody>
                    <a:bodyPr/>
                    <a:lstStyle/>
                    <a:p>
                      <a:pPr>
                        <a:lnSpc>
                          <a:spcPct val="115000"/>
                        </a:lnSpc>
                        <a:spcAft>
                          <a:spcPts val="0"/>
                        </a:spcAft>
                        <a:tabLst>
                          <a:tab pos="80645" algn="l"/>
                        </a:tabLst>
                      </a:pPr>
                      <a:r>
                        <a:rPr lang="tr-TR" sz="1200" dirty="0" smtClean="0">
                          <a:solidFill>
                            <a:srgbClr val="000000"/>
                          </a:solidFill>
                          <a:latin typeface="Times New Roman"/>
                          <a:ea typeface="Times New Roman"/>
                        </a:rPr>
                        <a:t>13</a:t>
                      </a:r>
                      <a:r>
                        <a:rPr lang="tr-TR" sz="1800" kern="1200" baseline="30000" dirty="0" smtClean="0">
                          <a:solidFill>
                            <a:schemeClr val="tx1"/>
                          </a:solidFill>
                          <a:latin typeface="+mn-lt"/>
                          <a:ea typeface="+mn-ea"/>
                          <a:cs typeface="+mn-cs"/>
                        </a:rPr>
                        <a:t>1</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Yıllık Üretim Kapasitesi                                          </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310" algn="l">
                        <a:lnSpc>
                          <a:spcPct val="115000"/>
                        </a:lnSpc>
                        <a:spcAft>
                          <a:spcPts val="0"/>
                        </a:spcAft>
                      </a:pPr>
                      <a:r>
                        <a:rPr lang="tr-TR" sz="1200" dirty="0">
                          <a:solidFill>
                            <a:srgbClr val="000000"/>
                          </a:solidFill>
                          <a:latin typeface="Times New Roman"/>
                          <a:ea typeface="Times New Roman"/>
                        </a:rPr>
                        <a:t>     </a:t>
                      </a:r>
                      <a:r>
                        <a:rPr lang="tr-TR" sz="1200" u="sng" dirty="0">
                          <a:solidFill>
                            <a:srgbClr val="000000"/>
                          </a:solidFill>
                          <a:latin typeface="Times New Roman"/>
                          <a:ea typeface="Times New Roman"/>
                        </a:rPr>
                        <a:t>Ürün Cinsi</a:t>
                      </a:r>
                      <a:r>
                        <a:rPr lang="tr-TR" sz="1200" dirty="0">
                          <a:solidFill>
                            <a:srgbClr val="000000"/>
                          </a:solidFill>
                          <a:latin typeface="Times New Roman"/>
                          <a:ea typeface="Times New Roman"/>
                        </a:rPr>
                        <a:t>                              </a:t>
                      </a:r>
                      <a:r>
                        <a:rPr lang="tr-TR" sz="1200" u="sng" dirty="0">
                          <a:solidFill>
                            <a:srgbClr val="000000"/>
                          </a:solidFill>
                          <a:latin typeface="Times New Roman"/>
                          <a:ea typeface="Times New Roman"/>
                        </a:rPr>
                        <a:t>Kapasitesi </a:t>
                      </a:r>
                      <a:endParaRPr lang="tr-TR" sz="1200" dirty="0">
                        <a:latin typeface="Times New Roman"/>
                        <a:ea typeface="Times New Roman"/>
                      </a:endParaRPr>
                    </a:p>
                    <a:p>
                      <a:pPr algn="l">
                        <a:lnSpc>
                          <a:spcPct val="115000"/>
                        </a:lnSpc>
                        <a:spcAft>
                          <a:spcPts val="0"/>
                        </a:spcAft>
                      </a:pPr>
                      <a:r>
                        <a:rPr lang="tr-TR" sz="1200" dirty="0">
                          <a:solidFill>
                            <a:srgbClr val="000000"/>
                          </a:solidFill>
                          <a:latin typeface="Times New Roman"/>
                          <a:ea typeface="Times New Roman"/>
                        </a:rPr>
                        <a:t>  .........................                         ........................</a:t>
                      </a:r>
                      <a:endParaRPr lang="tr-TR" sz="1200" dirty="0">
                        <a:latin typeface="Times New Roman"/>
                        <a:ea typeface="Times New Roman"/>
                      </a:endParaRPr>
                    </a:p>
                  </a:txBody>
                  <a:tcPr marL="35485" marR="354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circl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31</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graphicFrame>
        <p:nvGraphicFramePr>
          <p:cNvPr id="8" name="7 Tablo"/>
          <p:cNvGraphicFramePr>
            <a:graphicFrameLocks noGrp="1"/>
          </p:cNvGraphicFramePr>
          <p:nvPr/>
        </p:nvGraphicFramePr>
        <p:xfrm>
          <a:off x="285720" y="928670"/>
          <a:ext cx="8572560" cy="5534061"/>
        </p:xfrm>
        <a:graphic>
          <a:graphicData uri="http://schemas.openxmlformats.org/drawingml/2006/table">
            <a:tbl>
              <a:tblPr/>
              <a:tblGrid>
                <a:gridCol w="422423"/>
                <a:gridCol w="3901513"/>
                <a:gridCol w="169439"/>
                <a:gridCol w="4079185"/>
              </a:tblGrid>
              <a:tr h="2230173">
                <a:tc>
                  <a:txBody>
                    <a:bodyPr/>
                    <a:lstStyle/>
                    <a:p>
                      <a:pPr>
                        <a:lnSpc>
                          <a:spcPct val="115000"/>
                        </a:lnSpc>
                        <a:spcAft>
                          <a:spcPts val="0"/>
                        </a:spcAft>
                        <a:tabLst>
                          <a:tab pos="80645" algn="l"/>
                        </a:tabLst>
                      </a:pPr>
                      <a:r>
                        <a:rPr lang="tr-TR" sz="1200" dirty="0" smtClean="0">
                          <a:solidFill>
                            <a:srgbClr val="000000"/>
                          </a:solidFill>
                          <a:latin typeface="Times New Roman"/>
                          <a:ea typeface="Times New Roman"/>
                        </a:rPr>
                        <a:t>14</a:t>
                      </a:r>
                      <a:r>
                        <a:rPr lang="tr-TR" sz="1800" kern="1200" baseline="30000" dirty="0" smtClean="0">
                          <a:solidFill>
                            <a:schemeClr val="tx1"/>
                          </a:solidFill>
                          <a:latin typeface="+mn-lt"/>
                          <a:ea typeface="+mn-ea"/>
                          <a:cs typeface="+mn-cs"/>
                        </a:rPr>
                        <a:t>1</a:t>
                      </a:r>
                      <a:endParaRPr lang="tr-TR" sz="1200" dirty="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Tesisin/Faaliyetin</a:t>
                      </a:r>
                      <a:endParaRPr lang="tr-TR" sz="1200" dirty="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a:t>
                      </a:r>
                      <a:endParaRPr lang="tr-TR" sz="1200" dirty="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60020">
                        <a:lnSpc>
                          <a:spcPct val="115000"/>
                        </a:lnSpc>
                        <a:spcAft>
                          <a:spcPts val="0"/>
                        </a:spcAft>
                      </a:pPr>
                      <a:r>
                        <a:rPr lang="tr-TR" sz="1200" dirty="0">
                          <a:solidFill>
                            <a:srgbClr val="000000"/>
                          </a:solidFill>
                          <a:latin typeface="Times New Roman"/>
                          <a:ea typeface="Times New Roman"/>
                        </a:rPr>
                        <a:t>A. Toplam Alanı (m</a:t>
                      </a:r>
                      <a:r>
                        <a:rPr lang="tr-TR" sz="1200" baseline="30000" dirty="0">
                          <a:solidFill>
                            <a:srgbClr val="000000"/>
                          </a:solidFill>
                          <a:latin typeface="Times New Roman"/>
                          <a:ea typeface="Times New Roman"/>
                        </a:rPr>
                        <a:t>2</a:t>
                      </a:r>
                      <a:r>
                        <a:rPr lang="tr-TR" sz="1200" dirty="0">
                          <a:solidFill>
                            <a:srgbClr val="000000"/>
                          </a:solidFill>
                          <a:latin typeface="Times New Roman"/>
                          <a:ea typeface="Times New Roman"/>
                        </a:rPr>
                        <a:t>):</a:t>
                      </a:r>
                      <a:endParaRPr lang="tr-TR" sz="1200" dirty="0">
                        <a:latin typeface="Times New Roman"/>
                        <a:ea typeface="Times New Roman"/>
                      </a:endParaRPr>
                    </a:p>
                    <a:p>
                      <a:pPr marL="160020">
                        <a:lnSpc>
                          <a:spcPct val="115000"/>
                        </a:lnSpc>
                        <a:spcAft>
                          <a:spcPts val="0"/>
                        </a:spcAft>
                      </a:pPr>
                      <a:r>
                        <a:rPr lang="tr-TR" sz="1200" dirty="0">
                          <a:solidFill>
                            <a:srgbClr val="000000"/>
                          </a:solidFill>
                          <a:latin typeface="Times New Roman"/>
                          <a:ea typeface="Times New Roman"/>
                        </a:rPr>
                        <a:t>B. Kapalı Alanı (m</a:t>
                      </a:r>
                      <a:r>
                        <a:rPr lang="tr-TR" sz="1200" baseline="30000" dirty="0">
                          <a:solidFill>
                            <a:srgbClr val="000000"/>
                          </a:solidFill>
                          <a:latin typeface="Times New Roman"/>
                          <a:ea typeface="Times New Roman"/>
                        </a:rPr>
                        <a:t>2</a:t>
                      </a:r>
                      <a:r>
                        <a:rPr lang="tr-TR" sz="1200" dirty="0">
                          <a:solidFill>
                            <a:srgbClr val="000000"/>
                          </a:solidFill>
                          <a:latin typeface="Times New Roman"/>
                          <a:ea typeface="Times New Roman"/>
                        </a:rPr>
                        <a:t>)   :</a:t>
                      </a:r>
                      <a:endParaRPr lang="tr-TR" sz="1200" dirty="0">
                        <a:latin typeface="Times New Roman"/>
                        <a:ea typeface="Times New Roman"/>
                      </a:endParaRPr>
                    </a:p>
                    <a:p>
                      <a:pPr marL="160020">
                        <a:lnSpc>
                          <a:spcPct val="115000"/>
                        </a:lnSpc>
                        <a:spcAft>
                          <a:spcPts val="0"/>
                        </a:spcAft>
                      </a:pPr>
                      <a:r>
                        <a:rPr lang="tr-TR" sz="1200" dirty="0">
                          <a:solidFill>
                            <a:srgbClr val="000000"/>
                          </a:solidFill>
                          <a:latin typeface="Times New Roman"/>
                          <a:ea typeface="Times New Roman"/>
                        </a:rPr>
                        <a:t>C. Vardiya Sayısı       :</a:t>
                      </a:r>
                      <a:endParaRPr lang="tr-TR" sz="1200" dirty="0">
                        <a:latin typeface="Times New Roman"/>
                        <a:ea typeface="Times New Roman"/>
                      </a:endParaRPr>
                    </a:p>
                    <a:p>
                      <a:pPr marL="160020">
                        <a:lnSpc>
                          <a:spcPct val="115000"/>
                        </a:lnSpc>
                        <a:spcAft>
                          <a:spcPts val="0"/>
                        </a:spcAft>
                      </a:pPr>
                      <a:r>
                        <a:rPr lang="tr-TR" sz="1200" dirty="0">
                          <a:solidFill>
                            <a:srgbClr val="000000"/>
                          </a:solidFill>
                          <a:latin typeface="Times New Roman"/>
                          <a:ea typeface="Times New Roman"/>
                        </a:rPr>
                        <a:t>Ç. Çalışan Kişi Sayısı:</a:t>
                      </a:r>
                      <a:endParaRPr lang="tr-TR" sz="1200" dirty="0">
                        <a:latin typeface="Times New Roman"/>
                        <a:ea typeface="Times New Roman"/>
                      </a:endParaRPr>
                    </a:p>
                    <a:p>
                      <a:pPr marL="160020">
                        <a:lnSpc>
                          <a:spcPct val="115000"/>
                        </a:lnSpc>
                        <a:spcAft>
                          <a:spcPts val="0"/>
                        </a:spcAft>
                      </a:pPr>
                      <a:r>
                        <a:rPr lang="tr-TR" sz="1200" dirty="0">
                          <a:solidFill>
                            <a:srgbClr val="000000"/>
                          </a:solidFill>
                          <a:latin typeface="Times New Roman"/>
                          <a:ea typeface="Times New Roman"/>
                        </a:rPr>
                        <a:t>D. Günde Ortalama Çalışma Süresi (Saat):</a:t>
                      </a:r>
                      <a:endParaRPr lang="tr-TR" sz="1200" dirty="0">
                        <a:latin typeface="Times New Roman"/>
                        <a:ea typeface="Times New Roman"/>
                      </a:endParaRPr>
                    </a:p>
                    <a:p>
                      <a:pPr marL="160020">
                        <a:lnSpc>
                          <a:spcPct val="115000"/>
                        </a:lnSpc>
                        <a:spcAft>
                          <a:spcPts val="0"/>
                        </a:spcAft>
                      </a:pPr>
                      <a:r>
                        <a:rPr lang="tr-TR" sz="1200" dirty="0">
                          <a:solidFill>
                            <a:srgbClr val="000000"/>
                          </a:solidFill>
                          <a:latin typeface="Times New Roman"/>
                          <a:ea typeface="Times New Roman"/>
                        </a:rPr>
                        <a:t>    Toplam Çalışma Süresi (İşgünü/Yıl):</a:t>
                      </a:r>
                      <a:endParaRPr lang="tr-TR" sz="1200" dirty="0">
                        <a:latin typeface="Times New Roman"/>
                        <a:ea typeface="Times New Roman"/>
                      </a:endParaRPr>
                    </a:p>
                    <a:p>
                      <a:pPr marL="160020">
                        <a:lnSpc>
                          <a:spcPct val="115000"/>
                        </a:lnSpc>
                        <a:spcAft>
                          <a:spcPts val="0"/>
                        </a:spcAft>
                      </a:pPr>
                      <a:r>
                        <a:rPr lang="tr-TR" sz="1200" dirty="0">
                          <a:solidFill>
                            <a:srgbClr val="000000"/>
                          </a:solidFill>
                          <a:latin typeface="Times New Roman"/>
                          <a:ea typeface="Times New Roman"/>
                        </a:rPr>
                        <a:t>E. Çalışma Şekli:</a:t>
                      </a:r>
                      <a:endParaRPr lang="tr-TR" sz="1200" dirty="0">
                        <a:latin typeface="Times New Roman"/>
                        <a:ea typeface="Times New Roman"/>
                      </a:endParaRPr>
                    </a:p>
                    <a:p>
                      <a:pPr>
                        <a:lnSpc>
                          <a:spcPct val="115000"/>
                        </a:lnSpc>
                        <a:spcAft>
                          <a:spcPts val="0"/>
                        </a:spcAft>
                      </a:pPr>
                      <a:r>
                        <a:rPr lang="tr-TR" sz="1200" dirty="0">
                          <a:solidFill>
                            <a:srgbClr val="000000"/>
                          </a:solidFill>
                          <a:latin typeface="Times New Roman"/>
                          <a:ea typeface="Times New Roman"/>
                        </a:rPr>
                        <a:t>        </a:t>
                      </a:r>
                      <a:r>
                        <a:rPr lang="tr-TR" sz="1200" b="1" dirty="0">
                          <a:solidFill>
                            <a:srgbClr val="000000"/>
                          </a:solidFill>
                          <a:latin typeface="Times New Roman"/>
                          <a:ea typeface="Times New Roman"/>
                        </a:rPr>
                        <a:t></a:t>
                      </a:r>
                      <a:r>
                        <a:rPr lang="tr-TR" sz="1200" dirty="0">
                          <a:solidFill>
                            <a:srgbClr val="000000"/>
                          </a:solidFill>
                          <a:latin typeface="Times New Roman"/>
                          <a:ea typeface="Times New Roman"/>
                        </a:rPr>
                        <a:t> Sürekli</a:t>
                      </a:r>
                      <a:endParaRPr lang="tr-TR" sz="1200" dirty="0">
                        <a:latin typeface="Times New Roman"/>
                        <a:ea typeface="Times New Roman"/>
                      </a:endParaRPr>
                    </a:p>
                    <a:p>
                      <a:pPr>
                        <a:lnSpc>
                          <a:spcPct val="115000"/>
                        </a:lnSpc>
                        <a:spcAft>
                          <a:spcPts val="0"/>
                        </a:spcAft>
                      </a:pPr>
                      <a:r>
                        <a:rPr lang="tr-TR" sz="1200" dirty="0">
                          <a:solidFill>
                            <a:srgbClr val="000000"/>
                          </a:solidFill>
                          <a:latin typeface="Times New Roman"/>
                          <a:ea typeface="Times New Roman"/>
                        </a:rPr>
                        <a:t>        </a:t>
                      </a:r>
                      <a:r>
                        <a:rPr lang="tr-TR" sz="1200" b="1" dirty="0">
                          <a:solidFill>
                            <a:srgbClr val="000000"/>
                          </a:solidFill>
                          <a:latin typeface="Times New Roman"/>
                          <a:ea typeface="Times New Roman"/>
                        </a:rPr>
                        <a:t></a:t>
                      </a:r>
                      <a:r>
                        <a:rPr lang="tr-TR" sz="1200" dirty="0">
                          <a:solidFill>
                            <a:srgbClr val="000000"/>
                          </a:solidFill>
                          <a:latin typeface="Times New Roman"/>
                          <a:ea typeface="Times New Roman"/>
                        </a:rPr>
                        <a:t> Kesikli</a:t>
                      </a:r>
                      <a:endParaRPr lang="tr-TR" sz="1200" dirty="0">
                        <a:latin typeface="Times New Roman"/>
                        <a:ea typeface="Times New Roman"/>
                      </a:endParaRPr>
                    </a:p>
                    <a:p>
                      <a:pPr>
                        <a:lnSpc>
                          <a:spcPct val="115000"/>
                        </a:lnSpc>
                        <a:spcAft>
                          <a:spcPts val="0"/>
                        </a:spcAft>
                      </a:pPr>
                      <a:r>
                        <a:rPr lang="tr-TR" sz="1200" dirty="0">
                          <a:solidFill>
                            <a:srgbClr val="000000"/>
                          </a:solidFill>
                          <a:latin typeface="Times New Roman"/>
                          <a:ea typeface="Times New Roman"/>
                        </a:rPr>
                        <a:t>         Kesikli ise günde ortalama çalışma süresi: .......</a:t>
                      </a:r>
                      <a:endParaRPr lang="tr-TR" sz="1200" dirty="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7673">
                <a:tc>
                  <a:txBody>
                    <a:bodyPr/>
                    <a:lstStyle/>
                    <a:p>
                      <a:pPr>
                        <a:lnSpc>
                          <a:spcPct val="115000"/>
                        </a:lnSpc>
                        <a:spcAft>
                          <a:spcPts val="0"/>
                        </a:spcAft>
                        <a:tabLst>
                          <a:tab pos="80645" algn="l"/>
                        </a:tabLst>
                      </a:pPr>
                      <a:r>
                        <a:rPr lang="tr-TR" sz="1200">
                          <a:solidFill>
                            <a:srgbClr val="000000"/>
                          </a:solidFill>
                          <a:latin typeface="Times New Roman"/>
                          <a:ea typeface="Times New Roman"/>
                        </a:rPr>
                        <a:t>15.</a:t>
                      </a:r>
                      <a:endParaRPr lang="tr-TR" sz="120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 Tesisin/Faaliyetin Kurulu Olduğu Bölge</a:t>
                      </a:r>
                      <a:endParaRPr lang="tr-TR" sz="1200" dirty="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Times New Roman"/>
                          <a:ea typeface="Times New Roman"/>
                        </a:rPr>
                        <a:t>:</a:t>
                      </a:r>
                      <a:endParaRPr lang="tr-TR" sz="1200" dirty="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60020">
                        <a:lnSpc>
                          <a:spcPct val="115000"/>
                        </a:lnSpc>
                        <a:spcAft>
                          <a:spcPts val="0"/>
                        </a:spcAft>
                      </a:pPr>
                      <a:r>
                        <a:rPr lang="tr-TR" sz="1200" b="1" dirty="0">
                          <a:solidFill>
                            <a:srgbClr val="000000"/>
                          </a:solidFill>
                          <a:latin typeface="Times New Roman"/>
                          <a:ea typeface="Times New Roman"/>
                        </a:rPr>
                        <a:t></a:t>
                      </a:r>
                      <a:r>
                        <a:rPr lang="tr-TR" sz="1200" dirty="0">
                          <a:solidFill>
                            <a:srgbClr val="000000"/>
                          </a:solidFill>
                          <a:latin typeface="Times New Roman"/>
                          <a:ea typeface="Times New Roman"/>
                        </a:rPr>
                        <a:t> Sanayi Bölgesi</a:t>
                      </a:r>
                      <a:endParaRPr lang="tr-TR" sz="1200" dirty="0">
                        <a:latin typeface="Times New Roman"/>
                        <a:ea typeface="Times New Roman"/>
                      </a:endParaRPr>
                    </a:p>
                    <a:p>
                      <a:pPr marL="160020">
                        <a:lnSpc>
                          <a:spcPct val="115000"/>
                        </a:lnSpc>
                        <a:spcAft>
                          <a:spcPts val="0"/>
                        </a:spcAft>
                      </a:pPr>
                      <a:r>
                        <a:rPr lang="tr-TR" sz="1200" b="1" dirty="0">
                          <a:solidFill>
                            <a:srgbClr val="000000"/>
                          </a:solidFill>
                          <a:latin typeface="Times New Roman"/>
                          <a:ea typeface="Times New Roman"/>
                        </a:rPr>
                        <a:t> </a:t>
                      </a:r>
                      <a:r>
                        <a:rPr lang="tr-TR" sz="1200" dirty="0">
                          <a:solidFill>
                            <a:srgbClr val="000000"/>
                          </a:solidFill>
                          <a:latin typeface="Times New Roman"/>
                          <a:ea typeface="Times New Roman"/>
                        </a:rPr>
                        <a:t>Yerleşim Alanı</a:t>
                      </a:r>
                      <a:endParaRPr lang="tr-TR" sz="1200" dirty="0">
                        <a:latin typeface="Times New Roman"/>
                        <a:ea typeface="Times New Roman"/>
                      </a:endParaRPr>
                    </a:p>
                    <a:p>
                      <a:pPr marL="160020">
                        <a:lnSpc>
                          <a:spcPct val="115000"/>
                        </a:lnSpc>
                        <a:spcAft>
                          <a:spcPts val="0"/>
                        </a:spcAft>
                      </a:pPr>
                      <a:r>
                        <a:rPr lang="tr-TR" sz="1200" b="1" dirty="0">
                          <a:solidFill>
                            <a:srgbClr val="000000"/>
                          </a:solidFill>
                          <a:latin typeface="Times New Roman"/>
                          <a:ea typeface="Times New Roman"/>
                        </a:rPr>
                        <a:t> </a:t>
                      </a:r>
                      <a:r>
                        <a:rPr lang="tr-TR" sz="1200" dirty="0">
                          <a:solidFill>
                            <a:srgbClr val="000000"/>
                          </a:solidFill>
                          <a:latin typeface="Times New Roman"/>
                          <a:ea typeface="Times New Roman"/>
                        </a:rPr>
                        <a:t>Gürültüye Duyarlı Bölge (Hastane, Okul vb.)</a:t>
                      </a:r>
                      <a:endParaRPr lang="tr-TR" sz="1200" dirty="0">
                        <a:latin typeface="Times New Roman"/>
                        <a:ea typeface="Times New Roman"/>
                      </a:endParaRPr>
                    </a:p>
                    <a:p>
                      <a:pPr marL="160020">
                        <a:lnSpc>
                          <a:spcPct val="115000"/>
                        </a:lnSpc>
                        <a:spcAft>
                          <a:spcPts val="0"/>
                        </a:spcAft>
                      </a:pPr>
                      <a:r>
                        <a:rPr lang="tr-TR" sz="1200" b="1" dirty="0">
                          <a:solidFill>
                            <a:srgbClr val="000000"/>
                          </a:solidFill>
                          <a:latin typeface="Times New Roman"/>
                          <a:ea typeface="Times New Roman"/>
                        </a:rPr>
                        <a:t></a:t>
                      </a:r>
                      <a:r>
                        <a:rPr lang="tr-TR" sz="1200" dirty="0">
                          <a:solidFill>
                            <a:srgbClr val="000000"/>
                          </a:solidFill>
                          <a:latin typeface="Times New Roman"/>
                          <a:ea typeface="Times New Roman"/>
                        </a:rPr>
                        <a:t> Mücavir Alan Sınırları İçinde</a:t>
                      </a:r>
                      <a:endParaRPr lang="tr-TR" sz="1200" dirty="0">
                        <a:latin typeface="Times New Roman"/>
                        <a:ea typeface="Times New Roman"/>
                      </a:endParaRPr>
                    </a:p>
                    <a:p>
                      <a:pPr marL="160020">
                        <a:lnSpc>
                          <a:spcPct val="115000"/>
                        </a:lnSpc>
                        <a:spcAft>
                          <a:spcPts val="0"/>
                        </a:spcAft>
                      </a:pPr>
                      <a:r>
                        <a:rPr lang="tr-TR" sz="1200" b="1" dirty="0">
                          <a:solidFill>
                            <a:srgbClr val="000000"/>
                          </a:solidFill>
                          <a:latin typeface="Times New Roman"/>
                          <a:ea typeface="Times New Roman"/>
                        </a:rPr>
                        <a:t></a:t>
                      </a:r>
                      <a:r>
                        <a:rPr lang="tr-TR" sz="1200" dirty="0">
                          <a:solidFill>
                            <a:srgbClr val="000000"/>
                          </a:solidFill>
                          <a:latin typeface="Times New Roman"/>
                          <a:ea typeface="Times New Roman"/>
                        </a:rPr>
                        <a:t> Mücavir Alan Sınırları Dışında</a:t>
                      </a:r>
                      <a:endParaRPr lang="tr-TR" sz="1200" dirty="0">
                        <a:latin typeface="Times New Roman"/>
                        <a:ea typeface="Times New Roman"/>
                      </a:endParaRPr>
                    </a:p>
                    <a:p>
                      <a:pPr marL="160020">
                        <a:lnSpc>
                          <a:spcPct val="115000"/>
                        </a:lnSpc>
                        <a:spcAft>
                          <a:spcPts val="0"/>
                        </a:spcAft>
                      </a:pPr>
                      <a:r>
                        <a:rPr lang="tr-TR" sz="1200" b="1" dirty="0">
                          <a:solidFill>
                            <a:srgbClr val="000000"/>
                          </a:solidFill>
                          <a:latin typeface="Times New Roman"/>
                          <a:ea typeface="Times New Roman"/>
                        </a:rPr>
                        <a:t></a:t>
                      </a:r>
                      <a:r>
                        <a:rPr lang="tr-TR" sz="1200" dirty="0">
                          <a:solidFill>
                            <a:srgbClr val="000000"/>
                          </a:solidFill>
                          <a:latin typeface="Times New Roman"/>
                          <a:ea typeface="Times New Roman"/>
                        </a:rPr>
                        <a:t> Korunan Alan (Koruma Statüsü Mevzuatla</a:t>
                      </a:r>
                      <a:endParaRPr lang="tr-TR" sz="1200" dirty="0">
                        <a:latin typeface="Times New Roman"/>
                        <a:ea typeface="Times New Roman"/>
                      </a:endParaRPr>
                    </a:p>
                    <a:p>
                      <a:pPr marL="160020">
                        <a:lnSpc>
                          <a:spcPct val="115000"/>
                        </a:lnSpc>
                        <a:spcAft>
                          <a:spcPts val="0"/>
                        </a:spcAft>
                      </a:pPr>
                      <a:r>
                        <a:rPr lang="tr-TR" sz="1200" dirty="0">
                          <a:solidFill>
                            <a:srgbClr val="000000"/>
                          </a:solidFill>
                          <a:latin typeface="Times New Roman"/>
                          <a:ea typeface="Times New Roman"/>
                        </a:rPr>
                        <a:t>     Belirlenmiş Alan)</a:t>
                      </a:r>
                      <a:endParaRPr lang="tr-TR" sz="1200" dirty="0">
                        <a:latin typeface="Times New Roman"/>
                        <a:ea typeface="Times New Roman"/>
                      </a:endParaRPr>
                    </a:p>
                    <a:p>
                      <a:pPr marL="160020">
                        <a:lnSpc>
                          <a:spcPct val="115000"/>
                        </a:lnSpc>
                        <a:spcAft>
                          <a:spcPts val="0"/>
                        </a:spcAft>
                      </a:pPr>
                      <a:r>
                        <a:rPr lang="tr-TR" sz="1200" b="1" dirty="0">
                          <a:solidFill>
                            <a:srgbClr val="000000"/>
                          </a:solidFill>
                          <a:latin typeface="Times New Roman"/>
                          <a:ea typeface="Times New Roman"/>
                        </a:rPr>
                        <a:t></a:t>
                      </a:r>
                      <a:r>
                        <a:rPr lang="tr-TR" sz="1200" dirty="0">
                          <a:solidFill>
                            <a:srgbClr val="000000"/>
                          </a:solidFill>
                          <a:latin typeface="Times New Roman"/>
                          <a:ea typeface="Times New Roman"/>
                        </a:rPr>
                        <a:t> Organize Sanayi Bölgesi</a:t>
                      </a:r>
                      <a:endParaRPr lang="tr-TR" sz="1200" dirty="0">
                        <a:latin typeface="Times New Roman"/>
                        <a:ea typeface="Times New Roman"/>
                      </a:endParaRPr>
                    </a:p>
                    <a:p>
                      <a:pPr marL="160020">
                        <a:lnSpc>
                          <a:spcPct val="115000"/>
                        </a:lnSpc>
                        <a:spcAft>
                          <a:spcPts val="0"/>
                        </a:spcAft>
                      </a:pPr>
                      <a:r>
                        <a:rPr lang="tr-TR" sz="1200" b="1" dirty="0">
                          <a:solidFill>
                            <a:srgbClr val="000000"/>
                          </a:solidFill>
                          <a:latin typeface="Times New Roman"/>
                          <a:ea typeface="Times New Roman"/>
                        </a:rPr>
                        <a:t> </a:t>
                      </a:r>
                      <a:r>
                        <a:rPr lang="tr-TR" sz="1200" dirty="0">
                          <a:solidFill>
                            <a:srgbClr val="000000"/>
                          </a:solidFill>
                          <a:latin typeface="Times New Roman"/>
                          <a:ea typeface="Times New Roman"/>
                        </a:rPr>
                        <a:t>İhtisas Sanayi Bölgesi</a:t>
                      </a:r>
                      <a:endParaRPr lang="tr-TR" sz="1200" dirty="0">
                        <a:latin typeface="Times New Roman"/>
                        <a:ea typeface="Times New Roman"/>
                      </a:endParaRPr>
                    </a:p>
                    <a:p>
                      <a:pPr marL="160020">
                        <a:lnSpc>
                          <a:spcPct val="115000"/>
                        </a:lnSpc>
                        <a:spcAft>
                          <a:spcPts val="0"/>
                        </a:spcAft>
                      </a:pPr>
                      <a:r>
                        <a:rPr lang="tr-TR" sz="1200" b="1" dirty="0">
                          <a:solidFill>
                            <a:srgbClr val="000000"/>
                          </a:solidFill>
                          <a:latin typeface="Times New Roman"/>
                          <a:ea typeface="Times New Roman"/>
                        </a:rPr>
                        <a:t> </a:t>
                      </a:r>
                      <a:r>
                        <a:rPr lang="tr-TR" sz="1200" dirty="0">
                          <a:solidFill>
                            <a:srgbClr val="000000"/>
                          </a:solidFill>
                          <a:latin typeface="Times New Roman"/>
                          <a:ea typeface="Times New Roman"/>
                        </a:rPr>
                        <a:t>Diğer (belirtiniz)   ...............………………</a:t>
                      </a:r>
                      <a:endParaRPr lang="tr-TR" sz="1200" dirty="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6215">
                <a:tc>
                  <a:txBody>
                    <a:bodyPr/>
                    <a:lstStyle/>
                    <a:p>
                      <a:pPr>
                        <a:lnSpc>
                          <a:spcPct val="115000"/>
                        </a:lnSpc>
                        <a:spcAft>
                          <a:spcPts val="0"/>
                        </a:spcAft>
                        <a:tabLst>
                          <a:tab pos="80645" algn="l"/>
                        </a:tabLst>
                      </a:pPr>
                      <a:r>
                        <a:rPr lang="tr-TR" sz="1200">
                          <a:solidFill>
                            <a:srgbClr val="000000"/>
                          </a:solidFill>
                          <a:latin typeface="Times New Roman"/>
                          <a:ea typeface="Times New Roman"/>
                        </a:rPr>
                        <a:t>16.</a:t>
                      </a:r>
                      <a:endParaRPr lang="tr-TR" sz="120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 ÇED Yönetmeliği Kapsamında Alınmış İzinler</a:t>
                      </a:r>
                      <a:endParaRPr lang="tr-TR" sz="120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Times New Roman"/>
                          <a:ea typeface="Times New Roman"/>
                        </a:rPr>
                        <a:t>:</a:t>
                      </a:r>
                      <a:endParaRPr lang="tr-TR" sz="120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84150">
                        <a:lnSpc>
                          <a:spcPct val="115000"/>
                        </a:lnSpc>
                        <a:spcAft>
                          <a:spcPts val="0"/>
                        </a:spcAft>
                      </a:pPr>
                      <a:r>
                        <a:rPr lang="tr-TR" sz="1200" b="1" dirty="0">
                          <a:solidFill>
                            <a:srgbClr val="000000"/>
                          </a:solidFill>
                          <a:latin typeface="Times New Roman"/>
                          <a:ea typeface="Times New Roman"/>
                        </a:rPr>
                        <a:t> </a:t>
                      </a:r>
                      <a:r>
                        <a:rPr lang="tr-TR" sz="1200" dirty="0">
                          <a:solidFill>
                            <a:srgbClr val="000000"/>
                          </a:solidFill>
                          <a:latin typeface="Times New Roman"/>
                          <a:ea typeface="Times New Roman"/>
                        </a:rPr>
                        <a:t>ÇED Olumlu Kararı</a:t>
                      </a:r>
                      <a:endParaRPr lang="tr-TR" sz="1200" dirty="0">
                        <a:latin typeface="Times New Roman"/>
                        <a:ea typeface="Times New Roman"/>
                      </a:endParaRPr>
                    </a:p>
                    <a:p>
                      <a:pPr marL="184150">
                        <a:lnSpc>
                          <a:spcPct val="115000"/>
                        </a:lnSpc>
                        <a:spcAft>
                          <a:spcPts val="0"/>
                        </a:spcAft>
                      </a:pPr>
                      <a:r>
                        <a:rPr lang="tr-TR" sz="1200" b="1" dirty="0">
                          <a:solidFill>
                            <a:srgbClr val="000000"/>
                          </a:solidFill>
                          <a:latin typeface="Times New Roman"/>
                          <a:ea typeface="Times New Roman"/>
                        </a:rPr>
                        <a:t> </a:t>
                      </a:r>
                      <a:r>
                        <a:rPr lang="tr-TR" sz="1200" dirty="0">
                          <a:solidFill>
                            <a:srgbClr val="000000"/>
                          </a:solidFill>
                          <a:latin typeface="Times New Roman"/>
                          <a:ea typeface="Times New Roman"/>
                        </a:rPr>
                        <a:t>ÇED Gerekli Değildir Kararı</a:t>
                      </a:r>
                      <a:endParaRPr lang="tr-TR" sz="1200" dirty="0">
                        <a:latin typeface="Times New Roman"/>
                        <a:ea typeface="Times New Roman"/>
                      </a:endParaRPr>
                    </a:p>
                    <a:p>
                      <a:pPr marL="184150">
                        <a:lnSpc>
                          <a:spcPct val="115000"/>
                        </a:lnSpc>
                        <a:spcAft>
                          <a:spcPts val="0"/>
                        </a:spcAft>
                      </a:pPr>
                      <a:r>
                        <a:rPr lang="tr-TR" sz="1200" b="1" dirty="0">
                          <a:solidFill>
                            <a:srgbClr val="000000"/>
                          </a:solidFill>
                          <a:latin typeface="Times New Roman"/>
                          <a:ea typeface="Times New Roman"/>
                        </a:rPr>
                        <a:t> </a:t>
                      </a:r>
                      <a:r>
                        <a:rPr lang="tr-TR" sz="1200" dirty="0">
                          <a:solidFill>
                            <a:srgbClr val="000000"/>
                          </a:solidFill>
                          <a:latin typeface="Times New Roman"/>
                          <a:ea typeface="Times New Roman"/>
                        </a:rPr>
                        <a:t>ÇED Kapsamı Dışında</a:t>
                      </a:r>
                      <a:endParaRPr lang="tr-TR" sz="1200" dirty="0">
                        <a:latin typeface="Times New Roman"/>
                        <a:ea typeface="Times New Roman"/>
                      </a:endParaRPr>
                    </a:p>
                  </a:txBody>
                  <a:tcPr marL="37894" marR="378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704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endParaRPr>
          </a:p>
        </p:txBody>
      </p:sp>
    </p:spTree>
  </p:cSld>
  <p:clrMapOvr>
    <a:masterClrMapping/>
  </p:clrMapOvr>
  <p:transition>
    <p:circl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32</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0" name="5 Aşağı Ok"/>
          <p:cNvSpPr>
            <a:spLocks noChangeArrowheads="1"/>
          </p:cNvSpPr>
          <p:nvPr/>
        </p:nvSpPr>
        <p:spPr bwMode="auto">
          <a:xfrm>
            <a:off x="723896" y="1724012"/>
            <a:ext cx="762000" cy="762000"/>
          </a:xfrm>
          <a:prstGeom prst="downArrow">
            <a:avLst>
              <a:gd name="adj1" fmla="val 50000"/>
              <a:gd name="adj2" fmla="val 50000"/>
            </a:avLst>
          </a:prstGeom>
          <a:noFill/>
          <a:ln w="9525" algn="ctr">
            <a:noFill/>
            <a:round/>
            <a:headEnd/>
            <a:tailEnd/>
          </a:ln>
        </p:spPr>
        <p:txBody>
          <a:bodyPr/>
          <a:lstStyle/>
          <a:p>
            <a:pPr marL="342900" indent="-342900" eaLnBrk="0" hangingPunct="0">
              <a:spcBef>
                <a:spcPct val="20000"/>
              </a:spcBef>
              <a:buClr>
                <a:schemeClr val="accent1"/>
              </a:buClr>
              <a:buSzPct val="65000"/>
              <a:buFont typeface="Wingdings" pitchFamily="2" charset="2"/>
              <a:buChar char="n"/>
            </a:pPr>
            <a:endParaRPr lang="tr-TR"/>
          </a:p>
        </p:txBody>
      </p:sp>
      <p:sp>
        <p:nvSpPr>
          <p:cNvPr id="14" name="Rectangle 92"/>
          <p:cNvSpPr txBox="1">
            <a:spLocks noChangeArrowheads="1"/>
          </p:cNvSpPr>
          <p:nvPr/>
        </p:nvSpPr>
        <p:spPr bwMode="auto">
          <a:xfrm>
            <a:off x="647696" y="1571612"/>
            <a:ext cx="3924304" cy="4572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eaLnBrk="0" hangingPunct="0">
              <a:spcBef>
                <a:spcPct val="20000"/>
              </a:spcBef>
              <a:buClr>
                <a:schemeClr val="accent1"/>
              </a:buClr>
              <a:buSzPct val="65000"/>
              <a:buFont typeface="Wingdings" pitchFamily="2" charset="2"/>
              <a:buNone/>
              <a:defRPr/>
            </a:pPr>
            <a:r>
              <a:rPr lang="tr-TR" sz="1600" b="1" dirty="0" smtClean="0">
                <a:solidFill>
                  <a:schemeClr val="bg1"/>
                </a:solidFill>
              </a:rPr>
              <a:t>Ortak </a:t>
            </a:r>
            <a:r>
              <a:rPr lang="tr-TR" sz="1600" b="1" dirty="0">
                <a:solidFill>
                  <a:schemeClr val="bg1"/>
                </a:solidFill>
              </a:rPr>
              <a:t>Belgeler</a:t>
            </a:r>
            <a:endParaRPr lang="tr-TR" sz="1600" dirty="0">
              <a:solidFill>
                <a:schemeClr val="bg1"/>
              </a:solidFill>
            </a:endParaRPr>
          </a:p>
        </p:txBody>
      </p:sp>
      <p:sp>
        <p:nvSpPr>
          <p:cNvPr id="15" name="Rectangle 3"/>
          <p:cNvSpPr txBox="1">
            <a:spLocks noChangeArrowheads="1"/>
          </p:cNvSpPr>
          <p:nvPr/>
        </p:nvSpPr>
        <p:spPr bwMode="auto">
          <a:xfrm>
            <a:off x="647696" y="2105012"/>
            <a:ext cx="3924304" cy="4467260"/>
          </a:xfrm>
          <a:prstGeom prst="rect">
            <a:avLst/>
          </a:prstGeom>
          <a:ln w="9525" cap="flat" cmpd="sng" algn="ctr">
            <a:noFill/>
            <a:prstDash val="solid"/>
            <a:headEnd/>
            <a:tailEnd/>
          </a:ln>
          <a:scene3d>
            <a:camera prst="orthographicFront"/>
            <a:lightRig rig="threePt" dir="t"/>
          </a:scene3d>
          <a:sp3d>
            <a:bevelT w="114300" prst="hardEdge"/>
          </a:sp3d>
        </p:spPr>
        <p:style>
          <a:lnRef idx="1">
            <a:schemeClr val="accent1"/>
          </a:lnRef>
          <a:fillRef idx="2">
            <a:schemeClr val="accent1"/>
          </a:fillRef>
          <a:effectRef idx="1">
            <a:schemeClr val="accent1"/>
          </a:effectRef>
          <a:fontRef idx="minor">
            <a:schemeClr val="dk1"/>
          </a:fontRef>
        </p:style>
        <p:txBody>
          <a:bodyPr anchor="ctr"/>
          <a:lstStyle/>
          <a:p>
            <a:pPr marL="571500" indent="-571500" eaLnBrk="0" hangingPunct="0">
              <a:lnSpc>
                <a:spcPct val="80000"/>
              </a:lnSpc>
              <a:spcBef>
                <a:spcPct val="20000"/>
              </a:spcBef>
              <a:buClr>
                <a:schemeClr val="accent1"/>
              </a:buClr>
              <a:buSzPct val="65000"/>
              <a:buFont typeface="Wingdings" pitchFamily="2" charset="2"/>
              <a:buChar char="q"/>
              <a:defRPr/>
            </a:pPr>
            <a:endParaRPr lang="tr-TR" sz="2000" dirty="0" smtClean="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smtClean="0">
                <a:latin typeface="Times New Roman" pitchFamily="18" charset="0"/>
              </a:rPr>
              <a:t>ÇED Belgesi</a:t>
            </a:r>
          </a:p>
          <a:p>
            <a:pPr marL="571500" indent="-571500" eaLnBrk="0" hangingPunct="0">
              <a:lnSpc>
                <a:spcPct val="80000"/>
              </a:lnSpc>
              <a:spcBef>
                <a:spcPct val="20000"/>
              </a:spcBef>
              <a:buClr>
                <a:schemeClr val="accent1"/>
              </a:buClr>
              <a:buSzPct val="65000"/>
              <a:buFont typeface="Wingdings" pitchFamily="2" charset="2"/>
              <a:buChar char="q"/>
              <a:defRPr/>
            </a:pPr>
            <a:endParaRPr lang="tr-TR" sz="2000" dirty="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a:latin typeface="Times New Roman" pitchFamily="18" charset="0"/>
              </a:rPr>
              <a:t>Yapı Kullanım </a:t>
            </a:r>
            <a:r>
              <a:rPr lang="tr-TR" sz="2000" dirty="0" smtClean="0">
                <a:latin typeface="Times New Roman" pitchFamily="18" charset="0"/>
              </a:rPr>
              <a:t>İzni</a:t>
            </a:r>
          </a:p>
          <a:p>
            <a:pPr marL="571500" indent="-571500" eaLnBrk="0" hangingPunct="0">
              <a:lnSpc>
                <a:spcPct val="80000"/>
              </a:lnSpc>
              <a:spcBef>
                <a:spcPct val="20000"/>
              </a:spcBef>
              <a:buClr>
                <a:schemeClr val="accent1"/>
              </a:buClr>
              <a:buSzPct val="65000"/>
              <a:buFont typeface="Wingdings" pitchFamily="2" charset="2"/>
              <a:buChar char="q"/>
              <a:defRPr/>
            </a:pPr>
            <a:endParaRPr lang="tr-TR" sz="2000" dirty="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smtClean="0">
                <a:latin typeface="Times New Roman" pitchFamily="18" charset="0"/>
              </a:rPr>
              <a:t>Ticaret </a:t>
            </a:r>
            <a:r>
              <a:rPr lang="tr-TR" sz="2000" dirty="0">
                <a:latin typeface="Times New Roman" pitchFamily="18" charset="0"/>
              </a:rPr>
              <a:t>Sicil </a:t>
            </a:r>
            <a:r>
              <a:rPr lang="tr-TR" sz="2000" dirty="0" smtClean="0">
                <a:latin typeface="Times New Roman" pitchFamily="18" charset="0"/>
              </a:rPr>
              <a:t>Gazetesi</a:t>
            </a:r>
          </a:p>
          <a:p>
            <a:pPr marL="571500" indent="-571500" eaLnBrk="0" hangingPunct="0">
              <a:lnSpc>
                <a:spcPct val="80000"/>
              </a:lnSpc>
              <a:spcBef>
                <a:spcPct val="20000"/>
              </a:spcBef>
              <a:buClr>
                <a:schemeClr val="accent1"/>
              </a:buClr>
              <a:buSzPct val="65000"/>
              <a:buFont typeface="Wingdings" pitchFamily="2" charset="2"/>
              <a:buChar char="q"/>
              <a:defRPr/>
            </a:pPr>
            <a:endParaRPr lang="tr-TR" sz="2000" dirty="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smtClean="0">
                <a:latin typeface="Times New Roman" pitchFamily="18" charset="0"/>
              </a:rPr>
              <a:t>İşletme Belgesi</a:t>
            </a:r>
          </a:p>
          <a:p>
            <a:pPr marL="571500" indent="-571500" eaLnBrk="0" hangingPunct="0">
              <a:lnSpc>
                <a:spcPct val="80000"/>
              </a:lnSpc>
              <a:spcBef>
                <a:spcPct val="20000"/>
              </a:spcBef>
              <a:buClr>
                <a:schemeClr val="accent1"/>
              </a:buClr>
              <a:buSzPct val="65000"/>
              <a:buFont typeface="Wingdings" pitchFamily="2" charset="2"/>
              <a:buChar char="q"/>
              <a:defRPr/>
            </a:pPr>
            <a:endParaRPr lang="tr-TR" sz="2000" dirty="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a:latin typeface="Times New Roman" pitchFamily="18" charset="0"/>
              </a:rPr>
              <a:t>Vaziyet </a:t>
            </a:r>
            <a:r>
              <a:rPr lang="tr-TR" sz="2000" dirty="0" smtClean="0">
                <a:latin typeface="Times New Roman" pitchFamily="18" charset="0"/>
              </a:rPr>
              <a:t>Planı</a:t>
            </a:r>
          </a:p>
          <a:p>
            <a:pPr marL="571500" indent="-571500" eaLnBrk="0" hangingPunct="0">
              <a:lnSpc>
                <a:spcPct val="80000"/>
              </a:lnSpc>
              <a:spcBef>
                <a:spcPct val="20000"/>
              </a:spcBef>
              <a:buClr>
                <a:schemeClr val="accent1"/>
              </a:buClr>
              <a:buSzPct val="65000"/>
              <a:buFont typeface="Wingdings" pitchFamily="2" charset="2"/>
              <a:buChar char="q"/>
              <a:defRPr/>
            </a:pPr>
            <a:endParaRPr lang="tr-TR" sz="2000" dirty="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smtClean="0">
                <a:latin typeface="Times New Roman" pitchFamily="18" charset="0"/>
              </a:rPr>
              <a:t>İş </a:t>
            </a:r>
            <a:r>
              <a:rPr lang="tr-TR" sz="2000" dirty="0">
                <a:latin typeface="Times New Roman" pitchFamily="18" charset="0"/>
              </a:rPr>
              <a:t>Akım Şeması ve Proses </a:t>
            </a:r>
            <a:r>
              <a:rPr lang="tr-TR" sz="2000" dirty="0" smtClean="0">
                <a:latin typeface="Times New Roman" pitchFamily="18" charset="0"/>
              </a:rPr>
              <a:t>Özeti</a:t>
            </a:r>
          </a:p>
          <a:p>
            <a:pPr marL="571500" indent="-571500" eaLnBrk="0" hangingPunct="0">
              <a:lnSpc>
                <a:spcPct val="80000"/>
              </a:lnSpc>
              <a:spcBef>
                <a:spcPct val="20000"/>
              </a:spcBef>
              <a:buClr>
                <a:schemeClr val="accent1"/>
              </a:buClr>
              <a:buSzPct val="65000"/>
              <a:buFont typeface="Wingdings" pitchFamily="2" charset="2"/>
              <a:buChar char="q"/>
              <a:defRPr/>
            </a:pPr>
            <a:endParaRPr lang="tr-TR" sz="2000" dirty="0" smtClean="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smtClean="0">
                <a:latin typeface="Times New Roman" pitchFamily="18" charset="0"/>
              </a:rPr>
              <a:t>Kapasite Raporu</a:t>
            </a:r>
          </a:p>
          <a:p>
            <a:pPr marL="571500" indent="-571500" eaLnBrk="0" hangingPunct="0">
              <a:lnSpc>
                <a:spcPct val="80000"/>
              </a:lnSpc>
              <a:spcBef>
                <a:spcPct val="20000"/>
              </a:spcBef>
              <a:buClr>
                <a:schemeClr val="accent1"/>
              </a:buClr>
              <a:buSzPct val="65000"/>
              <a:buFont typeface="Wingdings" pitchFamily="2" charset="2"/>
              <a:buChar char="q"/>
              <a:defRPr/>
            </a:pPr>
            <a:endParaRPr lang="tr-TR" sz="1900" dirty="0"/>
          </a:p>
        </p:txBody>
      </p:sp>
      <p:sp>
        <p:nvSpPr>
          <p:cNvPr id="17" name="Rectangle 92"/>
          <p:cNvSpPr txBox="1">
            <a:spLocks noChangeArrowheads="1"/>
          </p:cNvSpPr>
          <p:nvPr/>
        </p:nvSpPr>
        <p:spPr bwMode="auto">
          <a:xfrm>
            <a:off x="4643438" y="1571612"/>
            <a:ext cx="4286280" cy="4572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eaLnBrk="0" hangingPunct="0">
              <a:spcBef>
                <a:spcPct val="20000"/>
              </a:spcBef>
              <a:buClr>
                <a:schemeClr val="accent1"/>
              </a:buClr>
              <a:buSzPct val="65000"/>
              <a:buFont typeface="Wingdings" pitchFamily="2" charset="2"/>
              <a:buNone/>
              <a:defRPr/>
            </a:pPr>
            <a:r>
              <a:rPr lang="tr-TR" sz="1600" b="1" dirty="0" smtClean="0">
                <a:solidFill>
                  <a:schemeClr val="bg1"/>
                </a:solidFill>
              </a:rPr>
              <a:t>Özel </a:t>
            </a:r>
            <a:r>
              <a:rPr lang="tr-TR" sz="1600" b="1" dirty="0">
                <a:solidFill>
                  <a:schemeClr val="bg1"/>
                </a:solidFill>
              </a:rPr>
              <a:t>Belgeler</a:t>
            </a:r>
            <a:endParaRPr lang="tr-TR" sz="1600" dirty="0">
              <a:solidFill>
                <a:schemeClr val="bg1"/>
              </a:solidFill>
            </a:endParaRPr>
          </a:p>
        </p:txBody>
      </p:sp>
      <p:sp>
        <p:nvSpPr>
          <p:cNvPr id="18" name="Rectangle 3"/>
          <p:cNvSpPr txBox="1">
            <a:spLocks noChangeArrowheads="1"/>
          </p:cNvSpPr>
          <p:nvPr/>
        </p:nvSpPr>
        <p:spPr bwMode="auto">
          <a:xfrm>
            <a:off x="4643438" y="2105012"/>
            <a:ext cx="4286280" cy="4467260"/>
          </a:xfrm>
          <a:prstGeom prst="rect">
            <a:avLst/>
          </a:prstGeom>
          <a:ln w="9525" cap="flat" cmpd="sng" algn="ctr">
            <a:noFill/>
            <a:prstDash val="solid"/>
            <a:headEnd/>
            <a:tailEnd/>
          </a:ln>
          <a:scene3d>
            <a:camera prst="orthographicFront"/>
            <a:lightRig rig="threePt" dir="t"/>
          </a:scene3d>
          <a:sp3d>
            <a:bevelT w="114300" prst="hardEdge"/>
          </a:sp3d>
        </p:spPr>
        <p:style>
          <a:lnRef idx="1">
            <a:schemeClr val="accent1"/>
          </a:lnRef>
          <a:fillRef idx="2">
            <a:schemeClr val="accent1"/>
          </a:fillRef>
          <a:effectRef idx="1">
            <a:schemeClr val="accent1"/>
          </a:effectRef>
          <a:fontRef idx="minor">
            <a:schemeClr val="dk1"/>
          </a:fontRef>
        </p:style>
        <p:txBody>
          <a:bodyPr anchor="t"/>
          <a:lstStyle/>
          <a:p>
            <a:pPr marL="571500" indent="-571500" eaLnBrk="0" hangingPunct="0">
              <a:lnSpc>
                <a:spcPct val="80000"/>
              </a:lnSpc>
              <a:spcBef>
                <a:spcPct val="20000"/>
              </a:spcBef>
              <a:buClr>
                <a:schemeClr val="accent1"/>
              </a:buClr>
              <a:buSzPct val="65000"/>
              <a:buFont typeface="Wingdings" pitchFamily="2" charset="2"/>
              <a:buChar char="q"/>
              <a:defRPr/>
            </a:pPr>
            <a:endParaRPr lang="tr-TR" sz="2000" dirty="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err="1" smtClean="0">
                <a:latin typeface="Times New Roman" pitchFamily="18" charset="0"/>
              </a:rPr>
              <a:t>Atıksu</a:t>
            </a:r>
            <a:r>
              <a:rPr lang="tr-TR" sz="2000" dirty="0" smtClean="0">
                <a:latin typeface="Times New Roman" pitchFamily="18" charset="0"/>
              </a:rPr>
              <a:t> </a:t>
            </a:r>
            <a:r>
              <a:rPr lang="tr-TR" sz="2000" dirty="0">
                <a:latin typeface="Times New Roman" pitchFamily="18" charset="0"/>
              </a:rPr>
              <a:t>Arıtma Tesisi Proje Onayı </a:t>
            </a: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a:latin typeface="Times New Roman" pitchFamily="18" charset="0"/>
              </a:rPr>
              <a:t>Derin Deniz Deşarjı Proje Onayı</a:t>
            </a: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a:latin typeface="Times New Roman" pitchFamily="18" charset="0"/>
              </a:rPr>
              <a:t>Atık Kabul Tesisi </a:t>
            </a:r>
            <a:r>
              <a:rPr lang="tr-TR" sz="2000" dirty="0" smtClean="0">
                <a:latin typeface="Times New Roman" pitchFamily="18" charset="0"/>
              </a:rPr>
              <a:t>Onay Belgesi</a:t>
            </a:r>
            <a:endParaRPr lang="tr-TR" sz="2000" dirty="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a:latin typeface="Times New Roman" pitchFamily="18" charset="0"/>
              </a:rPr>
              <a:t>Acil Durum/Müdahale Planı </a:t>
            </a: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smtClean="0">
                <a:latin typeface="Times New Roman" pitchFamily="18" charset="0"/>
              </a:rPr>
              <a:t>İl Müdürlüğü Uygunluk </a:t>
            </a:r>
            <a:r>
              <a:rPr lang="tr-TR" sz="2000" dirty="0">
                <a:latin typeface="Times New Roman" pitchFamily="18" charset="0"/>
              </a:rPr>
              <a:t>Yazısı</a:t>
            </a: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a:latin typeface="Times New Roman" pitchFamily="18" charset="0"/>
              </a:rPr>
              <a:t>Sterilizasyon </a:t>
            </a:r>
            <a:r>
              <a:rPr lang="tr-TR" sz="2000" dirty="0" smtClean="0">
                <a:latin typeface="Times New Roman" pitchFamily="18" charset="0"/>
              </a:rPr>
              <a:t>Cihazı </a:t>
            </a:r>
            <a:r>
              <a:rPr lang="tr-TR" sz="2000" dirty="0">
                <a:latin typeface="Times New Roman" pitchFamily="18" charset="0"/>
              </a:rPr>
              <a:t>U</a:t>
            </a:r>
            <a:r>
              <a:rPr lang="tr-TR" sz="2000" dirty="0" smtClean="0">
                <a:latin typeface="Times New Roman" pitchFamily="18" charset="0"/>
              </a:rPr>
              <a:t>ygunluk </a:t>
            </a:r>
            <a:r>
              <a:rPr lang="tr-TR" sz="2000" dirty="0">
                <a:latin typeface="Times New Roman" pitchFamily="18" charset="0"/>
              </a:rPr>
              <a:t>B</a:t>
            </a:r>
            <a:r>
              <a:rPr lang="tr-TR" sz="2000" dirty="0" smtClean="0">
                <a:latin typeface="Times New Roman" pitchFamily="18" charset="0"/>
              </a:rPr>
              <a:t>elgeleri </a:t>
            </a:r>
            <a:endParaRPr lang="tr-TR" sz="2000" dirty="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a:latin typeface="Times New Roman" pitchFamily="18" charset="0"/>
              </a:rPr>
              <a:t>Sanayi Sicil Belgesi</a:t>
            </a: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a:latin typeface="Times New Roman" pitchFamily="18" charset="0"/>
              </a:rPr>
              <a:t>Düzenli Depolama Tesisi Onay Belgesi</a:t>
            </a:r>
          </a:p>
          <a:p>
            <a:pPr marL="571500" indent="-571500" eaLnBrk="0" hangingPunct="0">
              <a:lnSpc>
                <a:spcPct val="80000"/>
              </a:lnSpc>
              <a:spcBef>
                <a:spcPct val="20000"/>
              </a:spcBef>
              <a:buClr>
                <a:schemeClr val="accent1"/>
              </a:buClr>
              <a:buSzPct val="65000"/>
              <a:buFont typeface="Wingdings" pitchFamily="2" charset="2"/>
              <a:buChar char="q"/>
              <a:defRPr/>
            </a:pPr>
            <a:r>
              <a:rPr lang="tr-TR" sz="2000" dirty="0">
                <a:latin typeface="Times New Roman" pitchFamily="18" charset="0"/>
              </a:rPr>
              <a:t>Mali Sorumluluk Sigortası Poliçesi</a:t>
            </a:r>
          </a:p>
        </p:txBody>
      </p:sp>
      <p:sp>
        <p:nvSpPr>
          <p:cNvPr id="13"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Süreç</a:t>
            </a:r>
            <a:endParaRPr lang="tr-TR" sz="2000" b="1" dirty="0">
              <a:solidFill>
                <a:schemeClr val="tx1"/>
              </a:solidFill>
            </a:endParaRPr>
          </a:p>
        </p:txBody>
      </p:sp>
      <p:sp>
        <p:nvSpPr>
          <p:cNvPr id="19" name="18 Dikdörtgen"/>
          <p:cNvSpPr/>
          <p:nvPr/>
        </p:nvSpPr>
        <p:spPr>
          <a:xfrm>
            <a:off x="642910" y="1214423"/>
            <a:ext cx="7072362" cy="646331"/>
          </a:xfrm>
          <a:prstGeom prst="rect">
            <a:avLst/>
          </a:prstGeom>
        </p:spPr>
        <p:txBody>
          <a:bodyPr wrap="square">
            <a:spAutoFit/>
          </a:bodyPr>
          <a:lstStyle/>
          <a:p>
            <a:r>
              <a:rPr lang="tr-TR" b="1" dirty="0" smtClean="0">
                <a:solidFill>
                  <a:srgbClr val="002060"/>
                </a:solidFill>
                <a:latin typeface="Times New Roman" pitchFamily="18" charset="0"/>
              </a:rPr>
              <a:t>Ek-3B </a:t>
            </a:r>
            <a:r>
              <a:rPr lang="tr-TR" b="1" dirty="0" smtClean="0"/>
              <a:t>GEÇİCİ FAALİYET BELGESİ BAŞVURU FORMU EKLERİ</a:t>
            </a:r>
            <a:endParaRPr lang="tr-TR" dirty="0" smtClean="0"/>
          </a:p>
          <a:p>
            <a:endParaRPr lang="tr-TR"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770" decel="100000"/>
                                        <p:tgtEl>
                                          <p:spTgt spid="14"/>
                                        </p:tgtEl>
                                      </p:cBhvr>
                                    </p:animEffect>
                                    <p:animScale>
                                      <p:cBhvr>
                                        <p:cTn id="19" dur="770" decel="100000"/>
                                        <p:tgtEl>
                                          <p:spTgt spid="14"/>
                                        </p:tgtEl>
                                      </p:cBhvr>
                                      <p:from x="10000" y="10000"/>
                                      <p:to x="200000" y="450000"/>
                                    </p:animScale>
                                    <p:animScale>
                                      <p:cBhvr>
                                        <p:cTn id="20" dur="1230" accel="100000" fill="hold">
                                          <p:stCondLst>
                                            <p:cond delay="770"/>
                                          </p:stCondLst>
                                        </p:cTn>
                                        <p:tgtEl>
                                          <p:spTgt spid="14"/>
                                        </p:tgtEl>
                                      </p:cBhvr>
                                      <p:from x="200000" y="450000"/>
                                      <p:to x="100000" y="100000"/>
                                    </p:animScale>
                                    <p:set>
                                      <p:cBhvr>
                                        <p:cTn id="21" dur="770" fill="hold"/>
                                        <p:tgtEl>
                                          <p:spTgt spid="14"/>
                                        </p:tgtEl>
                                        <p:attrNameLst>
                                          <p:attrName>ppt_x</p:attrName>
                                        </p:attrNameLst>
                                      </p:cBhvr>
                                      <p:to>
                                        <p:strVal val="(0.5)"/>
                                      </p:to>
                                    </p:set>
                                    <p:anim from="(0.5)" to="(#ppt_x)" calcmode="lin" valueType="num">
                                      <p:cBhvr>
                                        <p:cTn id="22" dur="1230" accel="100000" fill="hold">
                                          <p:stCondLst>
                                            <p:cond delay="770"/>
                                          </p:stCondLst>
                                        </p:cTn>
                                        <p:tgtEl>
                                          <p:spTgt spid="14"/>
                                        </p:tgtEl>
                                        <p:attrNameLst>
                                          <p:attrName>ppt_x</p:attrName>
                                        </p:attrNameLst>
                                      </p:cBhvr>
                                    </p:anim>
                                    <p:set>
                                      <p:cBhvr>
                                        <p:cTn id="23" dur="770" fill="hold"/>
                                        <p:tgtEl>
                                          <p:spTgt spid="14"/>
                                        </p:tgtEl>
                                        <p:attrNameLst>
                                          <p:attrName>ppt_y</p:attrName>
                                        </p:attrNameLst>
                                      </p:cBhvr>
                                      <p:to>
                                        <p:strVal val="(#ppt_y+0.4)"/>
                                      </p:to>
                                    </p:set>
                                    <p:anim from="(#ppt_y+0.4)" to="(#ppt_y)" calcmode="lin" valueType="num">
                                      <p:cBhvr>
                                        <p:cTn id="24" dur="1230" accel="100000" fill="hold">
                                          <p:stCondLst>
                                            <p:cond delay="770"/>
                                          </p:stCondLst>
                                        </p:cTn>
                                        <p:tgtEl>
                                          <p:spTgt spid="14"/>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ppt_x</p:attrName>
                                        </p:attrNameLst>
                                      </p:cBhvr>
                                      <p:tavLst>
                                        <p:tav tm="0">
                                          <p:val>
                                            <p:strVal val="#ppt_x-.2"/>
                                          </p:val>
                                        </p:tav>
                                        <p:tav tm="100000">
                                          <p:val>
                                            <p:strVal val="#ppt_x"/>
                                          </p:val>
                                        </p:tav>
                                      </p:tavLst>
                                    </p:anim>
                                    <p:anim calcmode="lin" valueType="num">
                                      <p:cBhvr>
                                        <p:cTn id="30"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51" presetClass="entr" presetSubtype="0"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770" decel="100000"/>
                                        <p:tgtEl>
                                          <p:spTgt spid="17"/>
                                        </p:tgtEl>
                                      </p:cBhvr>
                                    </p:animEffect>
                                    <p:animScale>
                                      <p:cBhvr>
                                        <p:cTn id="37" dur="770" decel="100000"/>
                                        <p:tgtEl>
                                          <p:spTgt spid="17"/>
                                        </p:tgtEl>
                                      </p:cBhvr>
                                      <p:from x="10000" y="10000"/>
                                      <p:to x="200000" y="450000"/>
                                    </p:animScale>
                                    <p:animScale>
                                      <p:cBhvr>
                                        <p:cTn id="38" dur="1230" accel="100000" fill="hold">
                                          <p:stCondLst>
                                            <p:cond delay="770"/>
                                          </p:stCondLst>
                                        </p:cTn>
                                        <p:tgtEl>
                                          <p:spTgt spid="17"/>
                                        </p:tgtEl>
                                      </p:cBhvr>
                                      <p:from x="200000" y="450000"/>
                                      <p:to x="100000" y="100000"/>
                                    </p:animScale>
                                    <p:set>
                                      <p:cBhvr>
                                        <p:cTn id="39" dur="770" fill="hold"/>
                                        <p:tgtEl>
                                          <p:spTgt spid="17"/>
                                        </p:tgtEl>
                                        <p:attrNameLst>
                                          <p:attrName>ppt_x</p:attrName>
                                        </p:attrNameLst>
                                      </p:cBhvr>
                                      <p:to>
                                        <p:strVal val="(0.5)"/>
                                      </p:to>
                                    </p:set>
                                    <p:anim from="(0.5)" to="(#ppt_x)" calcmode="lin" valueType="num">
                                      <p:cBhvr>
                                        <p:cTn id="40" dur="1230" accel="100000" fill="hold">
                                          <p:stCondLst>
                                            <p:cond delay="770"/>
                                          </p:stCondLst>
                                        </p:cTn>
                                        <p:tgtEl>
                                          <p:spTgt spid="17"/>
                                        </p:tgtEl>
                                        <p:attrNameLst>
                                          <p:attrName>ppt_x</p:attrName>
                                        </p:attrNameLst>
                                      </p:cBhvr>
                                    </p:anim>
                                    <p:set>
                                      <p:cBhvr>
                                        <p:cTn id="41" dur="770" fill="hold"/>
                                        <p:tgtEl>
                                          <p:spTgt spid="17"/>
                                        </p:tgtEl>
                                        <p:attrNameLst>
                                          <p:attrName>ppt_y</p:attrName>
                                        </p:attrNameLst>
                                      </p:cBhvr>
                                      <p:to>
                                        <p:strVal val="(#ppt_y+0.4)"/>
                                      </p:to>
                                    </p:set>
                                    <p:anim from="(#ppt_y+0.4)" to="(#ppt_y)" calcmode="lin" valueType="num">
                                      <p:cBhvr>
                                        <p:cTn id="42" dur="1230" accel="100000" fill="hold">
                                          <p:stCondLst>
                                            <p:cond delay="770"/>
                                          </p:stCondLst>
                                        </p:cTn>
                                        <p:tgtEl>
                                          <p:spTgt spid="17"/>
                                        </p:tgtEl>
                                        <p:attrNameLst>
                                          <p:attrName>ppt_y</p:attrName>
                                        </p:attrNameLst>
                                      </p:cBhvr>
                                    </p:anim>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1000" fill="hold"/>
                                        <p:tgtEl>
                                          <p:spTgt spid="18"/>
                                        </p:tgtEl>
                                        <p:attrNameLst>
                                          <p:attrName>ppt_x</p:attrName>
                                        </p:attrNameLst>
                                      </p:cBhvr>
                                      <p:tavLst>
                                        <p:tav tm="0">
                                          <p:val>
                                            <p:strVal val="#ppt_x-.2"/>
                                          </p:val>
                                        </p:tav>
                                        <p:tav tm="100000">
                                          <p:val>
                                            <p:strVal val="#ppt_x"/>
                                          </p:val>
                                        </p:tav>
                                      </p:tavLst>
                                    </p:anim>
                                    <p:anim calcmode="lin" valueType="num">
                                      <p:cBhvr>
                                        <p:cTn id="48"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33</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graphicFrame>
        <p:nvGraphicFramePr>
          <p:cNvPr id="19" name="18 Tablo"/>
          <p:cNvGraphicFramePr>
            <a:graphicFrameLocks noGrp="1"/>
          </p:cNvGraphicFramePr>
          <p:nvPr/>
        </p:nvGraphicFramePr>
        <p:xfrm>
          <a:off x="571472" y="1071546"/>
          <a:ext cx="8215371" cy="642941"/>
        </p:xfrm>
        <a:graphic>
          <a:graphicData uri="http://schemas.openxmlformats.org/drawingml/2006/table">
            <a:tbl>
              <a:tblPr/>
              <a:tblGrid>
                <a:gridCol w="2428892"/>
                <a:gridCol w="2643206"/>
                <a:gridCol w="3143273"/>
              </a:tblGrid>
              <a:tr h="410070">
                <a:tc rowSpan="2">
                  <a:txBody>
                    <a:bodyPr/>
                    <a:lstStyle/>
                    <a:p>
                      <a:pPr algn="ctr">
                        <a:spcAft>
                          <a:spcPts val="0"/>
                        </a:spcAft>
                      </a:pPr>
                      <a:r>
                        <a:rPr lang="tr-TR" sz="1100" b="1" dirty="0">
                          <a:solidFill>
                            <a:srgbClr val="C00000"/>
                          </a:solidFill>
                          <a:latin typeface="Times New Roman"/>
                          <a:ea typeface="Times New Roman"/>
                          <a:cs typeface="Times New Roman"/>
                        </a:rPr>
                        <a:t>ÇEVRE İZİN/LİSANS KONUSU</a:t>
                      </a:r>
                      <a:endParaRPr lang="tr-TR" sz="1200" b="1" dirty="0">
                        <a:solidFill>
                          <a:srgbClr val="C00000"/>
                        </a:solidFill>
                        <a:latin typeface="Times New Roman"/>
                        <a:ea typeface="Times New Roman"/>
                        <a:cs typeface="Times New Roman"/>
                      </a:endParaRPr>
                    </a:p>
                  </a:txBody>
                  <a:tcPr marL="67985" marR="67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endParaRPr lang="tr-TR" sz="1100" b="1" dirty="0">
                        <a:solidFill>
                          <a:srgbClr val="C00000"/>
                        </a:solidFill>
                        <a:latin typeface="Times New Roman"/>
                        <a:ea typeface="Times New Roman"/>
                        <a:cs typeface="Times New Roman"/>
                      </a:endParaRPr>
                    </a:p>
                    <a:p>
                      <a:pPr algn="ctr">
                        <a:spcAft>
                          <a:spcPts val="0"/>
                        </a:spcAft>
                      </a:pPr>
                      <a:r>
                        <a:rPr lang="tr-TR" sz="1100" b="1" dirty="0">
                          <a:solidFill>
                            <a:srgbClr val="C00000"/>
                          </a:solidFill>
                          <a:latin typeface="Times New Roman"/>
                          <a:ea typeface="Times New Roman"/>
                          <a:cs typeface="Times New Roman"/>
                        </a:rPr>
                        <a:t>GEÇİCİ FAALİYET BELGESİ İÇİN İSTENİLEN BAŞVURU BELGELERİ</a:t>
                      </a:r>
                      <a:endParaRPr lang="tr-TR" sz="1200" b="1" dirty="0">
                        <a:solidFill>
                          <a:srgbClr val="C00000"/>
                        </a:solidFill>
                        <a:latin typeface="Times New Roman"/>
                        <a:ea typeface="Times New Roman"/>
                        <a:cs typeface="Times New Roman"/>
                      </a:endParaRPr>
                    </a:p>
                  </a:txBody>
                  <a:tcPr marL="67985" marR="679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r>
              <a:tr h="232871">
                <a:tc vMerge="1">
                  <a:txBody>
                    <a:bodyPr/>
                    <a:lstStyle/>
                    <a:p>
                      <a:endParaRPr lang="tr-TR"/>
                    </a:p>
                  </a:txBody>
                  <a:tcPr/>
                </a:tc>
                <a:tc>
                  <a:txBody>
                    <a:bodyPr/>
                    <a:lstStyle/>
                    <a:p>
                      <a:pPr algn="ctr">
                        <a:spcAft>
                          <a:spcPts val="0"/>
                        </a:spcAft>
                      </a:pPr>
                      <a:r>
                        <a:rPr lang="tr-TR" sz="1100" b="1" dirty="0" smtClean="0">
                          <a:solidFill>
                            <a:srgbClr val="C00000"/>
                          </a:solidFill>
                          <a:latin typeface="Times New Roman"/>
                          <a:ea typeface="Times New Roman"/>
                          <a:cs typeface="Times New Roman"/>
                        </a:rPr>
                        <a:t>ÖZEL </a:t>
                      </a:r>
                      <a:r>
                        <a:rPr lang="tr-TR" sz="1100" b="1" dirty="0">
                          <a:solidFill>
                            <a:srgbClr val="C00000"/>
                          </a:solidFill>
                          <a:latin typeface="Times New Roman"/>
                          <a:ea typeface="Times New Roman"/>
                          <a:cs typeface="Times New Roman"/>
                        </a:rPr>
                        <a:t>BELGELER</a:t>
                      </a:r>
                      <a:endParaRPr lang="tr-TR" sz="1200" b="1" dirty="0">
                        <a:solidFill>
                          <a:srgbClr val="C00000"/>
                        </a:solidFill>
                        <a:latin typeface="Times New Roman"/>
                        <a:ea typeface="Times New Roman"/>
                        <a:cs typeface="Times New Roman"/>
                      </a:endParaRPr>
                    </a:p>
                  </a:txBody>
                  <a:tcPr marL="67985" marR="6798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tr-TR" sz="1100" b="1" dirty="0" smtClean="0">
                          <a:solidFill>
                            <a:srgbClr val="C00000"/>
                          </a:solidFill>
                          <a:latin typeface="Times New Roman"/>
                          <a:ea typeface="Times New Roman"/>
                          <a:cs typeface="Times New Roman"/>
                        </a:rPr>
                        <a:t>ORTAK </a:t>
                      </a:r>
                      <a:r>
                        <a:rPr lang="tr-TR" sz="1100" b="1" dirty="0">
                          <a:solidFill>
                            <a:srgbClr val="C00000"/>
                          </a:solidFill>
                          <a:latin typeface="Times New Roman"/>
                          <a:ea typeface="Times New Roman"/>
                          <a:cs typeface="Times New Roman"/>
                        </a:rPr>
                        <a:t>BELGELER</a:t>
                      </a:r>
                      <a:endParaRPr lang="tr-TR" sz="1200" b="1" dirty="0">
                        <a:solidFill>
                          <a:srgbClr val="C00000"/>
                        </a:solidFill>
                        <a:latin typeface="Times New Roman"/>
                        <a:ea typeface="Times New Roman"/>
                        <a:cs typeface="Times New Roman"/>
                      </a:endParaRPr>
                    </a:p>
                  </a:txBody>
                  <a:tcPr marL="67985" marR="679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4" name="23 Tablo"/>
          <p:cNvGraphicFramePr>
            <a:graphicFrameLocks noGrp="1"/>
          </p:cNvGraphicFramePr>
          <p:nvPr/>
        </p:nvGraphicFramePr>
        <p:xfrm>
          <a:off x="571472" y="1714488"/>
          <a:ext cx="5072097" cy="4831949"/>
        </p:xfrm>
        <a:graphic>
          <a:graphicData uri="http://schemas.openxmlformats.org/drawingml/2006/table">
            <a:tbl>
              <a:tblPr/>
              <a:tblGrid>
                <a:gridCol w="220944"/>
                <a:gridCol w="421997"/>
                <a:gridCol w="1785950"/>
                <a:gridCol w="2643206"/>
              </a:tblGrid>
              <a:tr h="551832">
                <a:tc rowSpan="5">
                  <a:txBody>
                    <a:bodyPr/>
                    <a:lstStyle/>
                    <a:p>
                      <a:pPr marL="71755" marR="71755" algn="ctr">
                        <a:lnSpc>
                          <a:spcPct val="115000"/>
                        </a:lnSpc>
                        <a:spcAft>
                          <a:spcPts val="0"/>
                        </a:spcAft>
                      </a:pPr>
                      <a:r>
                        <a:rPr lang="tr-TR" sz="1000" b="1" dirty="0">
                          <a:solidFill>
                            <a:srgbClr val="C00000"/>
                          </a:solidFill>
                          <a:latin typeface="Times New Roman"/>
                          <a:ea typeface="Times New Roman"/>
                        </a:rPr>
                        <a:t>İZİN KONULARI</a:t>
                      </a:r>
                    </a:p>
                  </a:txBody>
                  <a:tcPr marL="44860" marR="4486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pPr>
                      <a:r>
                        <a:rPr lang="tr-TR" sz="1100" dirty="0">
                          <a:latin typeface="Times New Roman"/>
                          <a:ea typeface="Times New Roman"/>
                        </a:rPr>
                        <a:t>Emisyon </a:t>
                      </a:r>
                    </a:p>
                  </a:txBody>
                  <a:tcPr marL="44860" marR="448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hMerge="1">
                  <a:txBody>
                    <a:bodyPr/>
                    <a:lstStyle/>
                    <a:p>
                      <a:endParaRPr lang="tr-TR"/>
                    </a:p>
                  </a:txBody>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İl Müdürlüğü Uygunluk </a:t>
                      </a:r>
                      <a:r>
                        <a:rPr lang="tr-TR" sz="1000" dirty="0" smtClean="0">
                          <a:latin typeface="Times New Roman"/>
                          <a:ea typeface="Times New Roman"/>
                        </a:rPr>
                        <a:t>Yazısı</a:t>
                      </a:r>
                      <a:r>
                        <a:rPr lang="tr-TR" sz="1400" b="1" kern="1200" baseline="30000" dirty="0" smtClean="0">
                          <a:solidFill>
                            <a:schemeClr val="tx1"/>
                          </a:solidFill>
                          <a:latin typeface="+mn-lt"/>
                          <a:ea typeface="+mn-ea"/>
                          <a:cs typeface="+mn-cs"/>
                        </a:rPr>
                        <a:t>2</a:t>
                      </a:r>
                      <a:endParaRPr lang="tr-TR" sz="1400" dirty="0">
                        <a:latin typeface="Times New Roman"/>
                        <a:ea typeface="Times New Roman"/>
                      </a:endParaRPr>
                    </a:p>
                  </a:txBody>
                  <a:tcPr marL="44860" marR="448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187341">
                <a:tc vMerge="1">
                  <a:txBody>
                    <a:bodyPr/>
                    <a:lstStyle/>
                    <a:p>
                      <a:endParaRPr lang="tr-TR"/>
                    </a:p>
                  </a:txBody>
                  <a:tcPr/>
                </a:tc>
                <a:tc gridSpan="2">
                  <a:txBody>
                    <a:bodyPr/>
                    <a:lstStyle/>
                    <a:p>
                      <a:pPr algn="just">
                        <a:lnSpc>
                          <a:spcPct val="115000"/>
                        </a:lnSpc>
                        <a:spcAft>
                          <a:spcPts val="0"/>
                        </a:spcAft>
                      </a:pPr>
                      <a:r>
                        <a:rPr lang="tr-TR" sz="1100" dirty="0">
                          <a:latin typeface="Times New Roman"/>
                          <a:ea typeface="Times New Roman"/>
                        </a:rPr>
                        <a:t>Gürültü Kontrolü </a:t>
                      </a:r>
                    </a:p>
                  </a:txBody>
                  <a:tcPr marL="44860" marR="44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nSpc>
                          <a:spcPct val="115000"/>
                        </a:lnSpc>
                        <a:spcAft>
                          <a:spcPts val="0"/>
                        </a:spcAft>
                      </a:pPr>
                      <a:r>
                        <a:rPr lang="tr-TR" sz="1000" dirty="0">
                          <a:latin typeface="Times New Roman"/>
                          <a:ea typeface="Times New Roman"/>
                        </a:rPr>
                        <a:t>-</a:t>
                      </a:r>
                    </a:p>
                  </a:txBody>
                  <a:tcPr marL="44860" marR="44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7248">
                <a:tc vMerge="1">
                  <a:txBody>
                    <a:bodyPr/>
                    <a:lstStyle/>
                    <a:p>
                      <a:endParaRPr lang="tr-TR"/>
                    </a:p>
                  </a:txBody>
                  <a:tcPr/>
                </a:tc>
                <a:tc gridSpan="2">
                  <a:txBody>
                    <a:bodyPr/>
                    <a:lstStyle/>
                    <a:p>
                      <a:pPr>
                        <a:lnSpc>
                          <a:spcPct val="115000"/>
                        </a:lnSpc>
                        <a:spcAft>
                          <a:spcPts val="0"/>
                        </a:spcAft>
                      </a:pPr>
                      <a:r>
                        <a:rPr lang="tr-TR" sz="1100" dirty="0" err="1">
                          <a:latin typeface="Times New Roman"/>
                          <a:ea typeface="Times New Roman"/>
                        </a:rPr>
                        <a:t>Atıksu</a:t>
                      </a:r>
                      <a:r>
                        <a:rPr lang="tr-TR" sz="1100" dirty="0">
                          <a:latin typeface="Times New Roman"/>
                          <a:ea typeface="Times New Roman"/>
                        </a:rPr>
                        <a:t> Deşarjı</a:t>
                      </a:r>
                    </a:p>
                  </a:txBody>
                  <a:tcPr marL="44860" marR="448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hMerge="1">
                  <a:txBody>
                    <a:bodyPr/>
                    <a:lstStyle/>
                    <a:p>
                      <a:endParaRPr lang="tr-TR"/>
                    </a:p>
                  </a:txBody>
                  <a:tcPr/>
                </a:tc>
                <a:tc>
                  <a:txBody>
                    <a:bodyPr/>
                    <a:lstStyle/>
                    <a:p>
                      <a:pPr algn="just">
                        <a:lnSpc>
                          <a:spcPct val="115000"/>
                        </a:lnSpc>
                        <a:spcAft>
                          <a:spcPts val="0"/>
                        </a:spcAft>
                      </a:pPr>
                      <a:r>
                        <a:rPr lang="tr-TR" sz="1000" b="1" dirty="0">
                          <a:latin typeface="Times New Roman"/>
                          <a:ea typeface="Times New Roman"/>
                        </a:rPr>
                        <a:t>8</a:t>
                      </a:r>
                      <a:r>
                        <a:rPr lang="tr-TR" sz="1000" dirty="0">
                          <a:latin typeface="Times New Roman"/>
                          <a:ea typeface="Times New Roman"/>
                        </a:rPr>
                        <a:t>-</a:t>
                      </a:r>
                      <a:r>
                        <a:rPr lang="tr-TR" sz="1000" dirty="0">
                          <a:solidFill>
                            <a:srgbClr val="000000"/>
                          </a:solidFill>
                          <a:latin typeface="Times New Roman"/>
                          <a:ea typeface="Times New Roman"/>
                        </a:rPr>
                        <a:t> </a:t>
                      </a:r>
                      <a:r>
                        <a:rPr lang="tr-TR" sz="1000" dirty="0" err="1">
                          <a:solidFill>
                            <a:srgbClr val="000000"/>
                          </a:solidFill>
                          <a:latin typeface="Times New Roman"/>
                          <a:ea typeface="Times New Roman"/>
                        </a:rPr>
                        <a:t>Atıksu</a:t>
                      </a:r>
                      <a:r>
                        <a:rPr lang="tr-TR" sz="1000" dirty="0">
                          <a:solidFill>
                            <a:srgbClr val="000000"/>
                          </a:solidFill>
                          <a:latin typeface="Times New Roman"/>
                          <a:ea typeface="Times New Roman"/>
                        </a:rPr>
                        <a:t> Arıtma Tesisi Proje Onayı (27.4.2004 tarihinden sonra inşaatı başlamış </a:t>
                      </a:r>
                      <a:r>
                        <a:rPr lang="tr-TR" sz="1000" dirty="0" err="1">
                          <a:solidFill>
                            <a:srgbClr val="000000"/>
                          </a:solidFill>
                          <a:latin typeface="Times New Roman"/>
                          <a:ea typeface="Times New Roman"/>
                        </a:rPr>
                        <a:t>atıksu</a:t>
                      </a:r>
                      <a:r>
                        <a:rPr lang="tr-TR" sz="1000" dirty="0">
                          <a:solidFill>
                            <a:srgbClr val="000000"/>
                          </a:solidFill>
                          <a:latin typeface="Times New Roman"/>
                          <a:ea typeface="Times New Roman"/>
                        </a:rPr>
                        <a:t> arıtma tesisleri için) veya muaf olduğuna dair belge (27.04.2004 tarihten önce kurulan veya inşaatına başlanılan </a:t>
                      </a:r>
                      <a:r>
                        <a:rPr lang="tr-TR" sz="1000" dirty="0" err="1">
                          <a:solidFill>
                            <a:srgbClr val="000000"/>
                          </a:solidFill>
                          <a:latin typeface="Times New Roman"/>
                          <a:ea typeface="Times New Roman"/>
                        </a:rPr>
                        <a:t>atıksu</a:t>
                      </a:r>
                      <a:r>
                        <a:rPr lang="tr-TR" sz="1000" dirty="0">
                          <a:solidFill>
                            <a:srgbClr val="000000"/>
                          </a:solidFill>
                          <a:latin typeface="Times New Roman"/>
                          <a:ea typeface="Times New Roman"/>
                        </a:rPr>
                        <a:t> arıtma tesisleri için)</a:t>
                      </a:r>
                      <a:endParaRPr lang="tr-TR" sz="1000" dirty="0">
                        <a:latin typeface="Times New Roman"/>
                        <a:ea typeface="Times New Roman"/>
                      </a:endParaRPr>
                    </a:p>
                  </a:txBody>
                  <a:tcPr marL="44860" marR="44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947248">
                <a:tc vMerge="1">
                  <a:txBody>
                    <a:bodyPr/>
                    <a:lstStyle/>
                    <a:p>
                      <a:endParaRPr lang="tr-TR"/>
                    </a:p>
                  </a:txBody>
                  <a:tcPr/>
                </a:tc>
                <a:tc gridSpan="2">
                  <a:txBody>
                    <a:bodyPr/>
                    <a:lstStyle/>
                    <a:p>
                      <a:pPr>
                        <a:lnSpc>
                          <a:spcPct val="115000"/>
                        </a:lnSpc>
                        <a:spcAft>
                          <a:spcPts val="0"/>
                        </a:spcAft>
                      </a:pPr>
                      <a:r>
                        <a:rPr lang="tr-TR" sz="1100" dirty="0">
                          <a:latin typeface="Times New Roman"/>
                          <a:ea typeface="Times New Roman"/>
                        </a:rPr>
                        <a:t>Tehlikeli Madde </a:t>
                      </a:r>
                      <a:r>
                        <a:rPr lang="tr-TR" sz="1100" dirty="0" err="1">
                          <a:latin typeface="Times New Roman"/>
                          <a:ea typeface="Times New Roman"/>
                        </a:rPr>
                        <a:t>Atıksu</a:t>
                      </a:r>
                      <a:r>
                        <a:rPr lang="tr-TR" sz="1100" dirty="0">
                          <a:latin typeface="Times New Roman"/>
                          <a:ea typeface="Times New Roman"/>
                        </a:rPr>
                        <a:t> Deşarjı</a:t>
                      </a:r>
                    </a:p>
                  </a:txBody>
                  <a:tcPr marL="44860" marR="448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just">
                        <a:lnSpc>
                          <a:spcPct val="115000"/>
                        </a:lnSpc>
                        <a:spcAft>
                          <a:spcPts val="0"/>
                        </a:spcAft>
                      </a:pPr>
                      <a:r>
                        <a:rPr lang="tr-TR" sz="1000" b="1" dirty="0">
                          <a:latin typeface="Times New Roman"/>
                          <a:ea typeface="Times New Roman"/>
                        </a:rPr>
                        <a:t>8</a:t>
                      </a:r>
                      <a:r>
                        <a:rPr lang="tr-TR" sz="1000" dirty="0">
                          <a:latin typeface="Times New Roman"/>
                          <a:ea typeface="Times New Roman"/>
                        </a:rPr>
                        <a:t>-</a:t>
                      </a:r>
                      <a:r>
                        <a:rPr lang="tr-TR" sz="1000" dirty="0">
                          <a:solidFill>
                            <a:srgbClr val="000000"/>
                          </a:solidFill>
                          <a:latin typeface="Times New Roman"/>
                          <a:ea typeface="Times New Roman"/>
                        </a:rPr>
                        <a:t> </a:t>
                      </a:r>
                      <a:r>
                        <a:rPr lang="tr-TR" sz="1000" dirty="0" err="1">
                          <a:solidFill>
                            <a:srgbClr val="000000"/>
                          </a:solidFill>
                          <a:latin typeface="Times New Roman"/>
                          <a:ea typeface="Times New Roman"/>
                        </a:rPr>
                        <a:t>Atıksu</a:t>
                      </a:r>
                      <a:r>
                        <a:rPr lang="tr-TR" sz="1000" dirty="0">
                          <a:solidFill>
                            <a:srgbClr val="000000"/>
                          </a:solidFill>
                          <a:latin typeface="Times New Roman"/>
                          <a:ea typeface="Times New Roman"/>
                        </a:rPr>
                        <a:t> Arıtma Tesisi Proje Onayı (27.4.2004 tarihinden sonra inşaatı başlamış </a:t>
                      </a:r>
                      <a:r>
                        <a:rPr lang="tr-TR" sz="1000" dirty="0" err="1">
                          <a:solidFill>
                            <a:srgbClr val="000000"/>
                          </a:solidFill>
                          <a:latin typeface="Times New Roman"/>
                          <a:ea typeface="Times New Roman"/>
                        </a:rPr>
                        <a:t>atıksu</a:t>
                      </a:r>
                      <a:r>
                        <a:rPr lang="tr-TR" sz="1000" dirty="0">
                          <a:solidFill>
                            <a:srgbClr val="000000"/>
                          </a:solidFill>
                          <a:latin typeface="Times New Roman"/>
                          <a:ea typeface="Times New Roman"/>
                        </a:rPr>
                        <a:t> arıtma tesisleri için) veya muaf olduğuna dair belge (27.04.2004 tarihten önce kurulan veya inşaatına başlanılan </a:t>
                      </a:r>
                      <a:r>
                        <a:rPr lang="tr-TR" sz="1000" dirty="0" err="1">
                          <a:solidFill>
                            <a:srgbClr val="000000"/>
                          </a:solidFill>
                          <a:latin typeface="Times New Roman"/>
                          <a:ea typeface="Times New Roman"/>
                        </a:rPr>
                        <a:t>atıksu</a:t>
                      </a:r>
                      <a:r>
                        <a:rPr lang="tr-TR" sz="1000" dirty="0">
                          <a:solidFill>
                            <a:srgbClr val="000000"/>
                          </a:solidFill>
                          <a:latin typeface="Times New Roman"/>
                          <a:ea typeface="Times New Roman"/>
                        </a:rPr>
                        <a:t> arıtma tesisleri için)</a:t>
                      </a:r>
                      <a:endParaRPr lang="tr-TR" sz="1000" dirty="0">
                        <a:latin typeface="Times New Roman"/>
                        <a:ea typeface="Times New Roman"/>
                      </a:endParaRPr>
                    </a:p>
                  </a:txBody>
                  <a:tcPr marL="44860" marR="44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341">
                <a:tc vMerge="1">
                  <a:txBody>
                    <a:bodyPr/>
                    <a:lstStyle/>
                    <a:p>
                      <a:endParaRPr lang="tr-TR"/>
                    </a:p>
                  </a:txBody>
                  <a:tcPr/>
                </a:tc>
                <a:tc gridSpan="2">
                  <a:txBody>
                    <a:bodyPr/>
                    <a:lstStyle/>
                    <a:p>
                      <a:pPr algn="just">
                        <a:lnSpc>
                          <a:spcPct val="115000"/>
                        </a:lnSpc>
                        <a:spcAft>
                          <a:spcPts val="0"/>
                        </a:spcAft>
                      </a:pPr>
                      <a:r>
                        <a:rPr lang="tr-TR" sz="1100" b="1" dirty="0">
                          <a:solidFill>
                            <a:schemeClr val="tx2"/>
                          </a:solidFill>
                          <a:latin typeface="Times New Roman"/>
                          <a:ea typeface="Times New Roman"/>
                        </a:rPr>
                        <a:t>Derin Deniz Deşarjı</a:t>
                      </a:r>
                    </a:p>
                  </a:txBody>
                  <a:tcPr marL="44860" marR="44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hMerge="1">
                  <a:txBody>
                    <a:bodyPr/>
                    <a:lstStyle/>
                    <a:p>
                      <a:endParaRPr lang="tr-TR"/>
                    </a:p>
                  </a:txBody>
                  <a:tcPr/>
                </a:tc>
                <a:tc>
                  <a:txBody>
                    <a:bodyPr/>
                    <a:lstStyle/>
                    <a:p>
                      <a:pPr>
                        <a:lnSpc>
                          <a:spcPct val="115000"/>
                        </a:lnSpc>
                        <a:spcAft>
                          <a:spcPts val="0"/>
                        </a:spcAft>
                      </a:pPr>
                      <a:r>
                        <a:rPr lang="tr-TR" sz="1200" b="1" dirty="0">
                          <a:solidFill>
                            <a:schemeClr val="tx2"/>
                          </a:solidFill>
                          <a:latin typeface="Times New Roman"/>
                          <a:ea typeface="Times New Roman"/>
                        </a:rPr>
                        <a:t>8- Derin Deniz Deşarjı Proje Onayı</a:t>
                      </a:r>
                    </a:p>
                  </a:txBody>
                  <a:tcPr marL="44860" marR="44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1332317">
                <a:tc rowSpan="2">
                  <a:txBody>
                    <a:bodyPr/>
                    <a:lstStyle/>
                    <a:p>
                      <a:pPr marL="71755" marR="71755" algn="ctr">
                        <a:lnSpc>
                          <a:spcPct val="115000"/>
                        </a:lnSpc>
                        <a:spcAft>
                          <a:spcPts val="0"/>
                        </a:spcAft>
                      </a:pPr>
                      <a:r>
                        <a:rPr lang="tr-TR" sz="1000" b="1" dirty="0">
                          <a:solidFill>
                            <a:srgbClr val="C00000"/>
                          </a:solidFill>
                          <a:latin typeface="Times New Roman"/>
                          <a:ea typeface="Times New Roman"/>
                        </a:rPr>
                        <a:t>LİSANS KONULARI</a:t>
                      </a:r>
                    </a:p>
                  </a:txBody>
                  <a:tcPr marL="44860" marR="4486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tr-TR" sz="1100">
                          <a:latin typeface="Times New Roman"/>
                          <a:ea typeface="Times New Roman"/>
                        </a:rPr>
                        <a:t>Geri Kazanım</a:t>
                      </a:r>
                    </a:p>
                  </a:txBody>
                  <a:tcPr marL="44860" marR="4486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tr-TR" sz="1100" dirty="0">
                          <a:latin typeface="Times New Roman"/>
                          <a:ea typeface="Times New Roman"/>
                        </a:rPr>
                        <a:t>Tehlikeli Atık</a:t>
                      </a:r>
                    </a:p>
                    <a:p>
                      <a:pPr algn="just">
                        <a:lnSpc>
                          <a:spcPct val="115000"/>
                        </a:lnSpc>
                        <a:spcAft>
                          <a:spcPts val="0"/>
                        </a:spcAft>
                      </a:pPr>
                      <a:r>
                        <a:rPr lang="tr-TR" sz="1100" dirty="0">
                          <a:latin typeface="Times New Roman"/>
                          <a:ea typeface="Times New Roman"/>
                        </a:rPr>
                        <a:t>Tehlikesiz Atık</a:t>
                      </a:r>
                    </a:p>
                    <a:p>
                      <a:pPr algn="just">
                        <a:lnSpc>
                          <a:spcPct val="115000"/>
                        </a:lnSpc>
                        <a:spcAft>
                          <a:spcPts val="0"/>
                        </a:spcAft>
                      </a:pPr>
                      <a:r>
                        <a:rPr lang="tr-TR" sz="1100" dirty="0">
                          <a:latin typeface="Times New Roman"/>
                          <a:ea typeface="Times New Roman"/>
                        </a:rPr>
                        <a:t>Atık Yağ</a:t>
                      </a:r>
                    </a:p>
                    <a:p>
                      <a:pPr algn="just">
                        <a:lnSpc>
                          <a:spcPct val="115000"/>
                        </a:lnSpc>
                        <a:spcAft>
                          <a:spcPts val="0"/>
                        </a:spcAft>
                      </a:pPr>
                      <a:r>
                        <a:rPr lang="tr-TR" sz="1100" dirty="0">
                          <a:latin typeface="Times New Roman"/>
                          <a:ea typeface="Times New Roman"/>
                        </a:rPr>
                        <a:t>Bitkisel Atık Yağ</a:t>
                      </a:r>
                    </a:p>
                    <a:p>
                      <a:pPr algn="just">
                        <a:lnSpc>
                          <a:spcPct val="115000"/>
                        </a:lnSpc>
                        <a:spcAft>
                          <a:spcPts val="0"/>
                        </a:spcAft>
                      </a:pPr>
                      <a:r>
                        <a:rPr lang="tr-TR" sz="1100" dirty="0">
                          <a:latin typeface="Times New Roman"/>
                          <a:ea typeface="Times New Roman"/>
                        </a:rPr>
                        <a:t>Atık Pil ve Akümülatör</a:t>
                      </a:r>
                    </a:p>
                    <a:p>
                      <a:pPr algn="just">
                        <a:lnSpc>
                          <a:spcPct val="115000"/>
                        </a:lnSpc>
                        <a:spcAft>
                          <a:spcPts val="0"/>
                        </a:spcAft>
                      </a:pPr>
                      <a:r>
                        <a:rPr lang="tr-TR" sz="1100" dirty="0">
                          <a:latin typeface="Times New Roman"/>
                          <a:ea typeface="Times New Roman"/>
                        </a:rPr>
                        <a:t>Ömrünü Tamamlamış Lastik</a:t>
                      </a:r>
                    </a:p>
                    <a:p>
                      <a:pPr algn="just">
                        <a:lnSpc>
                          <a:spcPct val="115000"/>
                        </a:lnSpc>
                        <a:spcAft>
                          <a:spcPts val="0"/>
                        </a:spcAft>
                      </a:pPr>
                      <a:r>
                        <a:rPr lang="tr-TR" sz="1100" dirty="0">
                          <a:latin typeface="Times New Roman"/>
                          <a:ea typeface="Times New Roman"/>
                        </a:rPr>
                        <a:t>Ambalaj Atığı </a:t>
                      </a:r>
                    </a:p>
                  </a:txBody>
                  <a:tcPr marL="44860" marR="44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a:t>
                      </a:r>
                      <a:r>
                        <a:rPr lang="tr-TR" sz="1000" dirty="0">
                          <a:latin typeface="Times New Roman"/>
                          <a:ea typeface="Times New Roman"/>
                        </a:rPr>
                        <a:t>-    İl Müdürlüğü Uygunluk </a:t>
                      </a:r>
                      <a:r>
                        <a:rPr lang="tr-TR" sz="1000" dirty="0" smtClean="0">
                          <a:latin typeface="Times New Roman"/>
                          <a:ea typeface="Times New Roman"/>
                        </a:rPr>
                        <a:t>Yazıs</a:t>
                      </a:r>
                      <a:r>
                        <a:rPr lang="tr-TR" sz="1200" dirty="0" smtClean="0">
                          <a:latin typeface="Times New Roman"/>
                          <a:ea typeface="Times New Roman"/>
                        </a:rPr>
                        <a:t>ı</a:t>
                      </a:r>
                      <a:r>
                        <a:rPr lang="tr-TR" sz="1200" b="1" kern="1200" baseline="30000" dirty="0" smtClean="0">
                          <a:solidFill>
                            <a:schemeClr val="tx1"/>
                          </a:solidFill>
                          <a:latin typeface="+mn-lt"/>
                          <a:ea typeface="+mn-ea"/>
                          <a:cs typeface="+mn-cs"/>
                        </a:rPr>
                        <a:t>4</a:t>
                      </a:r>
                      <a:endParaRPr lang="tr-TR" sz="1200" dirty="0">
                        <a:latin typeface="Times New Roman"/>
                        <a:ea typeface="Times New Roman"/>
                      </a:endParaRPr>
                    </a:p>
                    <a:p>
                      <a:pPr>
                        <a:lnSpc>
                          <a:spcPct val="115000"/>
                        </a:lnSpc>
                        <a:spcAft>
                          <a:spcPts val="0"/>
                        </a:spcAft>
                      </a:pPr>
                      <a:r>
                        <a:rPr lang="tr-TR" sz="1000" b="1" dirty="0">
                          <a:latin typeface="Times New Roman"/>
                          <a:ea typeface="Times New Roman"/>
                        </a:rPr>
                        <a:t>10- </a:t>
                      </a:r>
                      <a:r>
                        <a:rPr lang="tr-TR" sz="1000" dirty="0">
                          <a:latin typeface="Times New Roman"/>
                          <a:ea typeface="Times New Roman"/>
                        </a:rPr>
                        <a:t>Sanayi Sicil Belgesi</a:t>
                      </a:r>
                    </a:p>
                  </a:txBody>
                  <a:tcPr marL="44860" marR="44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3021">
                <a:tc vMerge="1">
                  <a:txBody>
                    <a:bodyPr/>
                    <a:lstStyle/>
                    <a:p>
                      <a:endParaRPr lang="tr-TR"/>
                    </a:p>
                  </a:txBody>
                  <a:tcPr/>
                </a:tc>
                <a:tc>
                  <a:txBody>
                    <a:bodyPr/>
                    <a:lstStyle/>
                    <a:p>
                      <a:pPr marL="71755" marR="71755" algn="ctr">
                        <a:lnSpc>
                          <a:spcPct val="115000"/>
                        </a:lnSpc>
                        <a:spcAft>
                          <a:spcPts val="0"/>
                        </a:spcAft>
                      </a:pPr>
                      <a:r>
                        <a:rPr lang="tr-TR" sz="1100">
                          <a:latin typeface="Times New Roman"/>
                          <a:ea typeface="Times New Roman"/>
                        </a:rPr>
                        <a:t>Bertaraf</a:t>
                      </a:r>
                    </a:p>
                  </a:txBody>
                  <a:tcPr marL="44860" marR="4486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100" dirty="0">
                          <a:latin typeface="Times New Roman"/>
                          <a:ea typeface="Times New Roman"/>
                        </a:rPr>
                        <a:t>Atık Yakma ve Birlikte Yakma</a:t>
                      </a:r>
                    </a:p>
                  </a:txBody>
                  <a:tcPr marL="44860" marR="448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a:t>
                      </a:r>
                      <a:r>
                        <a:rPr lang="tr-TR" sz="1000" dirty="0">
                          <a:latin typeface="Times New Roman"/>
                          <a:ea typeface="Times New Roman"/>
                        </a:rPr>
                        <a:t>-    İl Müdürlüğü Uygunluk Yazısı </a:t>
                      </a:r>
                      <a:r>
                        <a:rPr lang="tr-TR" sz="1000" b="1" kern="1200" baseline="30000" dirty="0" smtClean="0">
                          <a:solidFill>
                            <a:schemeClr val="tx1"/>
                          </a:solidFill>
                          <a:latin typeface="+mn-lt"/>
                          <a:ea typeface="+mn-ea"/>
                          <a:cs typeface="+mn-cs"/>
                        </a:rPr>
                        <a:t>4</a:t>
                      </a:r>
                      <a:endParaRPr lang="tr-TR" sz="1000" dirty="0">
                        <a:latin typeface="Times New Roman"/>
                        <a:ea typeface="Times New Roman"/>
                      </a:endParaRPr>
                    </a:p>
                  </a:txBody>
                  <a:tcPr marL="44860" marR="44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bl>
          </a:graphicData>
        </a:graphic>
      </p:graphicFrame>
      <p:graphicFrame>
        <p:nvGraphicFramePr>
          <p:cNvPr id="28" name="27 Tablo"/>
          <p:cNvGraphicFramePr>
            <a:graphicFrameLocks noGrp="1"/>
          </p:cNvGraphicFramePr>
          <p:nvPr/>
        </p:nvGraphicFramePr>
        <p:xfrm>
          <a:off x="5652654" y="1715359"/>
          <a:ext cx="3131127" cy="4785475"/>
        </p:xfrm>
        <a:graphic>
          <a:graphicData uri="http://schemas.openxmlformats.org/drawingml/2006/table">
            <a:tbl>
              <a:tblPr/>
              <a:tblGrid>
                <a:gridCol w="3131127"/>
              </a:tblGrid>
              <a:tr h="4785475">
                <a:tc>
                  <a:txBody>
                    <a:bodyPr/>
                    <a:lstStyle/>
                    <a:p>
                      <a:r>
                        <a:rPr lang="tr-TR" sz="1200" b="1" kern="1200" dirty="0" smtClean="0">
                          <a:solidFill>
                            <a:schemeClr val="tx1"/>
                          </a:solidFill>
                          <a:latin typeface="+mn-lt"/>
                          <a:ea typeface="+mn-ea"/>
                          <a:cs typeface="+mn-cs"/>
                        </a:rPr>
                        <a:t>1-</a:t>
                      </a:r>
                      <a:r>
                        <a:rPr lang="tr-TR" sz="1200" kern="1200" dirty="0" smtClean="0">
                          <a:solidFill>
                            <a:schemeClr val="tx1"/>
                          </a:solidFill>
                          <a:latin typeface="+mn-lt"/>
                          <a:ea typeface="+mn-ea"/>
                          <a:cs typeface="+mn-cs"/>
                        </a:rPr>
                        <a:t>ÇED Olumlu ya da Gerekli Değildir Kararı (</a:t>
                      </a:r>
                      <a:r>
                        <a:rPr lang="tr-TR" sz="1200" kern="1200" dirty="0" err="1" smtClean="0">
                          <a:solidFill>
                            <a:schemeClr val="tx1"/>
                          </a:solidFill>
                          <a:latin typeface="+mn-lt"/>
                          <a:ea typeface="+mn-ea"/>
                          <a:cs typeface="+mn-cs"/>
                        </a:rPr>
                        <a:t>ÇED’e</a:t>
                      </a:r>
                      <a:r>
                        <a:rPr lang="tr-TR" sz="1200" kern="1200" dirty="0" smtClean="0">
                          <a:solidFill>
                            <a:schemeClr val="tx1"/>
                          </a:solidFill>
                          <a:latin typeface="+mn-lt"/>
                          <a:ea typeface="+mn-ea"/>
                          <a:cs typeface="+mn-cs"/>
                        </a:rPr>
                        <a:t> tabi tesisler için) veya </a:t>
                      </a:r>
                      <a:r>
                        <a:rPr lang="tr-TR" sz="1200" kern="1200" dirty="0" err="1" smtClean="0">
                          <a:solidFill>
                            <a:schemeClr val="tx1"/>
                          </a:solidFill>
                          <a:latin typeface="+mn-lt"/>
                          <a:ea typeface="+mn-ea"/>
                          <a:cs typeface="+mn-cs"/>
                        </a:rPr>
                        <a:t>ÇED’e</a:t>
                      </a:r>
                      <a:r>
                        <a:rPr lang="tr-TR" sz="1200" kern="1200" dirty="0" smtClean="0">
                          <a:solidFill>
                            <a:schemeClr val="tx1"/>
                          </a:solidFill>
                          <a:latin typeface="+mn-lt"/>
                          <a:ea typeface="+mn-ea"/>
                          <a:cs typeface="+mn-cs"/>
                        </a:rPr>
                        <a:t> tabi olmayan tesisler için kapsam dışı olduğunu gösterir yazı.</a:t>
                      </a:r>
                    </a:p>
                    <a:p>
                      <a:endParaRPr lang="tr-TR" sz="1200" kern="1200" dirty="0" smtClean="0">
                        <a:solidFill>
                          <a:schemeClr val="tx1"/>
                        </a:solidFill>
                        <a:latin typeface="+mn-lt"/>
                        <a:ea typeface="+mn-ea"/>
                        <a:cs typeface="+mn-cs"/>
                      </a:endParaRPr>
                    </a:p>
                    <a:p>
                      <a:r>
                        <a:rPr lang="tr-TR" sz="1200" b="1" kern="1200" dirty="0" smtClean="0">
                          <a:solidFill>
                            <a:schemeClr val="tx1"/>
                          </a:solidFill>
                          <a:latin typeface="+mn-lt"/>
                          <a:ea typeface="+mn-ea"/>
                          <a:cs typeface="+mn-cs"/>
                        </a:rPr>
                        <a:t>2</a:t>
                      </a:r>
                      <a:r>
                        <a:rPr lang="tr-TR" sz="1200" kern="1200" dirty="0" smtClean="0">
                          <a:solidFill>
                            <a:schemeClr val="tx1"/>
                          </a:solidFill>
                          <a:latin typeface="+mn-lt"/>
                          <a:ea typeface="+mn-ea"/>
                          <a:cs typeface="+mn-cs"/>
                        </a:rPr>
                        <a:t>-3194 Sayılı İmar Kanunun Kapsamında;</a:t>
                      </a:r>
                    </a:p>
                    <a:p>
                      <a:r>
                        <a:rPr lang="tr-TR" sz="1200" kern="1200" dirty="0" smtClean="0">
                          <a:solidFill>
                            <a:schemeClr val="tx1"/>
                          </a:solidFill>
                          <a:latin typeface="+mn-lt"/>
                          <a:ea typeface="+mn-ea"/>
                          <a:cs typeface="+mn-cs"/>
                        </a:rPr>
                        <a:t>   2.1-12/10/2004 tarihinden sonra yapılmış yapılarla ilgili olarak; </a:t>
                      </a:r>
                    </a:p>
                    <a:p>
                      <a:r>
                        <a:rPr lang="tr-TR" sz="1200" kern="1200" dirty="0" smtClean="0">
                          <a:solidFill>
                            <a:schemeClr val="tx1"/>
                          </a:solidFill>
                          <a:latin typeface="+mn-lt"/>
                          <a:ea typeface="+mn-ea"/>
                          <a:cs typeface="+mn-cs"/>
                        </a:rPr>
                        <a:t> 	- Yapı kullanma izin belgesi </a:t>
                      </a:r>
                    </a:p>
                    <a:p>
                      <a:r>
                        <a:rPr lang="tr-TR" sz="1200" kern="1200" dirty="0" smtClean="0">
                          <a:solidFill>
                            <a:schemeClr val="tx1"/>
                          </a:solidFill>
                          <a:latin typeface="+mn-lt"/>
                          <a:ea typeface="+mn-ea"/>
                          <a:cs typeface="+mn-cs"/>
                        </a:rPr>
                        <a:t>	- İşletmede yapı kullanma izinleri bulunan yapıların dışında 12/10/2004 tarihinden sonra yapılmış bir yapı olmadığına dair tesis yetkilisi tarafından imzalanmış taahhütname,</a:t>
                      </a:r>
                    </a:p>
                    <a:p>
                      <a:r>
                        <a:rPr lang="tr-TR" sz="1200" kern="1200" dirty="0" smtClean="0">
                          <a:solidFill>
                            <a:schemeClr val="tx1"/>
                          </a:solidFill>
                          <a:latin typeface="+mn-lt"/>
                          <a:ea typeface="+mn-ea"/>
                          <a:cs typeface="+mn-cs"/>
                        </a:rPr>
                        <a:t>2.2-12/10/2004 tarihinden önce yapılmış yapılarla ilgili olarak;</a:t>
                      </a:r>
                    </a:p>
                    <a:p>
                      <a:r>
                        <a:rPr lang="tr-TR" sz="1200" kern="1200" dirty="0" smtClean="0">
                          <a:solidFill>
                            <a:schemeClr val="tx1"/>
                          </a:solidFill>
                          <a:latin typeface="+mn-lt"/>
                          <a:ea typeface="+mn-ea"/>
                          <a:cs typeface="+mn-cs"/>
                        </a:rPr>
                        <a:t>	- İşletmenin bu tarihten önce yapıldığını kanıtlayan resmi bir belge (Belediyeden alınacak resmi yazı, elektrik faturası, su faturası vb.) </a:t>
                      </a:r>
                    </a:p>
                    <a:p>
                      <a:r>
                        <a:rPr lang="tr-TR" sz="1200" kern="1200" dirty="0" smtClean="0">
                          <a:solidFill>
                            <a:schemeClr val="tx1"/>
                          </a:solidFill>
                          <a:latin typeface="+mn-lt"/>
                          <a:ea typeface="+mn-ea"/>
                          <a:cs typeface="+mn-cs"/>
                        </a:rPr>
                        <a:t>	-İşletmede 12/10/2004 tarihinden sonra yapılmış bir yapı olmadığına dair tesis yetkilisi tarafından imzalanmış taahhütname,</a:t>
                      </a:r>
                    </a:p>
                    <a:p>
                      <a:r>
                        <a:rPr lang="tr-TR" sz="1200" b="1" kern="1200" dirty="0" smtClean="0">
                          <a:solidFill>
                            <a:schemeClr val="tx1"/>
                          </a:solidFill>
                          <a:latin typeface="+mn-lt"/>
                          <a:ea typeface="+mn-ea"/>
                          <a:cs typeface="+mn-cs"/>
                        </a:rPr>
                        <a:t>3</a:t>
                      </a:r>
                      <a:r>
                        <a:rPr lang="tr-TR" sz="1200" kern="1200" dirty="0" smtClean="0">
                          <a:solidFill>
                            <a:schemeClr val="tx1"/>
                          </a:solidFill>
                          <a:latin typeface="+mn-lt"/>
                          <a:ea typeface="+mn-ea"/>
                          <a:cs typeface="+mn-cs"/>
                        </a:rPr>
                        <a:t>-Ticaret Sicil Gazetesi </a:t>
                      </a:r>
                      <a:r>
                        <a:rPr lang="tr-TR" sz="1400" b="1" kern="1200" baseline="30000" dirty="0" smtClean="0">
                          <a:solidFill>
                            <a:schemeClr val="tx1"/>
                          </a:solidFill>
                          <a:latin typeface="+mn-lt"/>
                          <a:ea typeface="+mn-ea"/>
                          <a:cs typeface="+mn-cs"/>
                        </a:rPr>
                        <a:t>3</a:t>
                      </a:r>
                      <a:endParaRPr lang="tr-TR" sz="1400" kern="1200" dirty="0" smtClean="0">
                        <a:solidFill>
                          <a:schemeClr val="tx1"/>
                        </a:solidFill>
                        <a:latin typeface="+mn-lt"/>
                        <a:ea typeface="+mn-ea"/>
                        <a:cs typeface="+mn-cs"/>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9" name="28 Dikdörtgen"/>
          <p:cNvSpPr/>
          <p:nvPr/>
        </p:nvSpPr>
        <p:spPr>
          <a:xfrm>
            <a:off x="500034" y="714356"/>
            <a:ext cx="5715024" cy="369332"/>
          </a:xfrm>
          <a:prstGeom prst="rect">
            <a:avLst/>
          </a:prstGeom>
        </p:spPr>
        <p:txBody>
          <a:bodyPr wrap="square">
            <a:spAutoFit/>
          </a:bodyPr>
          <a:lstStyle/>
          <a:p>
            <a:pPr eaLnBrk="0" hangingPunct="0">
              <a:spcBef>
                <a:spcPct val="20000"/>
              </a:spcBef>
              <a:buClr>
                <a:schemeClr val="accent1"/>
              </a:buClr>
              <a:buSzPct val="65000"/>
              <a:buFont typeface="Wingdings" pitchFamily="2" charset="2"/>
              <a:buNone/>
              <a:defRPr/>
            </a:pPr>
            <a:r>
              <a:rPr lang="tr-TR" b="1" dirty="0" smtClean="0">
                <a:solidFill>
                  <a:schemeClr val="tx2"/>
                </a:solidFill>
              </a:rPr>
              <a:t>Ek-3B GEÇİCİ FAALİYET BELGESİ BAŞVURU FORMU EKLERİ</a:t>
            </a:r>
            <a:endParaRPr lang="tr-TR" dirty="0">
              <a:solidFill>
                <a:schemeClr val="tx2"/>
              </a:solidFill>
            </a:endParaRPr>
          </a:p>
        </p:txBody>
      </p:sp>
    </p:spTree>
  </p:cSld>
  <p:clrMapOvr>
    <a:masterClrMapping/>
  </p:clrMapOvr>
  <p:transition>
    <p:circl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34</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graphicFrame>
        <p:nvGraphicFramePr>
          <p:cNvPr id="28" name="27 Tablo"/>
          <p:cNvGraphicFramePr>
            <a:graphicFrameLocks noGrp="1"/>
          </p:cNvGraphicFramePr>
          <p:nvPr/>
        </p:nvGraphicFramePr>
        <p:xfrm>
          <a:off x="5652654" y="997093"/>
          <a:ext cx="3131127" cy="5575179"/>
        </p:xfrm>
        <a:graphic>
          <a:graphicData uri="http://schemas.openxmlformats.org/drawingml/2006/table">
            <a:tbl>
              <a:tblPr/>
              <a:tblGrid>
                <a:gridCol w="3131127"/>
              </a:tblGrid>
              <a:tr h="55751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1" kern="1200" dirty="0" smtClean="0">
                          <a:solidFill>
                            <a:schemeClr val="tx1"/>
                          </a:solidFill>
                          <a:latin typeface="+mn-lt"/>
                          <a:ea typeface="+mn-ea"/>
                          <a:cs typeface="+mn-cs"/>
                        </a:rPr>
                        <a:t>4</a:t>
                      </a:r>
                      <a:r>
                        <a:rPr lang="tr-TR" sz="1200" kern="1200" dirty="0" smtClean="0">
                          <a:solidFill>
                            <a:schemeClr val="tx1"/>
                          </a:solidFill>
                          <a:latin typeface="+mn-lt"/>
                          <a:ea typeface="+mn-ea"/>
                          <a:cs typeface="+mn-cs"/>
                        </a:rPr>
                        <a:t>-Kapasite Raporu, kapasite raporu yerine geçebilecek yetkili makamlardan alınmış diğer belgeler veya kapasite raporundan muaf olduğuna dair yetkili makamlardan alınmış belge.</a:t>
                      </a:r>
                    </a:p>
                    <a:p>
                      <a:endParaRPr lang="tr-TR" sz="1200" b="1" kern="1200" dirty="0" smtClean="0">
                        <a:solidFill>
                          <a:schemeClr val="tx1"/>
                        </a:solidFill>
                        <a:latin typeface="+mn-lt"/>
                        <a:ea typeface="+mn-ea"/>
                        <a:cs typeface="+mn-cs"/>
                      </a:endParaRPr>
                    </a:p>
                    <a:p>
                      <a:r>
                        <a:rPr lang="tr-TR" sz="1200" b="1" kern="1200" dirty="0" smtClean="0">
                          <a:solidFill>
                            <a:schemeClr val="tx1"/>
                          </a:solidFill>
                          <a:latin typeface="+mn-lt"/>
                          <a:ea typeface="+mn-ea"/>
                          <a:cs typeface="+mn-cs"/>
                        </a:rPr>
                        <a:t>5-</a:t>
                      </a:r>
                      <a:r>
                        <a:rPr lang="tr-TR" sz="1200" kern="1200" dirty="0" smtClean="0">
                          <a:solidFill>
                            <a:schemeClr val="tx1"/>
                          </a:solidFill>
                          <a:latin typeface="+mn-lt"/>
                          <a:ea typeface="+mn-ea"/>
                          <a:cs typeface="+mn-cs"/>
                        </a:rPr>
                        <a:t>İşletme Belgesi veya İşletme Belgesinden muaf olduğuna dair belge</a:t>
                      </a:r>
                    </a:p>
                    <a:p>
                      <a:r>
                        <a:rPr lang="tr-TR" sz="1200" kern="1200" dirty="0" smtClean="0">
                          <a:solidFill>
                            <a:schemeClr val="tx1"/>
                          </a:solidFill>
                          <a:latin typeface="+mn-lt"/>
                          <a:ea typeface="+mn-ea"/>
                          <a:cs typeface="+mn-cs"/>
                        </a:rPr>
                        <a:t> </a:t>
                      </a:r>
                    </a:p>
                    <a:p>
                      <a:r>
                        <a:rPr lang="tr-TR" sz="1200" b="1" kern="1200" dirty="0" smtClean="0">
                          <a:solidFill>
                            <a:schemeClr val="tx1"/>
                          </a:solidFill>
                          <a:latin typeface="+mn-lt"/>
                          <a:ea typeface="+mn-ea"/>
                          <a:cs typeface="+mn-cs"/>
                        </a:rPr>
                        <a:t>6</a:t>
                      </a:r>
                      <a:r>
                        <a:rPr lang="tr-TR" sz="1200" kern="1200" dirty="0" smtClean="0">
                          <a:solidFill>
                            <a:schemeClr val="tx1"/>
                          </a:solidFill>
                          <a:latin typeface="+mn-lt"/>
                          <a:ea typeface="+mn-ea"/>
                          <a:cs typeface="+mn-cs"/>
                        </a:rPr>
                        <a:t>-Vaziyet Planı (İşletme alanındaki tesislerin ve birimlerin yerleşim planları)</a:t>
                      </a:r>
                    </a:p>
                    <a:p>
                      <a:r>
                        <a:rPr lang="tr-TR" sz="1200" kern="1200" dirty="0" smtClean="0">
                          <a:solidFill>
                            <a:schemeClr val="tx1"/>
                          </a:solidFill>
                          <a:latin typeface="+mn-lt"/>
                          <a:ea typeface="+mn-ea"/>
                          <a:cs typeface="+mn-cs"/>
                        </a:rPr>
                        <a:t> </a:t>
                      </a:r>
                    </a:p>
                    <a:p>
                      <a:r>
                        <a:rPr lang="tr-TR" sz="1200" b="1" kern="1200" dirty="0" smtClean="0">
                          <a:solidFill>
                            <a:schemeClr val="tx1"/>
                          </a:solidFill>
                          <a:latin typeface="+mn-lt"/>
                          <a:ea typeface="+mn-ea"/>
                          <a:cs typeface="+mn-cs"/>
                        </a:rPr>
                        <a:t>7</a:t>
                      </a:r>
                      <a:r>
                        <a:rPr lang="tr-TR" sz="1200" kern="1200" dirty="0" smtClean="0">
                          <a:solidFill>
                            <a:schemeClr val="tx1"/>
                          </a:solidFill>
                          <a:latin typeface="+mn-lt"/>
                          <a:ea typeface="+mn-ea"/>
                          <a:cs typeface="+mn-cs"/>
                        </a:rPr>
                        <a:t>-İş Akım Şeması ve Proses Özeti (Hammadde kabulünden başlayarak her bir ünitede uygulanacak işlemlerin ayrıntılı açıklaması, gerekli şema, formül ve şekiller, atık kodları)</a:t>
                      </a: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p>
                      <a:endParaRPr lang="tr-TR" sz="1200" kern="1200" dirty="0" smtClean="0">
                        <a:solidFill>
                          <a:schemeClr val="tx1"/>
                        </a:solidFill>
                        <a:latin typeface="+mn-lt"/>
                        <a:ea typeface="+mn-ea"/>
                        <a:cs typeface="+mn-cs"/>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11" name="10 Tablo"/>
          <p:cNvGraphicFramePr>
            <a:graphicFrameLocks noGrp="1"/>
          </p:cNvGraphicFramePr>
          <p:nvPr/>
        </p:nvGraphicFramePr>
        <p:xfrm>
          <a:off x="571472" y="1000106"/>
          <a:ext cx="5072097" cy="5613676"/>
        </p:xfrm>
        <a:graphic>
          <a:graphicData uri="http://schemas.openxmlformats.org/drawingml/2006/table">
            <a:tbl>
              <a:tblPr/>
              <a:tblGrid>
                <a:gridCol w="217925"/>
                <a:gridCol w="237756"/>
                <a:gridCol w="1973211"/>
                <a:gridCol w="2643205"/>
              </a:tblGrid>
              <a:tr h="697522">
                <a:tc rowSpan="9">
                  <a:txBody>
                    <a:bodyPr/>
                    <a:lstStyle/>
                    <a:p>
                      <a:pPr algn="just">
                        <a:lnSpc>
                          <a:spcPct val="115000"/>
                        </a:lnSpc>
                        <a:spcAft>
                          <a:spcPts val="0"/>
                        </a:spcAft>
                      </a:pPr>
                      <a:endParaRPr lang="tr-TR" sz="600" dirty="0">
                        <a:latin typeface="Times New Roman"/>
                        <a:ea typeface="Times New Roman"/>
                      </a:endParaRP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tr-TR" sz="900" dirty="0">
                        <a:latin typeface="Times New Roman"/>
                        <a:ea typeface="Times New Roman"/>
                      </a:endParaRP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100" dirty="0">
                          <a:latin typeface="Times New Roman"/>
                          <a:ea typeface="Times New Roman"/>
                        </a:rPr>
                        <a:t>Düzenli Depolama</a:t>
                      </a:r>
                    </a:p>
                  </a:txBody>
                  <a:tcPr marL="39447" marR="394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a:t>
                      </a:r>
                      <a:r>
                        <a:rPr lang="tr-TR" sz="1000" dirty="0">
                          <a:latin typeface="Times New Roman"/>
                          <a:ea typeface="Times New Roman"/>
                        </a:rPr>
                        <a:t>-    İl Müdürlüğü Uygunluk Yazısı </a:t>
                      </a:r>
                      <a:r>
                        <a:rPr lang="tr-TR" sz="1000" b="1" kern="1200" baseline="30000" dirty="0" smtClean="0">
                          <a:solidFill>
                            <a:schemeClr val="tx1"/>
                          </a:solidFill>
                          <a:latin typeface="+mn-lt"/>
                          <a:ea typeface="+mn-ea"/>
                          <a:cs typeface="+mn-cs"/>
                        </a:rPr>
                        <a:t>4</a:t>
                      </a:r>
                      <a:endParaRPr lang="tr-TR" sz="1000" dirty="0">
                        <a:latin typeface="Times New Roman"/>
                        <a:ea typeface="Times New Roman"/>
                      </a:endParaRPr>
                    </a:p>
                    <a:p>
                      <a:pPr>
                        <a:lnSpc>
                          <a:spcPct val="115000"/>
                        </a:lnSpc>
                        <a:spcAft>
                          <a:spcPts val="0"/>
                        </a:spcAft>
                      </a:pPr>
                      <a:r>
                        <a:rPr lang="tr-TR" sz="1000" b="1" dirty="0">
                          <a:latin typeface="Times New Roman"/>
                          <a:ea typeface="Times New Roman"/>
                        </a:rPr>
                        <a:t>10- </a:t>
                      </a:r>
                      <a:r>
                        <a:rPr lang="tr-TR" sz="1000" dirty="0">
                          <a:latin typeface="Times New Roman"/>
                          <a:ea typeface="Times New Roman"/>
                        </a:rPr>
                        <a:t>Düzenli Depolama Tesisi Onay Belgesi</a:t>
                      </a: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8097">
                <a:tc vMerge="1">
                  <a:txBody>
                    <a:bodyPr/>
                    <a:lstStyle/>
                    <a:p>
                      <a:endParaRPr lang="tr-TR"/>
                    </a:p>
                  </a:txBody>
                  <a:tcPr/>
                </a:tc>
                <a:tc>
                  <a:txBody>
                    <a:bodyPr/>
                    <a:lstStyle/>
                    <a:p>
                      <a:pPr marL="71755" marR="71755" algn="ctr">
                        <a:lnSpc>
                          <a:spcPct val="115000"/>
                        </a:lnSpc>
                        <a:spcAft>
                          <a:spcPts val="0"/>
                        </a:spcAft>
                      </a:pPr>
                      <a:r>
                        <a:rPr lang="tr-TR" sz="900">
                          <a:latin typeface="Times New Roman"/>
                          <a:ea typeface="Times New Roman"/>
                        </a:rPr>
                        <a:t>Ara Depolama</a:t>
                      </a:r>
                    </a:p>
                  </a:txBody>
                  <a:tcPr marL="39447" marR="39447"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100" dirty="0">
                          <a:latin typeface="Times New Roman"/>
                          <a:ea typeface="Times New Roman"/>
                        </a:rPr>
                        <a:t>Tehlikeli Atık </a:t>
                      </a:r>
                    </a:p>
                  </a:txBody>
                  <a:tcPr marL="39447" marR="394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a:t>
                      </a:r>
                      <a:r>
                        <a:rPr lang="tr-TR" sz="1000" dirty="0">
                          <a:latin typeface="Times New Roman"/>
                          <a:ea typeface="Times New Roman"/>
                        </a:rPr>
                        <a:t>-    İl Müdürlüğü Uygunluk </a:t>
                      </a:r>
                      <a:r>
                        <a:rPr lang="tr-TR" sz="1000" dirty="0" smtClean="0">
                          <a:latin typeface="Times New Roman"/>
                          <a:ea typeface="Times New Roman"/>
                        </a:rPr>
                        <a:t>Yazısı</a:t>
                      </a:r>
                      <a:r>
                        <a:rPr lang="tr-TR" sz="1000" b="1" kern="1200" baseline="30000" dirty="0" smtClean="0">
                          <a:solidFill>
                            <a:schemeClr val="tx1"/>
                          </a:solidFill>
                          <a:latin typeface="+mn-lt"/>
                          <a:ea typeface="+mn-ea"/>
                          <a:cs typeface="+mn-cs"/>
                        </a:rPr>
                        <a:t>4</a:t>
                      </a:r>
                      <a:endParaRPr lang="tr-TR" sz="1000" dirty="0">
                        <a:latin typeface="Times New Roman"/>
                        <a:ea typeface="Times New Roman"/>
                      </a:endParaRPr>
                    </a:p>
                    <a:p>
                      <a:pPr>
                        <a:lnSpc>
                          <a:spcPct val="115000"/>
                        </a:lnSpc>
                        <a:spcAft>
                          <a:spcPts val="0"/>
                        </a:spcAft>
                      </a:pPr>
                      <a:r>
                        <a:rPr lang="tr-TR" sz="1000" b="1" dirty="0">
                          <a:latin typeface="Times New Roman"/>
                          <a:ea typeface="Times New Roman"/>
                        </a:rPr>
                        <a:t>10</a:t>
                      </a:r>
                      <a:r>
                        <a:rPr lang="tr-TR" sz="1000" dirty="0">
                          <a:latin typeface="Times New Roman"/>
                          <a:ea typeface="Times New Roman"/>
                        </a:rPr>
                        <a:t>- Geri Kazanım/Bertaraf Tesisi ile Yapılan Protokol</a:t>
                      </a:r>
                    </a:p>
                    <a:p>
                      <a:pPr>
                        <a:lnSpc>
                          <a:spcPct val="115000"/>
                        </a:lnSpc>
                        <a:spcAft>
                          <a:spcPts val="0"/>
                        </a:spcAft>
                      </a:pPr>
                      <a:r>
                        <a:rPr lang="tr-TR" sz="1000" b="1" dirty="0">
                          <a:latin typeface="Times New Roman"/>
                          <a:ea typeface="Times New Roman"/>
                        </a:rPr>
                        <a:t>11- </a:t>
                      </a:r>
                      <a:r>
                        <a:rPr lang="tr-TR" sz="1000" dirty="0">
                          <a:latin typeface="Times New Roman"/>
                          <a:ea typeface="Times New Roman"/>
                        </a:rPr>
                        <a:t>Mali Sorumluluk Sigortası Poliçesi </a:t>
                      </a: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7522">
                <a:tc vMerge="1">
                  <a:txBody>
                    <a:bodyPr/>
                    <a:lstStyle/>
                    <a:p>
                      <a:endParaRPr lang="tr-TR"/>
                    </a:p>
                  </a:txBody>
                  <a:tcPr/>
                </a:tc>
                <a:tc rowSpan="6">
                  <a:txBody>
                    <a:bodyPr/>
                    <a:lstStyle/>
                    <a:p>
                      <a:pPr marL="71755" marR="71755" algn="ctr">
                        <a:lnSpc>
                          <a:spcPct val="115000"/>
                        </a:lnSpc>
                        <a:spcAft>
                          <a:spcPts val="0"/>
                        </a:spcAft>
                      </a:pPr>
                      <a:r>
                        <a:rPr lang="tr-TR" sz="900">
                          <a:latin typeface="Times New Roman"/>
                          <a:ea typeface="Times New Roman"/>
                        </a:rPr>
                        <a:t>Ön  İşlem</a:t>
                      </a:r>
                    </a:p>
                  </a:txBody>
                  <a:tcPr marL="39447" marR="39447"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100" dirty="0">
                          <a:latin typeface="Times New Roman"/>
                          <a:ea typeface="Times New Roman"/>
                        </a:rPr>
                        <a:t>Tıbbi Atık Sterilizasyon</a:t>
                      </a:r>
                    </a:p>
                  </a:txBody>
                  <a:tcPr marL="39447" marR="394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a:t>
                      </a:r>
                      <a:r>
                        <a:rPr lang="tr-TR" sz="1000" dirty="0">
                          <a:latin typeface="Times New Roman"/>
                          <a:ea typeface="Times New Roman"/>
                        </a:rPr>
                        <a:t>-    İl Müdürlüğü Uygunluk </a:t>
                      </a:r>
                      <a:r>
                        <a:rPr lang="tr-TR" sz="1000" dirty="0" smtClean="0">
                          <a:latin typeface="Times New Roman"/>
                          <a:ea typeface="Times New Roman"/>
                        </a:rPr>
                        <a:t>Yazısı</a:t>
                      </a:r>
                      <a:r>
                        <a:rPr lang="tr-TR" sz="1000" b="1" kern="1200" baseline="30000" dirty="0" smtClean="0">
                          <a:solidFill>
                            <a:schemeClr val="tx1"/>
                          </a:solidFill>
                          <a:latin typeface="+mn-lt"/>
                          <a:ea typeface="+mn-ea"/>
                          <a:cs typeface="+mn-cs"/>
                        </a:rPr>
                        <a:t>4</a:t>
                      </a:r>
                      <a:endParaRPr lang="tr-TR" sz="1000" dirty="0">
                        <a:latin typeface="Times New Roman"/>
                        <a:ea typeface="Times New Roman"/>
                      </a:endParaRPr>
                    </a:p>
                    <a:p>
                      <a:pPr>
                        <a:lnSpc>
                          <a:spcPct val="115000"/>
                        </a:lnSpc>
                        <a:spcAft>
                          <a:spcPts val="0"/>
                        </a:spcAft>
                      </a:pPr>
                      <a:r>
                        <a:rPr lang="tr-TR" sz="1000" b="1" dirty="0">
                          <a:latin typeface="Times New Roman"/>
                          <a:ea typeface="Times New Roman"/>
                        </a:rPr>
                        <a:t>10</a:t>
                      </a:r>
                      <a:r>
                        <a:rPr lang="tr-TR" sz="1000" dirty="0">
                          <a:latin typeface="Times New Roman"/>
                          <a:ea typeface="Times New Roman"/>
                        </a:rPr>
                        <a:t>-    Sterilizasyon cihazı uygunluk belgeleri </a:t>
                      </a: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9578">
                <a:tc vMerge="1">
                  <a:txBody>
                    <a:bodyPr/>
                    <a:lstStyle/>
                    <a:p>
                      <a:endParaRPr lang="tr-TR"/>
                    </a:p>
                  </a:txBody>
                  <a:tcPr/>
                </a:tc>
                <a:tc vMerge="1">
                  <a:txBody>
                    <a:bodyPr/>
                    <a:lstStyle/>
                    <a:p>
                      <a:endParaRPr lang="tr-TR"/>
                    </a:p>
                  </a:txBody>
                  <a:tcPr/>
                </a:tc>
                <a:tc>
                  <a:txBody>
                    <a:bodyPr/>
                    <a:lstStyle/>
                    <a:p>
                      <a:pPr>
                        <a:lnSpc>
                          <a:spcPct val="115000"/>
                        </a:lnSpc>
                        <a:spcAft>
                          <a:spcPts val="0"/>
                        </a:spcAft>
                      </a:pPr>
                      <a:r>
                        <a:rPr lang="tr-TR" sz="1100" b="1" dirty="0">
                          <a:solidFill>
                            <a:schemeClr val="tx2"/>
                          </a:solidFill>
                          <a:latin typeface="Times New Roman"/>
                          <a:ea typeface="Times New Roman"/>
                        </a:rPr>
                        <a:t>Ömrünü Tamamlamış Araç İşleme </a:t>
                      </a:r>
                    </a:p>
                  </a:txBody>
                  <a:tcPr marL="39447" marR="394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nSpc>
                          <a:spcPct val="115000"/>
                        </a:lnSpc>
                        <a:spcAft>
                          <a:spcPts val="0"/>
                        </a:spcAft>
                      </a:pPr>
                      <a:r>
                        <a:rPr lang="tr-TR" sz="1000" b="1" dirty="0">
                          <a:solidFill>
                            <a:schemeClr val="tx2"/>
                          </a:solidFill>
                          <a:latin typeface="Times New Roman"/>
                          <a:ea typeface="Times New Roman"/>
                        </a:rPr>
                        <a:t>8-    Acil Durum/Müdahale Planı (İtfaiye Müdürlüğü Belgesi dahil) </a:t>
                      </a:r>
                    </a:p>
                    <a:p>
                      <a:pPr>
                        <a:lnSpc>
                          <a:spcPct val="115000"/>
                        </a:lnSpc>
                        <a:spcAft>
                          <a:spcPts val="0"/>
                        </a:spcAft>
                      </a:pPr>
                      <a:r>
                        <a:rPr lang="tr-TR" sz="1000" b="1" dirty="0">
                          <a:solidFill>
                            <a:schemeClr val="tx2"/>
                          </a:solidFill>
                          <a:latin typeface="Times New Roman"/>
                          <a:ea typeface="Times New Roman"/>
                        </a:rPr>
                        <a:t>9-    İl Müdürlüğü Uygunluk </a:t>
                      </a:r>
                      <a:r>
                        <a:rPr lang="tr-TR" sz="1000" b="1" dirty="0" smtClean="0">
                          <a:solidFill>
                            <a:schemeClr val="tx2"/>
                          </a:solidFill>
                          <a:latin typeface="Times New Roman"/>
                          <a:ea typeface="Times New Roman"/>
                        </a:rPr>
                        <a:t>Yazısı</a:t>
                      </a:r>
                      <a:r>
                        <a:rPr lang="tr-TR" sz="1000" b="1" kern="1200" baseline="30000" dirty="0" smtClean="0">
                          <a:solidFill>
                            <a:schemeClr val="tx1"/>
                          </a:solidFill>
                          <a:latin typeface="+mn-lt"/>
                          <a:ea typeface="+mn-ea"/>
                          <a:cs typeface="+mn-cs"/>
                        </a:rPr>
                        <a:t>4</a:t>
                      </a:r>
                      <a:endParaRPr lang="tr-TR" sz="1000" b="1" dirty="0">
                        <a:solidFill>
                          <a:schemeClr val="tx2"/>
                        </a:solidFill>
                        <a:latin typeface="Times New Roman"/>
                        <a:ea typeface="Times New Roman"/>
                      </a:endParaRP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9578">
                <a:tc vMerge="1">
                  <a:txBody>
                    <a:bodyPr/>
                    <a:lstStyle/>
                    <a:p>
                      <a:endParaRPr lang="tr-TR"/>
                    </a:p>
                  </a:txBody>
                  <a:tcPr/>
                </a:tc>
                <a:tc vMerge="1">
                  <a:txBody>
                    <a:bodyPr/>
                    <a:lstStyle/>
                    <a:p>
                      <a:endParaRPr lang="tr-TR"/>
                    </a:p>
                  </a:txBody>
                  <a:tcPr/>
                </a:tc>
                <a:tc>
                  <a:txBody>
                    <a:bodyPr/>
                    <a:lstStyle/>
                    <a:p>
                      <a:pPr>
                        <a:lnSpc>
                          <a:spcPct val="115000"/>
                        </a:lnSpc>
                        <a:spcAft>
                          <a:spcPts val="0"/>
                        </a:spcAft>
                      </a:pPr>
                      <a:r>
                        <a:rPr lang="tr-TR" sz="1100" dirty="0">
                          <a:latin typeface="Times New Roman"/>
                          <a:ea typeface="Times New Roman"/>
                        </a:rPr>
                        <a:t>Ambalaj Atığı Toplama ve Ayırma</a:t>
                      </a:r>
                    </a:p>
                  </a:txBody>
                  <a:tcPr marL="39447" marR="394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a:t>
                      </a:r>
                      <a:r>
                        <a:rPr lang="tr-TR" sz="1000" dirty="0">
                          <a:latin typeface="Times New Roman"/>
                          <a:ea typeface="Times New Roman"/>
                        </a:rPr>
                        <a:t>-    İl Müdürlüğü Uygunluk </a:t>
                      </a:r>
                      <a:r>
                        <a:rPr lang="tr-TR" sz="1000" dirty="0" smtClean="0">
                          <a:latin typeface="Times New Roman"/>
                          <a:ea typeface="Times New Roman"/>
                        </a:rPr>
                        <a:t>Yazısı</a:t>
                      </a:r>
                      <a:r>
                        <a:rPr lang="tr-TR" sz="1000" b="1" kern="1200" baseline="30000" dirty="0" smtClean="0">
                          <a:solidFill>
                            <a:schemeClr val="tx1"/>
                          </a:solidFill>
                          <a:latin typeface="+mn-lt"/>
                          <a:ea typeface="+mn-ea"/>
                          <a:cs typeface="+mn-cs"/>
                        </a:rPr>
                        <a:t>4</a:t>
                      </a:r>
                      <a:endParaRPr lang="tr-TR" sz="1000" dirty="0">
                        <a:latin typeface="Times New Roman"/>
                        <a:ea typeface="Times New Roman"/>
                      </a:endParaRP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9578">
                <a:tc vMerge="1">
                  <a:txBody>
                    <a:bodyPr/>
                    <a:lstStyle/>
                    <a:p>
                      <a:endParaRPr lang="tr-TR"/>
                    </a:p>
                  </a:txBody>
                  <a:tcPr/>
                </a:tc>
                <a:tc vMerge="1">
                  <a:txBody>
                    <a:bodyPr/>
                    <a:lstStyle/>
                    <a:p>
                      <a:endParaRPr lang="tr-TR"/>
                    </a:p>
                  </a:txBody>
                  <a:tcPr/>
                </a:tc>
                <a:tc>
                  <a:txBody>
                    <a:bodyPr/>
                    <a:lstStyle/>
                    <a:p>
                      <a:pPr>
                        <a:lnSpc>
                          <a:spcPct val="115000"/>
                        </a:lnSpc>
                        <a:spcAft>
                          <a:spcPts val="0"/>
                        </a:spcAft>
                      </a:pPr>
                      <a:r>
                        <a:rPr lang="tr-TR" sz="1100" dirty="0">
                          <a:latin typeface="Times New Roman"/>
                          <a:ea typeface="Times New Roman"/>
                        </a:rPr>
                        <a:t>Tanker Temizleme</a:t>
                      </a:r>
                    </a:p>
                  </a:txBody>
                  <a:tcPr marL="39447" marR="394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a:t>
                      </a:r>
                      <a:r>
                        <a:rPr lang="tr-TR" sz="1000" dirty="0">
                          <a:latin typeface="Times New Roman"/>
                          <a:ea typeface="Times New Roman"/>
                        </a:rPr>
                        <a:t>-    İl Müdürlüğü Uygunluk </a:t>
                      </a:r>
                      <a:r>
                        <a:rPr lang="tr-TR" sz="1000" dirty="0" smtClean="0">
                          <a:latin typeface="Times New Roman"/>
                          <a:ea typeface="Times New Roman"/>
                        </a:rPr>
                        <a:t>Yazısı</a:t>
                      </a:r>
                      <a:r>
                        <a:rPr lang="tr-TR" sz="1000" b="1" kern="1200" baseline="30000" dirty="0" smtClean="0">
                          <a:solidFill>
                            <a:schemeClr val="tx1"/>
                          </a:solidFill>
                          <a:latin typeface="+mn-lt"/>
                          <a:ea typeface="+mn-ea"/>
                          <a:cs typeface="+mn-cs"/>
                        </a:rPr>
                        <a:t>4</a:t>
                      </a:r>
                      <a:endParaRPr lang="tr-TR" sz="1000" dirty="0">
                        <a:latin typeface="Times New Roman"/>
                        <a:ea typeface="Times New Roman"/>
                      </a:endParaRP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9578">
                <a:tc vMerge="1">
                  <a:txBody>
                    <a:bodyPr/>
                    <a:lstStyle/>
                    <a:p>
                      <a:endParaRPr lang="tr-TR"/>
                    </a:p>
                  </a:txBody>
                  <a:tcPr/>
                </a:tc>
                <a:tc vMerge="1">
                  <a:txBody>
                    <a:bodyPr/>
                    <a:lstStyle/>
                    <a:p>
                      <a:endParaRPr lang="tr-TR"/>
                    </a:p>
                  </a:txBody>
                  <a:tcPr/>
                </a:tc>
                <a:tc>
                  <a:txBody>
                    <a:bodyPr/>
                    <a:lstStyle/>
                    <a:p>
                      <a:pPr>
                        <a:lnSpc>
                          <a:spcPct val="115000"/>
                        </a:lnSpc>
                        <a:spcAft>
                          <a:spcPts val="0"/>
                        </a:spcAft>
                      </a:pPr>
                      <a:r>
                        <a:rPr lang="tr-TR" sz="1100" dirty="0">
                          <a:latin typeface="Times New Roman"/>
                          <a:ea typeface="Times New Roman"/>
                        </a:rPr>
                        <a:t>Hurda Metal </a:t>
                      </a:r>
                    </a:p>
                  </a:txBody>
                  <a:tcPr marL="39447" marR="394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a:t>
                      </a:r>
                      <a:r>
                        <a:rPr lang="tr-TR" sz="1000" dirty="0">
                          <a:latin typeface="Times New Roman"/>
                          <a:ea typeface="Times New Roman"/>
                        </a:rPr>
                        <a:t>-    İl Müdürlüğü Uygunluk </a:t>
                      </a:r>
                      <a:r>
                        <a:rPr lang="tr-TR" sz="1000" dirty="0" smtClean="0">
                          <a:latin typeface="Times New Roman"/>
                          <a:ea typeface="Times New Roman"/>
                        </a:rPr>
                        <a:t>Yazısı</a:t>
                      </a:r>
                      <a:r>
                        <a:rPr lang="tr-TR" sz="1000" b="1" kern="1200" baseline="30000" dirty="0" smtClean="0">
                          <a:solidFill>
                            <a:schemeClr val="tx1"/>
                          </a:solidFill>
                          <a:latin typeface="+mn-lt"/>
                          <a:ea typeface="+mn-ea"/>
                          <a:cs typeface="+mn-cs"/>
                        </a:rPr>
                        <a:t>4</a:t>
                      </a:r>
                      <a:endParaRPr lang="tr-TR" sz="1000" dirty="0">
                        <a:latin typeface="Times New Roman"/>
                        <a:ea typeface="Times New Roman"/>
                      </a:endParaRP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136">
                <a:tc vMerge="1">
                  <a:txBody>
                    <a:bodyPr/>
                    <a:lstStyle/>
                    <a:p>
                      <a:endParaRPr lang="tr-TR"/>
                    </a:p>
                  </a:txBody>
                  <a:tcPr/>
                </a:tc>
                <a:tc vMerge="1">
                  <a:txBody>
                    <a:bodyPr/>
                    <a:lstStyle/>
                    <a:p>
                      <a:endParaRPr lang="tr-TR"/>
                    </a:p>
                  </a:txBody>
                  <a:tcPr/>
                </a:tc>
                <a:tc>
                  <a:txBody>
                    <a:bodyPr/>
                    <a:lstStyle/>
                    <a:p>
                      <a:pPr>
                        <a:lnSpc>
                          <a:spcPct val="115000"/>
                        </a:lnSpc>
                        <a:spcAft>
                          <a:spcPts val="0"/>
                        </a:spcAft>
                      </a:pPr>
                      <a:r>
                        <a:rPr lang="tr-TR" sz="1100" dirty="0">
                          <a:latin typeface="Times New Roman"/>
                          <a:ea typeface="Times New Roman"/>
                        </a:rPr>
                        <a:t>Atık Kabul Tesisi</a:t>
                      </a:r>
                    </a:p>
                  </a:txBody>
                  <a:tcPr marL="39447" marR="394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  </a:t>
                      </a:r>
                      <a:r>
                        <a:rPr lang="tr-TR" sz="1000" dirty="0">
                          <a:solidFill>
                            <a:srgbClr val="000000"/>
                          </a:solidFill>
                          <a:latin typeface="Times New Roman"/>
                          <a:ea typeface="Times New Roman"/>
                        </a:rPr>
                        <a:t>Atık Kabul Tesisi Onay Belgesi</a:t>
                      </a:r>
                      <a:endParaRPr lang="tr-TR" sz="1000" dirty="0">
                        <a:latin typeface="Times New Roman"/>
                        <a:ea typeface="Times New Roman"/>
                      </a:endParaRP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9578">
                <a:tc vMerge="1">
                  <a:txBody>
                    <a:bodyPr/>
                    <a:lstStyle/>
                    <a:p>
                      <a:endParaRPr lang="tr-TR"/>
                    </a:p>
                  </a:txBody>
                  <a:tcPr/>
                </a:tc>
                <a:tc>
                  <a:txBody>
                    <a:bodyPr/>
                    <a:lstStyle/>
                    <a:p>
                      <a:pPr marL="71755" marR="71755" algn="just">
                        <a:lnSpc>
                          <a:spcPct val="115000"/>
                        </a:lnSpc>
                        <a:spcAft>
                          <a:spcPts val="0"/>
                        </a:spcAft>
                      </a:pPr>
                      <a:r>
                        <a:rPr lang="tr-TR" sz="900">
                          <a:latin typeface="Times New Roman"/>
                          <a:ea typeface="Times New Roman"/>
                        </a:rPr>
                        <a:t>Arındırma</a:t>
                      </a:r>
                    </a:p>
                  </a:txBody>
                  <a:tcPr marL="39447" marR="39447"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100" dirty="0">
                          <a:latin typeface="Times New Roman"/>
                          <a:ea typeface="Times New Roman"/>
                        </a:rPr>
                        <a:t>PCB Arındırma</a:t>
                      </a:r>
                    </a:p>
                  </a:txBody>
                  <a:tcPr marL="39447" marR="394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000" b="1" dirty="0">
                          <a:latin typeface="Times New Roman"/>
                          <a:ea typeface="Times New Roman"/>
                        </a:rPr>
                        <a:t>8</a:t>
                      </a:r>
                      <a:r>
                        <a:rPr lang="tr-TR" sz="1000" dirty="0">
                          <a:latin typeface="Times New Roman"/>
                          <a:ea typeface="Times New Roman"/>
                        </a:rPr>
                        <a:t>-    </a:t>
                      </a:r>
                      <a:r>
                        <a:rPr lang="tr-TR" sz="1000" dirty="0">
                          <a:solidFill>
                            <a:srgbClr val="000000"/>
                          </a:solidFill>
                          <a:latin typeface="Times New Roman"/>
                          <a:ea typeface="Times New Roman"/>
                        </a:rPr>
                        <a:t>Acil Durum/Müdahale Planı (İtfaiye Müdürlüğü Belgesi dahil)</a:t>
                      </a:r>
                      <a:r>
                        <a:rPr lang="tr-TR" sz="1000" dirty="0">
                          <a:latin typeface="Times New Roman"/>
                          <a:ea typeface="Times New Roman"/>
                        </a:rPr>
                        <a:t> </a:t>
                      </a:r>
                    </a:p>
                    <a:p>
                      <a:pPr>
                        <a:lnSpc>
                          <a:spcPct val="115000"/>
                        </a:lnSpc>
                        <a:spcAft>
                          <a:spcPts val="0"/>
                        </a:spcAft>
                      </a:pPr>
                      <a:r>
                        <a:rPr lang="tr-TR" sz="1000" b="1" dirty="0">
                          <a:latin typeface="Times New Roman"/>
                          <a:ea typeface="Times New Roman"/>
                        </a:rPr>
                        <a:t>9</a:t>
                      </a:r>
                      <a:r>
                        <a:rPr lang="tr-TR" sz="1000" dirty="0">
                          <a:latin typeface="Times New Roman"/>
                          <a:ea typeface="Times New Roman"/>
                        </a:rPr>
                        <a:t>-    İl Müdürlüğü Uygunluk </a:t>
                      </a:r>
                      <a:r>
                        <a:rPr lang="tr-TR" sz="1000" dirty="0" smtClean="0">
                          <a:latin typeface="Times New Roman"/>
                          <a:ea typeface="Times New Roman"/>
                        </a:rPr>
                        <a:t>Yazısı*</a:t>
                      </a:r>
                      <a:r>
                        <a:rPr lang="tr-TR" sz="1000" b="1" kern="1200" baseline="30000" dirty="0" smtClean="0">
                          <a:solidFill>
                            <a:schemeClr val="tx1"/>
                          </a:solidFill>
                          <a:latin typeface="+mn-lt"/>
                          <a:ea typeface="+mn-ea"/>
                          <a:cs typeface="+mn-cs"/>
                        </a:rPr>
                        <a:t>4</a:t>
                      </a:r>
                      <a:endParaRPr lang="tr-TR" sz="1000" dirty="0">
                        <a:latin typeface="Times New Roman"/>
                        <a:ea typeface="Times New Roman"/>
                      </a:endParaRPr>
                    </a:p>
                  </a:txBody>
                  <a:tcPr marL="39447" marR="394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circl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35</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0" name="Rectangle 3"/>
          <p:cNvSpPr txBox="1">
            <a:spLocks noChangeArrowheads="1"/>
          </p:cNvSpPr>
          <p:nvPr/>
        </p:nvSpPr>
        <p:spPr bwMode="auto">
          <a:xfrm>
            <a:off x="428596" y="1500174"/>
            <a:ext cx="7924800" cy="714379"/>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2000" b="1"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2000" b="1"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p:txBody>
      </p:sp>
      <p:sp>
        <p:nvSpPr>
          <p:cNvPr id="14"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Süreç</a:t>
            </a:r>
            <a:endParaRPr lang="tr-TR" sz="2000" b="1" dirty="0">
              <a:solidFill>
                <a:schemeClr val="tx1"/>
              </a:solidFill>
            </a:endParaRPr>
          </a:p>
        </p:txBody>
      </p:sp>
      <p:sp>
        <p:nvSpPr>
          <p:cNvPr id="9" name="8 Dikdörtgen"/>
          <p:cNvSpPr/>
          <p:nvPr/>
        </p:nvSpPr>
        <p:spPr>
          <a:xfrm>
            <a:off x="428596" y="1571612"/>
            <a:ext cx="8286808" cy="4955203"/>
          </a:xfrm>
          <a:prstGeom prst="rect">
            <a:avLst/>
          </a:prstGeom>
        </p:spPr>
        <p:txBody>
          <a:bodyPr wrap="square">
            <a:spAutoFit/>
          </a:bodyPr>
          <a:lstStyle/>
          <a:p>
            <a:pPr lvl="0" algn="just"/>
            <a:r>
              <a:rPr lang="tr-TR" sz="2000" b="1" dirty="0" smtClean="0">
                <a:solidFill>
                  <a:srgbClr val="C00000"/>
                </a:solidFill>
                <a:latin typeface="Times New Roman" pitchFamily="18" charset="0"/>
              </a:rPr>
              <a:t>2-  Çevre İzin ve Lisans Sürecinin Tamamlanması;</a:t>
            </a:r>
            <a:endParaRPr lang="tr-TR" sz="2000" dirty="0" smtClean="0"/>
          </a:p>
          <a:p>
            <a:pPr algn="just"/>
            <a:endParaRPr lang="tr-TR" dirty="0" smtClean="0"/>
          </a:p>
          <a:p>
            <a:pPr algn="just"/>
            <a:r>
              <a:rPr lang="tr-TR" dirty="0" smtClean="0"/>
              <a:t>-</a:t>
            </a:r>
            <a:r>
              <a:rPr lang="tr-TR" sz="2000" dirty="0" smtClean="0"/>
              <a:t>İşletmelerin başvuru sürecinin tamamlanabilmesi amacıyla Geçici faaliyet belgesinin </a:t>
            </a:r>
            <a:r>
              <a:rPr lang="tr-TR" sz="2000" b="1" dirty="0" smtClean="0">
                <a:solidFill>
                  <a:schemeClr val="tx2"/>
                </a:solidFill>
              </a:rPr>
              <a:t>(GFB) </a:t>
            </a:r>
            <a:r>
              <a:rPr lang="tr-TR" sz="2000" dirty="0" smtClean="0"/>
              <a:t>alınmasından itibaren </a:t>
            </a:r>
            <a:r>
              <a:rPr lang="tr-TR" sz="2000" b="1" dirty="0" smtClean="0">
                <a:solidFill>
                  <a:schemeClr val="tx2"/>
                </a:solidFill>
              </a:rPr>
              <a:t>en geç altı ay içerisinde </a:t>
            </a:r>
            <a:r>
              <a:rPr lang="tr-TR" sz="2000" dirty="0" smtClean="0"/>
              <a:t>Ek-3C’de belirtilen bilgi, belge ve raporlar sunmaları zorunludur.</a:t>
            </a:r>
          </a:p>
          <a:p>
            <a:pPr algn="just"/>
            <a:endParaRPr lang="tr-TR" sz="2000" dirty="0" smtClean="0"/>
          </a:p>
          <a:p>
            <a:pPr algn="just">
              <a:buFontTx/>
              <a:buChar char="-"/>
            </a:pPr>
            <a:r>
              <a:rPr lang="tr-TR" sz="2000" b="1" dirty="0" smtClean="0">
                <a:solidFill>
                  <a:schemeClr val="tx2"/>
                </a:solidFill>
              </a:rPr>
              <a:t>En geç altı ay içerisinde </a:t>
            </a:r>
            <a:r>
              <a:rPr lang="tr-TR" sz="2000" dirty="0" smtClean="0"/>
              <a:t>Ek-3C’de belirtilen bilgi, belge ve raporları sunmayan  işletmelerin GFB iptal edilir.</a:t>
            </a:r>
          </a:p>
          <a:p>
            <a:pPr algn="just"/>
            <a:endParaRPr lang="tr-TR" sz="2000" dirty="0" smtClean="0"/>
          </a:p>
          <a:p>
            <a:pPr algn="just">
              <a:buFontTx/>
              <a:buChar char="-"/>
            </a:pPr>
            <a:r>
              <a:rPr lang="tr-TR" sz="2000" dirty="0" smtClean="0"/>
              <a:t>Geçici faaliyet belgesi iptal edilen veya geçici faaliyet belgesinin süresi içerisinde Çevre izni veya Çevre İzin ve Lisansını alamayan  işletmeler 6 ay süresince tekrar müracaatta bulunamaz.</a:t>
            </a:r>
          </a:p>
          <a:p>
            <a:pPr algn="just"/>
            <a:endParaRPr lang="tr-TR" sz="2000" dirty="0" smtClean="0"/>
          </a:p>
          <a:p>
            <a:pPr algn="just"/>
            <a:r>
              <a:rPr lang="tr-TR" sz="2000" dirty="0" smtClean="0"/>
              <a:t>-İzinsiz faaliyette bulunan işletmeler hakkında 2872 sayılı Çevre Kanunu’nun  ilgili hükümleri uygulanır. </a:t>
            </a:r>
          </a:p>
          <a:p>
            <a:pPr algn="just"/>
            <a:endParaRPr lang="tr-TR" sz="2000"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ppt_x</p:attrName>
                                        </p:attrNameLst>
                                      </p:cBhvr>
                                      <p:tavLst>
                                        <p:tav tm="0">
                                          <p:val>
                                            <p:strVal val="#ppt_x-.2"/>
                                          </p:val>
                                        </p:tav>
                                        <p:tav tm="100000">
                                          <p:val>
                                            <p:strVal val="#ppt_x"/>
                                          </p:val>
                                        </p:tav>
                                      </p:tavLst>
                                    </p:anim>
                                    <p:anim calcmode="lin" valueType="num">
                                      <p:cBhvr>
                                        <p:cTn id="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36</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0" name="5 Aşağı Ok"/>
          <p:cNvSpPr>
            <a:spLocks noChangeArrowheads="1"/>
          </p:cNvSpPr>
          <p:nvPr/>
        </p:nvSpPr>
        <p:spPr bwMode="auto">
          <a:xfrm>
            <a:off x="762000" y="1981200"/>
            <a:ext cx="762000" cy="762000"/>
          </a:xfrm>
          <a:prstGeom prst="downArrow">
            <a:avLst>
              <a:gd name="adj1" fmla="val 50000"/>
              <a:gd name="adj2" fmla="val 50000"/>
            </a:avLst>
          </a:prstGeom>
          <a:noFill/>
          <a:ln w="9525" algn="ctr">
            <a:noFill/>
            <a:round/>
            <a:headEnd/>
            <a:tailEnd/>
          </a:ln>
        </p:spPr>
        <p:txBody>
          <a:bodyPr/>
          <a:lstStyle/>
          <a:p>
            <a:pPr marL="342900" indent="-342900" eaLnBrk="0" hangingPunct="0">
              <a:spcBef>
                <a:spcPct val="20000"/>
              </a:spcBef>
              <a:buClr>
                <a:schemeClr val="accent1"/>
              </a:buClr>
              <a:buSzPct val="65000"/>
              <a:buFont typeface="Wingdings" pitchFamily="2" charset="2"/>
              <a:buChar char="n"/>
            </a:pPr>
            <a:endParaRPr lang="tr-TR"/>
          </a:p>
        </p:txBody>
      </p:sp>
      <p:sp>
        <p:nvSpPr>
          <p:cNvPr id="14" name="Rectangle 92"/>
          <p:cNvSpPr txBox="1">
            <a:spLocks noChangeArrowheads="1"/>
          </p:cNvSpPr>
          <p:nvPr/>
        </p:nvSpPr>
        <p:spPr bwMode="auto">
          <a:xfrm>
            <a:off x="642910" y="1714488"/>
            <a:ext cx="8286808" cy="4572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eaLnBrk="0" hangingPunct="0">
              <a:spcBef>
                <a:spcPct val="20000"/>
              </a:spcBef>
              <a:buClr>
                <a:schemeClr val="accent1"/>
              </a:buClr>
              <a:buSzPct val="65000"/>
              <a:buFont typeface="Wingdings" pitchFamily="2" charset="2"/>
              <a:buNone/>
              <a:defRPr/>
            </a:pPr>
            <a:r>
              <a:rPr lang="tr-TR" sz="1600" b="1" dirty="0" smtClean="0">
                <a:solidFill>
                  <a:schemeClr val="bg1"/>
                </a:solidFill>
                <a:latin typeface="Arial" pitchFamily="34" charset="0"/>
                <a:ea typeface="Times New Roman" pitchFamily="18" charset="0"/>
              </a:rPr>
              <a:t>SÜRECİNİN TAMAMLANMASI AŞAMASINDA BULUNMASI GEREKEN BİLGİ VE BELGELER</a:t>
            </a:r>
            <a:endParaRPr lang="tr-TR" sz="1600" dirty="0">
              <a:solidFill>
                <a:schemeClr val="bg1"/>
              </a:solidFill>
            </a:endParaRPr>
          </a:p>
        </p:txBody>
      </p:sp>
      <p:sp>
        <p:nvSpPr>
          <p:cNvPr id="15" name="Rectangle 3"/>
          <p:cNvSpPr txBox="1">
            <a:spLocks noChangeArrowheads="1"/>
          </p:cNvSpPr>
          <p:nvPr/>
        </p:nvSpPr>
        <p:spPr bwMode="auto">
          <a:xfrm>
            <a:off x="642910" y="2285992"/>
            <a:ext cx="8286808" cy="4000528"/>
          </a:xfrm>
          <a:prstGeom prst="rect">
            <a:avLst/>
          </a:prstGeom>
          <a:ln w="9525" cap="flat" cmpd="sng" algn="ctr">
            <a:noFill/>
            <a:prstDash val="solid"/>
            <a:headEnd/>
            <a:tailEnd/>
          </a:ln>
          <a:scene3d>
            <a:camera prst="orthographicFront"/>
            <a:lightRig rig="threePt" dir="t"/>
          </a:scene3d>
          <a:sp3d>
            <a:bevelT w="114300" prst="hardEdge"/>
          </a:sp3d>
        </p:spPr>
        <p:style>
          <a:lnRef idx="1">
            <a:schemeClr val="accent1"/>
          </a:lnRef>
          <a:fillRef idx="2">
            <a:schemeClr val="accent1"/>
          </a:fillRef>
          <a:effectRef idx="1">
            <a:schemeClr val="accent1"/>
          </a:effectRef>
          <a:fontRef idx="minor">
            <a:schemeClr val="dk1"/>
          </a:fontRef>
        </p:style>
        <p:txBody>
          <a:bodyPr/>
          <a:lstStyle/>
          <a:p>
            <a:pPr algn="just">
              <a:lnSpc>
                <a:spcPct val="115000"/>
              </a:lnSpc>
            </a:pPr>
            <a:r>
              <a:rPr lang="tr-TR" dirty="0" smtClean="0">
                <a:latin typeface="Times New Roman" pitchFamily="18" charset="0"/>
                <a:ea typeface="Times New Roman"/>
                <a:cs typeface="Times New Roman" pitchFamily="18" charset="0"/>
              </a:rPr>
              <a:t>-Emisyon Ölçüm Raporu</a:t>
            </a:r>
          </a:p>
          <a:p>
            <a:pPr algn="just">
              <a:lnSpc>
                <a:spcPct val="115000"/>
              </a:lnSpc>
            </a:pPr>
            <a:r>
              <a:rPr lang="tr-TR" dirty="0" smtClean="0">
                <a:latin typeface="Times New Roman" pitchFamily="18" charset="0"/>
                <a:ea typeface="Times New Roman"/>
                <a:cs typeface="Times New Roman" pitchFamily="18" charset="0"/>
              </a:rPr>
              <a:t>-Akustik Rapor</a:t>
            </a:r>
          </a:p>
          <a:p>
            <a:pPr algn="just" fontAlgn="t"/>
            <a:r>
              <a:rPr lang="tr-TR" dirty="0" smtClean="0">
                <a:latin typeface="Times New Roman" pitchFamily="18" charset="0"/>
                <a:cs typeface="Times New Roman" pitchFamily="18" charset="0"/>
              </a:rPr>
              <a:t>-</a:t>
            </a:r>
            <a:r>
              <a:rPr lang="tr-TR" dirty="0" err="1" smtClean="0">
                <a:latin typeface="Times New Roman" pitchFamily="18" charset="0"/>
                <a:cs typeface="Times New Roman" pitchFamily="18" charset="0"/>
              </a:rPr>
              <a:t>Atıksu</a:t>
            </a:r>
            <a:r>
              <a:rPr lang="tr-TR" dirty="0" smtClean="0">
                <a:latin typeface="Times New Roman" pitchFamily="18" charset="0"/>
                <a:cs typeface="Times New Roman" pitchFamily="18" charset="0"/>
              </a:rPr>
              <a:t> Deşarjı Teknik Bilgiler Listesi</a:t>
            </a:r>
          </a:p>
          <a:p>
            <a:pPr algn="just" fontAlgn="t"/>
            <a:r>
              <a:rPr lang="tr-TR" dirty="0" smtClean="0">
                <a:latin typeface="Times New Roman" pitchFamily="18" charset="0"/>
                <a:cs typeface="Times New Roman" pitchFamily="18" charset="0"/>
              </a:rPr>
              <a:t>-Tehlikeli Madde </a:t>
            </a:r>
            <a:r>
              <a:rPr lang="tr-TR" dirty="0" err="1" smtClean="0">
                <a:latin typeface="Times New Roman" pitchFamily="18" charset="0"/>
                <a:cs typeface="Times New Roman" pitchFamily="18" charset="0"/>
              </a:rPr>
              <a:t>Atıksu</a:t>
            </a:r>
            <a:r>
              <a:rPr lang="tr-TR" dirty="0" smtClean="0">
                <a:latin typeface="Times New Roman" pitchFamily="18" charset="0"/>
                <a:cs typeface="Times New Roman" pitchFamily="18" charset="0"/>
              </a:rPr>
              <a:t> Deşarjı Teknik Bilgiler Listesi</a:t>
            </a:r>
          </a:p>
          <a:p>
            <a:pPr algn="just" fontAlgn="t"/>
            <a:r>
              <a:rPr lang="tr-TR" dirty="0" smtClean="0">
                <a:solidFill>
                  <a:schemeClr val="tx1"/>
                </a:solidFill>
                <a:latin typeface="Times New Roman" pitchFamily="18" charset="0"/>
                <a:cs typeface="Times New Roman" pitchFamily="18" charset="0"/>
              </a:rPr>
              <a:t>-Derin Deniz Deşarjı Teknik Bilgiler Listesi</a:t>
            </a:r>
          </a:p>
          <a:p>
            <a:pPr>
              <a:lnSpc>
                <a:spcPct val="115000"/>
              </a:lnSpc>
            </a:pPr>
            <a:r>
              <a:rPr lang="tr-TR" dirty="0" smtClean="0">
                <a:latin typeface="Times New Roman" pitchFamily="18" charset="0"/>
                <a:ea typeface="Times New Roman"/>
                <a:cs typeface="Times New Roman" pitchFamily="18" charset="0"/>
              </a:rPr>
              <a:t>-Teknik Uygunluk Raporu</a:t>
            </a:r>
          </a:p>
          <a:p>
            <a:pPr>
              <a:lnSpc>
                <a:spcPct val="115000"/>
              </a:lnSpc>
            </a:pPr>
            <a:r>
              <a:rPr lang="tr-TR" dirty="0" smtClean="0">
                <a:latin typeface="Times New Roman" pitchFamily="18" charset="0"/>
                <a:ea typeface="Times New Roman"/>
                <a:cs typeface="Times New Roman" pitchFamily="18" charset="0"/>
              </a:rPr>
              <a:t>-Fizibilite Raporu</a:t>
            </a:r>
          </a:p>
          <a:p>
            <a:pPr>
              <a:lnSpc>
                <a:spcPct val="115000"/>
              </a:lnSpc>
            </a:pPr>
            <a:r>
              <a:rPr lang="tr-TR" b="1" dirty="0" smtClean="0">
                <a:latin typeface="Times New Roman" pitchFamily="18" charset="0"/>
                <a:ea typeface="Times New Roman"/>
                <a:cs typeface="Times New Roman" pitchFamily="18" charset="0"/>
              </a:rPr>
              <a:t>-</a:t>
            </a:r>
            <a:r>
              <a:rPr lang="tr-TR" dirty="0" smtClean="0">
                <a:latin typeface="Times New Roman" pitchFamily="18" charset="0"/>
                <a:ea typeface="Times New Roman"/>
                <a:cs typeface="Times New Roman" pitchFamily="18" charset="0"/>
              </a:rPr>
              <a:t>Enerji Piyasası Düzenleme Kurumu </a:t>
            </a:r>
            <a:r>
              <a:rPr lang="tr-TR" dirty="0" err="1" smtClean="0">
                <a:latin typeface="Times New Roman" pitchFamily="18" charset="0"/>
                <a:ea typeface="Times New Roman"/>
                <a:cs typeface="Times New Roman" pitchFamily="18" charset="0"/>
              </a:rPr>
              <a:t>MadeniYağ</a:t>
            </a:r>
            <a:r>
              <a:rPr lang="tr-TR" dirty="0" smtClean="0">
                <a:latin typeface="Times New Roman" pitchFamily="18" charset="0"/>
                <a:ea typeface="Times New Roman"/>
                <a:cs typeface="Times New Roman" pitchFamily="18" charset="0"/>
              </a:rPr>
              <a:t> Lisansı</a:t>
            </a:r>
          </a:p>
          <a:p>
            <a:pPr>
              <a:lnSpc>
                <a:spcPct val="115000"/>
              </a:lnSpc>
            </a:pPr>
            <a:r>
              <a:rPr lang="tr-TR" dirty="0" smtClean="0">
                <a:latin typeface="Times New Roman" pitchFamily="18" charset="0"/>
                <a:ea typeface="Times New Roman"/>
                <a:cs typeface="Times New Roman" pitchFamily="18" charset="0"/>
              </a:rPr>
              <a:t>-Geri kazanılan ürünlerin TSE ürün standartları,</a:t>
            </a:r>
          </a:p>
          <a:p>
            <a:pPr algn="just">
              <a:lnSpc>
                <a:spcPct val="115000"/>
              </a:lnSpc>
            </a:pPr>
            <a:r>
              <a:rPr lang="tr-TR" dirty="0" smtClean="0">
                <a:latin typeface="Times New Roman" pitchFamily="18" charset="0"/>
                <a:ea typeface="Times New Roman"/>
                <a:cs typeface="Times New Roman" pitchFamily="18" charset="0"/>
              </a:rPr>
              <a:t>-Çevre Yönetim Sistem Belgesi </a:t>
            </a:r>
          </a:p>
          <a:p>
            <a:pPr algn="just">
              <a:lnSpc>
                <a:spcPct val="115000"/>
              </a:lnSpc>
            </a:pPr>
            <a:r>
              <a:rPr lang="tr-TR" dirty="0" smtClean="0">
                <a:latin typeface="Times New Roman" pitchFamily="18" charset="0"/>
                <a:ea typeface="Times New Roman"/>
                <a:cs typeface="Times New Roman" pitchFamily="18" charset="0"/>
              </a:rPr>
              <a:t>-Geri dönüşüm sonunda elde edilen ürünün standardına ve ürünün satışa uygunluğuna ilişkin izin belgesi</a:t>
            </a:r>
          </a:p>
          <a:p>
            <a:pPr marL="342900" lvl="0" indent="-342900">
              <a:lnSpc>
                <a:spcPct val="115000"/>
              </a:lnSpc>
            </a:pPr>
            <a:endParaRPr lang="tr-TR" dirty="0" smtClean="0">
              <a:latin typeface="Times New Roman"/>
              <a:ea typeface="Times New Roman"/>
            </a:endParaRPr>
          </a:p>
          <a:p>
            <a:pPr>
              <a:lnSpc>
                <a:spcPct val="115000"/>
              </a:lnSpc>
            </a:pPr>
            <a:endParaRPr lang="tr-TR" dirty="0" smtClean="0">
              <a:latin typeface="Times New Roman"/>
              <a:ea typeface="Times New Roman"/>
            </a:endParaRPr>
          </a:p>
          <a:p>
            <a:pPr>
              <a:lnSpc>
                <a:spcPct val="115000"/>
              </a:lnSpc>
            </a:pPr>
            <a:endParaRPr lang="tr-TR" dirty="0" smtClean="0">
              <a:latin typeface="Times New Roman"/>
              <a:ea typeface="Times New Roman"/>
            </a:endParaRPr>
          </a:p>
          <a:p>
            <a:pPr algn="just" fontAlgn="t"/>
            <a:endParaRPr lang="tr-TR" dirty="0" smtClean="0">
              <a:solidFill>
                <a:schemeClr val="tx1"/>
              </a:solidFill>
              <a:latin typeface="Times New Roman" pitchFamily="18" charset="0"/>
              <a:cs typeface="Times New Roman" pitchFamily="18" charset="0"/>
            </a:endParaRPr>
          </a:p>
          <a:p>
            <a:pPr>
              <a:lnSpc>
                <a:spcPct val="115000"/>
              </a:lnSpc>
            </a:pPr>
            <a:r>
              <a:rPr lang="tr-TR" sz="2000" dirty="0" smtClean="0">
                <a:latin typeface="Times New Roman"/>
                <a:ea typeface="Times New Roman"/>
              </a:rPr>
              <a:t> </a:t>
            </a:r>
            <a:endParaRPr lang="tr-TR" sz="2000" dirty="0">
              <a:latin typeface="Times New Roman"/>
              <a:ea typeface="Times New Roman"/>
            </a:endParaRPr>
          </a:p>
        </p:txBody>
      </p:sp>
      <p:sp>
        <p:nvSpPr>
          <p:cNvPr id="16" name="9 Aşağı Ok"/>
          <p:cNvSpPr>
            <a:spLocks noChangeArrowheads="1"/>
          </p:cNvSpPr>
          <p:nvPr/>
        </p:nvSpPr>
        <p:spPr bwMode="auto">
          <a:xfrm>
            <a:off x="4114800" y="1981200"/>
            <a:ext cx="762000" cy="762000"/>
          </a:xfrm>
          <a:prstGeom prst="downArrow">
            <a:avLst>
              <a:gd name="adj1" fmla="val 50000"/>
              <a:gd name="adj2" fmla="val 50000"/>
            </a:avLst>
          </a:prstGeom>
          <a:noFill/>
          <a:ln w="9525" algn="ctr">
            <a:noFill/>
            <a:round/>
            <a:headEnd/>
            <a:tailEnd/>
          </a:ln>
        </p:spPr>
        <p:txBody>
          <a:bodyPr/>
          <a:lstStyle/>
          <a:p>
            <a:pPr marL="342900" indent="-342900" eaLnBrk="0" hangingPunct="0">
              <a:spcBef>
                <a:spcPct val="20000"/>
              </a:spcBef>
              <a:buClr>
                <a:schemeClr val="accent1"/>
              </a:buClr>
              <a:buSzPct val="65000"/>
              <a:buFont typeface="Wingdings" pitchFamily="2" charset="2"/>
              <a:buChar char="n"/>
            </a:pPr>
            <a:endParaRPr lang="tr-TR"/>
          </a:p>
        </p:txBody>
      </p:sp>
      <p:sp>
        <p:nvSpPr>
          <p:cNvPr id="13"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Süreç</a:t>
            </a:r>
            <a:endParaRPr lang="tr-TR" sz="2000" b="1" dirty="0">
              <a:solidFill>
                <a:schemeClr val="tx1"/>
              </a:solidFill>
            </a:endParaRPr>
          </a:p>
        </p:txBody>
      </p:sp>
      <p:sp>
        <p:nvSpPr>
          <p:cNvPr id="19" name="18 Dikdörtgen"/>
          <p:cNvSpPr/>
          <p:nvPr/>
        </p:nvSpPr>
        <p:spPr>
          <a:xfrm>
            <a:off x="642910" y="1285860"/>
            <a:ext cx="7072362" cy="646331"/>
          </a:xfrm>
          <a:prstGeom prst="rect">
            <a:avLst/>
          </a:prstGeom>
        </p:spPr>
        <p:txBody>
          <a:bodyPr wrap="square">
            <a:spAutoFit/>
          </a:bodyPr>
          <a:lstStyle/>
          <a:p>
            <a:r>
              <a:rPr lang="tr-TR" b="1" dirty="0" smtClean="0">
                <a:solidFill>
                  <a:srgbClr val="002060"/>
                </a:solidFill>
                <a:latin typeface="Times New Roman" pitchFamily="18" charset="0"/>
              </a:rPr>
              <a:t>Ek-3C </a:t>
            </a:r>
            <a:endParaRPr lang="tr-TR" dirty="0" smtClean="0"/>
          </a:p>
          <a:p>
            <a:endParaRPr lang="tr-TR"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770" decel="100000"/>
                                        <p:tgtEl>
                                          <p:spTgt spid="14"/>
                                        </p:tgtEl>
                                      </p:cBhvr>
                                    </p:animEffect>
                                    <p:animScale>
                                      <p:cBhvr>
                                        <p:cTn id="19" dur="770" decel="100000"/>
                                        <p:tgtEl>
                                          <p:spTgt spid="14"/>
                                        </p:tgtEl>
                                      </p:cBhvr>
                                      <p:from x="10000" y="10000"/>
                                      <p:to x="200000" y="450000"/>
                                    </p:animScale>
                                    <p:animScale>
                                      <p:cBhvr>
                                        <p:cTn id="20" dur="1230" accel="100000" fill="hold">
                                          <p:stCondLst>
                                            <p:cond delay="770"/>
                                          </p:stCondLst>
                                        </p:cTn>
                                        <p:tgtEl>
                                          <p:spTgt spid="14"/>
                                        </p:tgtEl>
                                      </p:cBhvr>
                                      <p:from x="200000" y="450000"/>
                                      <p:to x="100000" y="100000"/>
                                    </p:animScale>
                                    <p:set>
                                      <p:cBhvr>
                                        <p:cTn id="21" dur="770" fill="hold"/>
                                        <p:tgtEl>
                                          <p:spTgt spid="14"/>
                                        </p:tgtEl>
                                        <p:attrNameLst>
                                          <p:attrName>ppt_x</p:attrName>
                                        </p:attrNameLst>
                                      </p:cBhvr>
                                      <p:to>
                                        <p:strVal val="(0.5)"/>
                                      </p:to>
                                    </p:set>
                                    <p:anim from="(0.5)" to="(#ppt_x)" calcmode="lin" valueType="num">
                                      <p:cBhvr>
                                        <p:cTn id="22" dur="1230" accel="100000" fill="hold">
                                          <p:stCondLst>
                                            <p:cond delay="770"/>
                                          </p:stCondLst>
                                        </p:cTn>
                                        <p:tgtEl>
                                          <p:spTgt spid="14"/>
                                        </p:tgtEl>
                                        <p:attrNameLst>
                                          <p:attrName>ppt_x</p:attrName>
                                        </p:attrNameLst>
                                      </p:cBhvr>
                                    </p:anim>
                                    <p:set>
                                      <p:cBhvr>
                                        <p:cTn id="23" dur="770" fill="hold"/>
                                        <p:tgtEl>
                                          <p:spTgt spid="14"/>
                                        </p:tgtEl>
                                        <p:attrNameLst>
                                          <p:attrName>ppt_y</p:attrName>
                                        </p:attrNameLst>
                                      </p:cBhvr>
                                      <p:to>
                                        <p:strVal val="(#ppt_y+0.4)"/>
                                      </p:to>
                                    </p:set>
                                    <p:anim from="(#ppt_y+0.4)" to="(#ppt_y)" calcmode="lin" valueType="num">
                                      <p:cBhvr>
                                        <p:cTn id="24" dur="1230" accel="100000" fill="hold">
                                          <p:stCondLst>
                                            <p:cond delay="770"/>
                                          </p:stCondLst>
                                        </p:cTn>
                                        <p:tgtEl>
                                          <p:spTgt spid="14"/>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ppt_x</p:attrName>
                                        </p:attrNameLst>
                                      </p:cBhvr>
                                      <p:tavLst>
                                        <p:tav tm="0">
                                          <p:val>
                                            <p:strVal val="#ppt_x-.2"/>
                                          </p:val>
                                        </p:tav>
                                        <p:tav tm="100000">
                                          <p:val>
                                            <p:strVal val="#ppt_x"/>
                                          </p:val>
                                        </p:tav>
                                      </p:tavLst>
                                    </p:anim>
                                    <p:anim calcmode="lin" valueType="num">
                                      <p:cBhvr>
                                        <p:cTn id="30"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37</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10" name="5 Aşağı Ok"/>
          <p:cNvSpPr>
            <a:spLocks noChangeArrowheads="1"/>
          </p:cNvSpPr>
          <p:nvPr/>
        </p:nvSpPr>
        <p:spPr bwMode="auto">
          <a:xfrm>
            <a:off x="762000" y="1981200"/>
            <a:ext cx="762000" cy="762000"/>
          </a:xfrm>
          <a:prstGeom prst="downArrow">
            <a:avLst>
              <a:gd name="adj1" fmla="val 50000"/>
              <a:gd name="adj2" fmla="val 50000"/>
            </a:avLst>
          </a:prstGeom>
          <a:noFill/>
          <a:ln w="9525" algn="ctr">
            <a:noFill/>
            <a:round/>
            <a:headEnd/>
            <a:tailEnd/>
          </a:ln>
        </p:spPr>
        <p:txBody>
          <a:bodyPr/>
          <a:lstStyle/>
          <a:p>
            <a:pPr marL="342900" indent="-342900" eaLnBrk="0" hangingPunct="0">
              <a:spcBef>
                <a:spcPct val="20000"/>
              </a:spcBef>
              <a:buClr>
                <a:schemeClr val="accent1"/>
              </a:buClr>
              <a:buSzPct val="65000"/>
              <a:buFont typeface="Wingdings" pitchFamily="2" charset="2"/>
              <a:buChar char="n"/>
            </a:pPr>
            <a:endParaRPr lang="tr-TR"/>
          </a:p>
        </p:txBody>
      </p:sp>
      <p:sp>
        <p:nvSpPr>
          <p:cNvPr id="16" name="9 Aşağı Ok"/>
          <p:cNvSpPr>
            <a:spLocks noChangeArrowheads="1"/>
          </p:cNvSpPr>
          <p:nvPr/>
        </p:nvSpPr>
        <p:spPr bwMode="auto">
          <a:xfrm>
            <a:off x="4114800" y="1981200"/>
            <a:ext cx="762000" cy="762000"/>
          </a:xfrm>
          <a:prstGeom prst="downArrow">
            <a:avLst>
              <a:gd name="adj1" fmla="val 50000"/>
              <a:gd name="adj2" fmla="val 50000"/>
            </a:avLst>
          </a:prstGeom>
          <a:noFill/>
          <a:ln w="9525" algn="ctr">
            <a:noFill/>
            <a:round/>
            <a:headEnd/>
            <a:tailEnd/>
          </a:ln>
        </p:spPr>
        <p:txBody>
          <a:bodyPr/>
          <a:lstStyle/>
          <a:p>
            <a:pPr marL="342900" indent="-342900" eaLnBrk="0" hangingPunct="0">
              <a:spcBef>
                <a:spcPct val="20000"/>
              </a:spcBef>
              <a:buClr>
                <a:schemeClr val="accent1"/>
              </a:buClr>
              <a:buSzPct val="65000"/>
              <a:buFont typeface="Wingdings" pitchFamily="2" charset="2"/>
              <a:buChar char="n"/>
            </a:pPr>
            <a:endParaRPr lang="tr-TR"/>
          </a:p>
        </p:txBody>
      </p:sp>
      <p:sp>
        <p:nvSpPr>
          <p:cNvPr id="21" name="Rectangle 3"/>
          <p:cNvSpPr txBox="1">
            <a:spLocks noChangeArrowheads="1"/>
          </p:cNvSpPr>
          <p:nvPr/>
        </p:nvSpPr>
        <p:spPr bwMode="auto">
          <a:xfrm>
            <a:off x="571472" y="1214422"/>
            <a:ext cx="8358246" cy="5000660"/>
          </a:xfrm>
          <a:prstGeom prst="rect">
            <a:avLst/>
          </a:prstGeom>
          <a:ln w="9525" cap="flat" cmpd="sng" algn="ctr">
            <a:noFill/>
            <a:prstDash val="solid"/>
            <a:headEnd/>
            <a:tailEnd/>
          </a:ln>
          <a:scene3d>
            <a:camera prst="orthographicFront"/>
            <a:lightRig rig="threePt" dir="t"/>
          </a:scene3d>
          <a:sp3d>
            <a:bevelT w="114300" prst="hardEdge"/>
          </a:sp3d>
        </p:spPr>
        <p:style>
          <a:lnRef idx="1">
            <a:schemeClr val="accent1"/>
          </a:lnRef>
          <a:fillRef idx="2">
            <a:schemeClr val="accent1"/>
          </a:fillRef>
          <a:effectRef idx="1">
            <a:schemeClr val="accent1"/>
          </a:effectRef>
          <a:fontRef idx="minor">
            <a:schemeClr val="dk1"/>
          </a:fontRef>
        </p:style>
        <p:txBody>
          <a:bodyPr/>
          <a:lstStyle/>
          <a:p>
            <a:pPr algn="just">
              <a:lnSpc>
                <a:spcPct val="115000"/>
              </a:lnSpc>
            </a:pPr>
            <a:endParaRPr lang="tr-TR" dirty="0" smtClean="0">
              <a:latin typeface="Times New Roman"/>
              <a:ea typeface="Times New Roman"/>
            </a:endParaRPr>
          </a:p>
          <a:p>
            <a:pPr algn="just">
              <a:lnSpc>
                <a:spcPct val="115000"/>
              </a:lnSpc>
            </a:pPr>
            <a:r>
              <a:rPr lang="tr-TR" dirty="0" smtClean="0">
                <a:latin typeface="Times New Roman"/>
                <a:ea typeface="Times New Roman"/>
              </a:rPr>
              <a:t>-</a:t>
            </a:r>
            <a:r>
              <a:rPr lang="tr-TR" dirty="0" smtClean="0">
                <a:latin typeface="Times New Roman" pitchFamily="18" charset="0"/>
                <a:ea typeface="Times New Roman"/>
                <a:cs typeface="Times New Roman" pitchFamily="18" charset="0"/>
              </a:rPr>
              <a:t>Deneme Yakması Planı</a:t>
            </a:r>
          </a:p>
          <a:p>
            <a:pPr algn="just">
              <a:lnSpc>
                <a:spcPct val="115000"/>
              </a:lnSpc>
            </a:pPr>
            <a:r>
              <a:rPr lang="tr-TR" dirty="0" smtClean="0">
                <a:latin typeface="Times New Roman" pitchFamily="18" charset="0"/>
                <a:ea typeface="Times New Roman"/>
                <a:cs typeface="Times New Roman" pitchFamily="18" charset="0"/>
              </a:rPr>
              <a:t>-Deneme Yakması Sonuç Raporu</a:t>
            </a:r>
          </a:p>
          <a:p>
            <a:pPr algn="just">
              <a:lnSpc>
                <a:spcPct val="115000"/>
              </a:lnSpc>
            </a:pPr>
            <a:r>
              <a:rPr lang="tr-TR" dirty="0" smtClean="0">
                <a:latin typeface="Times New Roman" pitchFamily="18" charset="0"/>
                <a:ea typeface="Times New Roman"/>
                <a:cs typeface="Times New Roman" pitchFamily="18" charset="0"/>
              </a:rPr>
              <a:t>-Tesise kabul edilen atıkların analizi</a:t>
            </a:r>
          </a:p>
          <a:p>
            <a:pPr algn="just">
              <a:lnSpc>
                <a:spcPct val="115000"/>
              </a:lnSpc>
              <a:spcAft>
                <a:spcPts val="0"/>
              </a:spcAft>
              <a:buFontTx/>
              <a:buChar char="-"/>
            </a:pPr>
            <a:r>
              <a:rPr lang="tr-TR" dirty="0" smtClean="0">
                <a:latin typeface="Times New Roman" pitchFamily="18" charset="0"/>
                <a:ea typeface="Times New Roman"/>
                <a:cs typeface="Times New Roman" pitchFamily="18" charset="0"/>
              </a:rPr>
              <a:t>Atığın temin edildiği işletmeler, adresleri, telefon faks numaraları ve sorumlu kişiler</a:t>
            </a:r>
          </a:p>
          <a:p>
            <a:pPr>
              <a:lnSpc>
                <a:spcPct val="115000"/>
              </a:lnSpc>
            </a:pPr>
            <a:r>
              <a:rPr lang="tr-TR" b="1" dirty="0" smtClean="0">
                <a:latin typeface="Times New Roman" pitchFamily="18" charset="0"/>
                <a:ea typeface="Times New Roman"/>
                <a:cs typeface="Times New Roman" pitchFamily="18" charset="0"/>
              </a:rPr>
              <a:t>-</a:t>
            </a:r>
            <a:r>
              <a:rPr lang="tr-TR" dirty="0" smtClean="0">
                <a:latin typeface="Times New Roman" pitchFamily="18" charset="0"/>
                <a:ea typeface="Times New Roman"/>
                <a:cs typeface="Times New Roman" pitchFamily="18" charset="0"/>
              </a:rPr>
              <a:t>Tesisin, projesi ve şartnamesine uygun olarak yapıldığını gösterir rapor </a:t>
            </a:r>
          </a:p>
          <a:p>
            <a:pPr>
              <a:lnSpc>
                <a:spcPct val="115000"/>
              </a:lnSpc>
            </a:pPr>
            <a:r>
              <a:rPr lang="tr-TR" b="1" dirty="0" smtClean="0">
                <a:latin typeface="Times New Roman" pitchFamily="18" charset="0"/>
                <a:ea typeface="Times New Roman"/>
                <a:cs typeface="Times New Roman" pitchFamily="18" charset="0"/>
              </a:rPr>
              <a:t>-</a:t>
            </a:r>
            <a:r>
              <a:rPr lang="tr-TR" dirty="0" smtClean="0">
                <a:latin typeface="Times New Roman" pitchFamily="18" charset="0"/>
                <a:ea typeface="Times New Roman"/>
                <a:cs typeface="Times New Roman" pitchFamily="18" charset="0"/>
              </a:rPr>
              <a:t> Atığın temin edildiği sağlık kuruluşları, adresleri, telefon, faks numaraları ve sorumlu kişiler</a:t>
            </a:r>
          </a:p>
          <a:p>
            <a:pPr marL="342900" lvl="0" indent="-342900">
              <a:lnSpc>
                <a:spcPct val="115000"/>
              </a:lnSpc>
            </a:pPr>
            <a:r>
              <a:rPr lang="tr-TR" dirty="0" smtClean="0">
                <a:latin typeface="Times New Roman" pitchFamily="18" charset="0"/>
                <a:ea typeface="Times New Roman"/>
                <a:cs typeface="Times New Roman" pitchFamily="18" charset="0"/>
              </a:rPr>
              <a:t>-Biyolojik indikatör analiz raporu</a:t>
            </a:r>
          </a:p>
          <a:p>
            <a:pPr fontAlgn="t"/>
            <a:r>
              <a:rPr lang="tr-TR" b="1" dirty="0" smtClean="0">
                <a:latin typeface="Times New Roman" pitchFamily="18" charset="0"/>
                <a:cs typeface="Times New Roman" pitchFamily="18" charset="0"/>
              </a:rPr>
              <a:t>-</a:t>
            </a:r>
            <a:r>
              <a:rPr lang="tr-TR" dirty="0" smtClean="0">
                <a:latin typeface="Times New Roman" pitchFamily="18" charset="0"/>
                <a:cs typeface="Times New Roman" pitchFamily="18" charset="0"/>
              </a:rPr>
              <a:t>Ambalaj Atıkları Yönetim Planı Uygunluk Yazısı</a:t>
            </a:r>
          </a:p>
          <a:p>
            <a:pPr fontAlgn="t"/>
            <a:r>
              <a:rPr lang="tr-TR" b="1" dirty="0" smtClean="0">
                <a:latin typeface="Times New Roman" pitchFamily="18" charset="0"/>
                <a:cs typeface="Times New Roman" pitchFamily="18" charset="0"/>
              </a:rPr>
              <a:t>-</a:t>
            </a:r>
            <a:r>
              <a:rPr lang="tr-TR" dirty="0" smtClean="0">
                <a:latin typeface="Times New Roman" pitchFamily="18" charset="0"/>
                <a:cs typeface="Times New Roman" pitchFamily="18" charset="0"/>
              </a:rPr>
              <a:t>Teknik donanıma ait proje proforma fatura ve bilgiler</a:t>
            </a:r>
          </a:p>
          <a:p>
            <a:pPr fontAlgn="t"/>
            <a:r>
              <a:rPr lang="tr-TR" dirty="0" smtClean="0">
                <a:latin typeface="Times New Roman" pitchFamily="18" charset="0"/>
                <a:ea typeface="Times New Roman"/>
                <a:cs typeface="Times New Roman" pitchFamily="18" charset="0"/>
              </a:rPr>
              <a:t>-Faaliyet Raporu</a:t>
            </a:r>
          </a:p>
          <a:p>
            <a:pPr fontAlgn="t"/>
            <a:r>
              <a:rPr lang="tr-TR" dirty="0" smtClean="0">
                <a:latin typeface="Times New Roman" pitchFamily="18" charset="0"/>
                <a:ea typeface="Times New Roman"/>
                <a:cs typeface="Times New Roman" pitchFamily="18" charset="0"/>
              </a:rPr>
              <a:t>-İzleme Raporları</a:t>
            </a:r>
          </a:p>
          <a:p>
            <a:pPr fontAlgn="t"/>
            <a:endParaRPr lang="tr-TR" sz="2000" dirty="0" smtClean="0"/>
          </a:p>
          <a:p>
            <a:pPr marL="342900" lvl="0" indent="-342900">
              <a:lnSpc>
                <a:spcPct val="115000"/>
              </a:lnSpc>
              <a:buFontTx/>
              <a:buChar char="-"/>
            </a:pPr>
            <a:endParaRPr lang="tr-TR" sz="2000" dirty="0" smtClean="0">
              <a:latin typeface="Times New Roman"/>
              <a:ea typeface="Times New Roman"/>
            </a:endParaRPr>
          </a:p>
          <a:p>
            <a:pPr algn="just">
              <a:lnSpc>
                <a:spcPct val="115000"/>
              </a:lnSpc>
              <a:spcAft>
                <a:spcPts val="0"/>
              </a:spcAft>
              <a:buFontTx/>
              <a:buChar char="-"/>
            </a:pPr>
            <a:endParaRPr lang="tr-TR" sz="2000" dirty="0" smtClean="0">
              <a:latin typeface="Times New Roman"/>
              <a:ea typeface="Times New Roman"/>
            </a:endParaRPr>
          </a:p>
          <a:p>
            <a:pPr algn="just">
              <a:lnSpc>
                <a:spcPct val="115000"/>
              </a:lnSpc>
            </a:pPr>
            <a:endParaRPr lang="tr-TR" sz="2000" dirty="0">
              <a:latin typeface="Times New Roman"/>
              <a:ea typeface="Times New Roman"/>
            </a:endParaRPr>
          </a:p>
        </p:txBody>
      </p:sp>
    </p:spTree>
  </p:cSld>
  <p:clrMapOvr>
    <a:masterClrMapping/>
  </p:clrMapOvr>
  <p:transition>
    <p:circl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38</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graphicFrame>
        <p:nvGraphicFramePr>
          <p:cNvPr id="9" name="8 Tablo"/>
          <p:cNvGraphicFramePr>
            <a:graphicFrameLocks noGrp="1"/>
          </p:cNvGraphicFramePr>
          <p:nvPr/>
        </p:nvGraphicFramePr>
        <p:xfrm>
          <a:off x="214282" y="1059962"/>
          <a:ext cx="8715436" cy="5535998"/>
        </p:xfrm>
        <a:graphic>
          <a:graphicData uri="http://schemas.openxmlformats.org/drawingml/2006/table">
            <a:tbl>
              <a:tblPr/>
              <a:tblGrid>
                <a:gridCol w="500066"/>
                <a:gridCol w="428628"/>
                <a:gridCol w="1851231"/>
                <a:gridCol w="5935511"/>
              </a:tblGrid>
              <a:tr h="517362">
                <a:tc gridSpan="3">
                  <a:txBody>
                    <a:bodyPr/>
                    <a:lstStyle/>
                    <a:p>
                      <a:pPr algn="ctr">
                        <a:lnSpc>
                          <a:spcPct val="115000"/>
                        </a:lnSpc>
                        <a:spcAft>
                          <a:spcPts val="0"/>
                        </a:spcAft>
                      </a:pPr>
                      <a:r>
                        <a:rPr lang="tr-TR" sz="1200" b="1" dirty="0">
                          <a:solidFill>
                            <a:srgbClr val="C00000"/>
                          </a:solidFill>
                          <a:latin typeface="Times New Roman"/>
                          <a:ea typeface="Times New Roman"/>
                        </a:rPr>
                        <a:t>ÇEVRE İZİN/LİSANS KONUSU</a:t>
                      </a:r>
                    </a:p>
                  </a:txBody>
                  <a:tcPr marL="37454" marR="374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a:txBody>
                    <a:bodyPr/>
                    <a:lstStyle/>
                    <a:p>
                      <a:pPr algn="l">
                        <a:lnSpc>
                          <a:spcPct val="115000"/>
                        </a:lnSpc>
                        <a:spcAft>
                          <a:spcPts val="0"/>
                        </a:spcAft>
                      </a:pPr>
                      <a:endParaRPr lang="tr-TR" sz="1200" b="1" dirty="0">
                        <a:solidFill>
                          <a:srgbClr val="C00000"/>
                        </a:solidFill>
                        <a:latin typeface="Times New Roman"/>
                        <a:ea typeface="Times New Roman"/>
                      </a:endParaRPr>
                    </a:p>
                    <a:p>
                      <a:pPr algn="ctr">
                        <a:lnSpc>
                          <a:spcPct val="115000"/>
                        </a:lnSpc>
                        <a:spcAft>
                          <a:spcPts val="0"/>
                        </a:spcAft>
                      </a:pPr>
                      <a:r>
                        <a:rPr lang="tr-TR" sz="1200" b="1" dirty="0">
                          <a:solidFill>
                            <a:srgbClr val="C00000"/>
                          </a:solidFill>
                          <a:latin typeface="Times New Roman"/>
                          <a:ea typeface="Times New Roman"/>
                        </a:rPr>
                        <a:t>İZİN LİSANS SÜRECİNİN TAMAMLANMASI İÇİN GEREKLİ BİLGİ VE BELGELER</a:t>
                      </a:r>
                    </a:p>
                  </a:txBody>
                  <a:tcPr marL="37454" marR="374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722">
                <a:tc rowSpan="5">
                  <a:txBody>
                    <a:bodyPr/>
                    <a:lstStyle/>
                    <a:p>
                      <a:pPr marL="71755" marR="71755" algn="ctr">
                        <a:lnSpc>
                          <a:spcPct val="115000"/>
                        </a:lnSpc>
                        <a:spcAft>
                          <a:spcPts val="0"/>
                        </a:spcAft>
                      </a:pPr>
                      <a:r>
                        <a:rPr lang="tr-TR" sz="1200" b="1" dirty="0">
                          <a:solidFill>
                            <a:srgbClr val="C00000"/>
                          </a:solidFill>
                          <a:latin typeface="Times New Roman"/>
                          <a:ea typeface="Times New Roman"/>
                        </a:rPr>
                        <a:t>İZİN KONULARI</a:t>
                      </a:r>
                    </a:p>
                  </a:txBody>
                  <a:tcPr marL="37454" marR="37454"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pPr>
                      <a:r>
                        <a:rPr lang="tr-TR" sz="1200" dirty="0">
                          <a:latin typeface="Times New Roman"/>
                          <a:ea typeface="Times New Roman"/>
                        </a:rPr>
                        <a:t>Emisyon </a:t>
                      </a:r>
                    </a:p>
                  </a:txBody>
                  <a:tcPr marL="37454" marR="374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hMerge="1">
                  <a:txBody>
                    <a:bodyPr/>
                    <a:lstStyle/>
                    <a:p>
                      <a:endParaRPr lang="tr-TR"/>
                    </a:p>
                  </a:txBody>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Emisyon Ölçüm Raporu </a:t>
                      </a:r>
                    </a:p>
                  </a:txBody>
                  <a:tcPr marL="37454" marR="374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189722">
                <a:tc vMerge="1">
                  <a:txBody>
                    <a:bodyPr/>
                    <a:lstStyle/>
                    <a:p>
                      <a:endParaRPr lang="tr-TR"/>
                    </a:p>
                  </a:txBody>
                  <a:tcPr/>
                </a:tc>
                <a:tc gridSpan="2">
                  <a:txBody>
                    <a:bodyPr/>
                    <a:lstStyle/>
                    <a:p>
                      <a:pPr algn="just">
                        <a:lnSpc>
                          <a:spcPct val="115000"/>
                        </a:lnSpc>
                        <a:spcAft>
                          <a:spcPts val="0"/>
                        </a:spcAft>
                      </a:pPr>
                      <a:r>
                        <a:rPr lang="tr-TR" sz="1200" dirty="0">
                          <a:latin typeface="Times New Roman"/>
                          <a:ea typeface="Times New Roman"/>
                        </a:rPr>
                        <a:t>Gürültü Kontrolü </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Akustik Rapor</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722">
                <a:tc vMerge="1">
                  <a:txBody>
                    <a:bodyPr/>
                    <a:lstStyle/>
                    <a:p>
                      <a:endParaRPr lang="tr-TR"/>
                    </a:p>
                  </a:txBody>
                  <a:tcPr/>
                </a:tc>
                <a:tc gridSpan="2">
                  <a:txBody>
                    <a:bodyPr/>
                    <a:lstStyle/>
                    <a:p>
                      <a:pPr algn="l">
                        <a:lnSpc>
                          <a:spcPct val="115000"/>
                        </a:lnSpc>
                        <a:spcAft>
                          <a:spcPts val="0"/>
                        </a:spcAft>
                      </a:pPr>
                      <a:r>
                        <a:rPr lang="tr-TR" sz="1200" dirty="0" err="1">
                          <a:latin typeface="Times New Roman"/>
                          <a:ea typeface="Times New Roman"/>
                        </a:rPr>
                        <a:t>Atıksu</a:t>
                      </a:r>
                      <a:r>
                        <a:rPr lang="tr-TR" sz="1200" dirty="0">
                          <a:latin typeface="Times New Roman"/>
                          <a:ea typeface="Times New Roman"/>
                        </a:rPr>
                        <a:t> Deşarjı</a:t>
                      </a:r>
                    </a:p>
                  </a:txBody>
                  <a:tcPr marL="37454" marR="374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hMerge="1">
                  <a:txBody>
                    <a:bodyPr/>
                    <a:lstStyle/>
                    <a:p>
                      <a:endParaRPr lang="tr-TR"/>
                    </a:p>
                  </a:txBody>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a:t>
                      </a:r>
                      <a:r>
                        <a:rPr lang="tr-TR" sz="1100" dirty="0" err="1">
                          <a:latin typeface="Times New Roman"/>
                          <a:ea typeface="Times New Roman"/>
                        </a:rPr>
                        <a:t>Atıksu</a:t>
                      </a:r>
                      <a:r>
                        <a:rPr lang="tr-TR" sz="1100" dirty="0">
                          <a:latin typeface="Times New Roman"/>
                          <a:ea typeface="Times New Roman"/>
                        </a:rPr>
                        <a:t> Deşarjı Teknik Bilgiler Listesi</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246036">
                <a:tc vMerge="1">
                  <a:txBody>
                    <a:bodyPr/>
                    <a:lstStyle/>
                    <a:p>
                      <a:endParaRPr lang="tr-TR"/>
                    </a:p>
                  </a:txBody>
                  <a:tcPr/>
                </a:tc>
                <a:tc gridSpan="2">
                  <a:txBody>
                    <a:bodyPr/>
                    <a:lstStyle/>
                    <a:p>
                      <a:pPr algn="l">
                        <a:lnSpc>
                          <a:spcPct val="115000"/>
                        </a:lnSpc>
                        <a:spcAft>
                          <a:spcPts val="0"/>
                        </a:spcAft>
                      </a:pPr>
                      <a:r>
                        <a:rPr lang="tr-TR" sz="1200" dirty="0">
                          <a:latin typeface="Times New Roman"/>
                          <a:ea typeface="Times New Roman"/>
                        </a:rPr>
                        <a:t>Tehlikeli Madde </a:t>
                      </a:r>
                      <a:r>
                        <a:rPr lang="tr-TR" sz="1200" dirty="0" err="1">
                          <a:latin typeface="Times New Roman"/>
                          <a:ea typeface="Times New Roman"/>
                        </a:rPr>
                        <a:t>Atıksu</a:t>
                      </a:r>
                      <a:r>
                        <a:rPr lang="tr-TR" sz="1200" dirty="0">
                          <a:latin typeface="Times New Roman"/>
                          <a:ea typeface="Times New Roman"/>
                        </a:rPr>
                        <a:t> Deşarjı</a:t>
                      </a:r>
                    </a:p>
                  </a:txBody>
                  <a:tcPr marL="37454" marR="374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Tehlikeli Madde </a:t>
                      </a:r>
                      <a:r>
                        <a:rPr lang="tr-TR" sz="1100" dirty="0" err="1">
                          <a:latin typeface="Times New Roman"/>
                          <a:ea typeface="Times New Roman"/>
                        </a:rPr>
                        <a:t>Atıksu</a:t>
                      </a:r>
                      <a:r>
                        <a:rPr lang="tr-TR" sz="1100" dirty="0">
                          <a:latin typeface="Times New Roman"/>
                          <a:ea typeface="Times New Roman"/>
                        </a:rPr>
                        <a:t> Deşarjı Teknik Bilgiler Listesi</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722">
                <a:tc vMerge="1">
                  <a:txBody>
                    <a:bodyPr/>
                    <a:lstStyle/>
                    <a:p>
                      <a:endParaRPr lang="tr-TR"/>
                    </a:p>
                  </a:txBody>
                  <a:tcPr/>
                </a:tc>
                <a:tc gridSpan="2">
                  <a:txBody>
                    <a:bodyPr/>
                    <a:lstStyle/>
                    <a:p>
                      <a:pPr algn="just">
                        <a:lnSpc>
                          <a:spcPct val="115000"/>
                        </a:lnSpc>
                        <a:spcAft>
                          <a:spcPts val="0"/>
                        </a:spcAft>
                      </a:pPr>
                      <a:r>
                        <a:rPr lang="tr-TR" sz="1200" b="1" dirty="0">
                          <a:solidFill>
                            <a:srgbClr val="002060"/>
                          </a:solidFill>
                          <a:latin typeface="Times New Roman"/>
                          <a:ea typeface="Times New Roman"/>
                        </a:rPr>
                        <a:t>Derin Deniz Deşarjı</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hMerge="1">
                  <a:txBody>
                    <a:bodyPr/>
                    <a:lstStyle/>
                    <a:p>
                      <a:endParaRPr lang="tr-TR"/>
                    </a:p>
                  </a:txBody>
                  <a:tcPr/>
                </a:tc>
                <a:tc>
                  <a:txBody>
                    <a:bodyPr/>
                    <a:lstStyle/>
                    <a:p>
                      <a:pPr algn="l">
                        <a:lnSpc>
                          <a:spcPct val="115000"/>
                        </a:lnSpc>
                        <a:spcAft>
                          <a:spcPts val="0"/>
                        </a:spcAft>
                      </a:pPr>
                      <a:r>
                        <a:rPr lang="tr-TR" sz="1200" b="1" dirty="0">
                          <a:solidFill>
                            <a:srgbClr val="002060"/>
                          </a:solidFill>
                          <a:latin typeface="Times New Roman"/>
                          <a:ea typeface="Times New Roman"/>
                        </a:rPr>
                        <a:t>1-   Derin Deniz Deşarjı Teknik Bilgiler Listesi</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379444">
                <a:tc rowSpan="9">
                  <a:txBody>
                    <a:bodyPr/>
                    <a:lstStyle/>
                    <a:p>
                      <a:pPr marL="71755" marR="71755" algn="ctr">
                        <a:lnSpc>
                          <a:spcPct val="115000"/>
                        </a:lnSpc>
                        <a:spcAft>
                          <a:spcPts val="0"/>
                        </a:spcAft>
                      </a:pPr>
                      <a:r>
                        <a:rPr lang="tr-TR" sz="1200" b="1" dirty="0">
                          <a:solidFill>
                            <a:srgbClr val="C00000"/>
                          </a:solidFill>
                          <a:latin typeface="Times New Roman"/>
                          <a:ea typeface="Times New Roman"/>
                        </a:rPr>
                        <a:t>LİSANS KONULARI</a:t>
                      </a:r>
                    </a:p>
                  </a:txBody>
                  <a:tcPr marL="37454" marR="3745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marL="71755" marR="71755" algn="ctr">
                        <a:lnSpc>
                          <a:spcPct val="115000"/>
                        </a:lnSpc>
                        <a:spcAft>
                          <a:spcPts val="0"/>
                        </a:spcAft>
                      </a:pPr>
                      <a:r>
                        <a:rPr lang="tr-TR" sz="1200">
                          <a:latin typeface="Times New Roman"/>
                          <a:ea typeface="Times New Roman"/>
                        </a:rPr>
                        <a:t>Geri Kazanım</a:t>
                      </a:r>
                    </a:p>
                  </a:txBody>
                  <a:tcPr marL="37454" marR="3745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tr-TR" sz="1200" dirty="0">
                          <a:latin typeface="Times New Roman"/>
                          <a:ea typeface="Times New Roman"/>
                        </a:rPr>
                        <a:t>Tehlikeli Atık</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Teknik </a:t>
                      </a:r>
                      <a:r>
                        <a:rPr lang="tr-TR" sz="1100" dirty="0" smtClean="0">
                          <a:latin typeface="Times New Roman"/>
                          <a:ea typeface="Times New Roman"/>
                        </a:rPr>
                        <a:t>Uygunluk </a:t>
                      </a:r>
                      <a:r>
                        <a:rPr lang="tr-TR" sz="1100" dirty="0">
                          <a:latin typeface="Times New Roman"/>
                          <a:ea typeface="Times New Roman"/>
                        </a:rPr>
                        <a:t>Raporu</a:t>
                      </a:r>
                    </a:p>
                    <a:p>
                      <a:pPr algn="l">
                        <a:lnSpc>
                          <a:spcPct val="115000"/>
                        </a:lnSpc>
                        <a:spcAft>
                          <a:spcPts val="0"/>
                        </a:spcAft>
                      </a:pPr>
                      <a:r>
                        <a:rPr lang="tr-TR" sz="1100" b="1" dirty="0">
                          <a:latin typeface="Times New Roman"/>
                          <a:ea typeface="Times New Roman"/>
                        </a:rPr>
                        <a:t>2-   </a:t>
                      </a:r>
                      <a:r>
                        <a:rPr lang="tr-TR" sz="1100" dirty="0">
                          <a:latin typeface="Times New Roman"/>
                          <a:ea typeface="Times New Roman"/>
                        </a:rPr>
                        <a:t>Fizibilite Raporu</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444">
                <a:tc vMerge="1">
                  <a:txBody>
                    <a:bodyPr/>
                    <a:lstStyle/>
                    <a:p>
                      <a:endParaRPr lang="tr-TR"/>
                    </a:p>
                  </a:txBody>
                  <a:tcPr/>
                </a:tc>
                <a:tc vMerge="1">
                  <a:txBody>
                    <a:bodyPr/>
                    <a:lstStyle/>
                    <a:p>
                      <a:endParaRPr lang="tr-TR"/>
                    </a:p>
                  </a:txBody>
                  <a:tcPr/>
                </a:tc>
                <a:tc>
                  <a:txBody>
                    <a:bodyPr/>
                    <a:lstStyle/>
                    <a:p>
                      <a:pPr algn="just">
                        <a:lnSpc>
                          <a:spcPct val="115000"/>
                        </a:lnSpc>
                        <a:spcAft>
                          <a:spcPts val="0"/>
                        </a:spcAft>
                      </a:pPr>
                      <a:r>
                        <a:rPr lang="tr-TR" sz="1200" dirty="0">
                          <a:latin typeface="Times New Roman"/>
                          <a:ea typeface="Times New Roman"/>
                        </a:rPr>
                        <a:t>Tehlikesiz Atık</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Teknik </a:t>
                      </a:r>
                      <a:r>
                        <a:rPr lang="tr-TR" sz="1100" dirty="0" smtClean="0">
                          <a:latin typeface="Times New Roman"/>
                          <a:ea typeface="Times New Roman"/>
                        </a:rPr>
                        <a:t>Uygunluk Raporu</a:t>
                      </a:r>
                      <a:endParaRPr lang="tr-TR" sz="1100" dirty="0">
                        <a:latin typeface="Times New Roman"/>
                        <a:ea typeface="Times New Roman"/>
                      </a:endParaRP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1138331">
                <a:tc vMerge="1">
                  <a:txBody>
                    <a:bodyPr/>
                    <a:lstStyle/>
                    <a:p>
                      <a:endParaRPr lang="tr-TR"/>
                    </a:p>
                  </a:txBody>
                  <a:tcPr/>
                </a:tc>
                <a:tc vMerge="1">
                  <a:txBody>
                    <a:bodyPr/>
                    <a:lstStyle/>
                    <a:p>
                      <a:endParaRPr lang="tr-TR"/>
                    </a:p>
                  </a:txBody>
                  <a:tcPr/>
                </a:tc>
                <a:tc>
                  <a:txBody>
                    <a:bodyPr/>
                    <a:lstStyle/>
                    <a:p>
                      <a:pPr algn="just">
                        <a:lnSpc>
                          <a:spcPct val="115000"/>
                        </a:lnSpc>
                        <a:spcAft>
                          <a:spcPts val="0"/>
                        </a:spcAft>
                      </a:pPr>
                      <a:r>
                        <a:rPr lang="tr-TR" sz="1200" dirty="0">
                          <a:latin typeface="Times New Roman"/>
                          <a:ea typeface="Times New Roman"/>
                        </a:rPr>
                        <a:t>Atık Yağ</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Teknik </a:t>
                      </a:r>
                      <a:r>
                        <a:rPr lang="tr-TR" sz="1100" dirty="0" smtClean="0">
                          <a:latin typeface="Times New Roman"/>
                          <a:ea typeface="Times New Roman"/>
                        </a:rPr>
                        <a:t>Uygunluk  Raporu</a:t>
                      </a:r>
                      <a:endParaRPr lang="tr-TR" sz="1100" dirty="0">
                        <a:latin typeface="Times New Roman"/>
                        <a:ea typeface="Times New Roman"/>
                      </a:endParaRPr>
                    </a:p>
                    <a:p>
                      <a:pPr algn="l">
                        <a:lnSpc>
                          <a:spcPct val="115000"/>
                        </a:lnSpc>
                        <a:spcAft>
                          <a:spcPts val="0"/>
                        </a:spcAft>
                      </a:pPr>
                      <a:r>
                        <a:rPr lang="tr-TR" sz="1100" b="1" dirty="0">
                          <a:latin typeface="Times New Roman"/>
                          <a:ea typeface="Times New Roman"/>
                        </a:rPr>
                        <a:t>2-   </a:t>
                      </a:r>
                      <a:r>
                        <a:rPr lang="tr-TR" sz="1100" dirty="0">
                          <a:latin typeface="Times New Roman"/>
                          <a:ea typeface="Times New Roman"/>
                        </a:rPr>
                        <a:t>Enerji Piyasası Düzenleme Kurumu Madeni</a:t>
                      </a:r>
                    </a:p>
                    <a:p>
                      <a:pPr algn="l">
                        <a:lnSpc>
                          <a:spcPct val="115000"/>
                        </a:lnSpc>
                        <a:spcAft>
                          <a:spcPts val="0"/>
                        </a:spcAft>
                      </a:pPr>
                      <a:r>
                        <a:rPr lang="tr-TR" sz="1100" dirty="0">
                          <a:latin typeface="Times New Roman"/>
                          <a:ea typeface="Times New Roman"/>
                        </a:rPr>
                        <a:t>      Yağ Lisansı</a:t>
                      </a:r>
                    </a:p>
                    <a:p>
                      <a:pPr algn="l">
                        <a:lnSpc>
                          <a:spcPct val="115000"/>
                        </a:lnSpc>
                        <a:spcAft>
                          <a:spcPts val="0"/>
                        </a:spcAft>
                      </a:pPr>
                      <a:r>
                        <a:rPr lang="tr-TR" sz="1100" b="1" dirty="0">
                          <a:latin typeface="Times New Roman"/>
                          <a:ea typeface="Times New Roman"/>
                        </a:rPr>
                        <a:t>3-</a:t>
                      </a:r>
                      <a:r>
                        <a:rPr lang="tr-TR" sz="1100" dirty="0">
                          <a:latin typeface="Times New Roman"/>
                          <a:ea typeface="Times New Roman"/>
                        </a:rPr>
                        <a:t>   Geri kazanılan ürünlerin TSE ürün </a:t>
                      </a:r>
                    </a:p>
                    <a:p>
                      <a:pPr algn="l">
                        <a:lnSpc>
                          <a:spcPct val="115000"/>
                        </a:lnSpc>
                        <a:spcAft>
                          <a:spcPts val="0"/>
                        </a:spcAft>
                      </a:pPr>
                      <a:r>
                        <a:rPr lang="tr-TR" sz="1100" dirty="0">
                          <a:latin typeface="Times New Roman"/>
                          <a:ea typeface="Times New Roman"/>
                        </a:rPr>
                        <a:t>      standartları,</a:t>
                      </a:r>
                    </a:p>
                    <a:p>
                      <a:pPr algn="l">
                        <a:lnSpc>
                          <a:spcPct val="115000"/>
                        </a:lnSpc>
                        <a:spcAft>
                          <a:spcPts val="0"/>
                        </a:spcAft>
                      </a:pPr>
                      <a:r>
                        <a:rPr lang="tr-TR" sz="1100" b="1" dirty="0">
                          <a:latin typeface="Times New Roman"/>
                          <a:ea typeface="Times New Roman"/>
                        </a:rPr>
                        <a:t>4-</a:t>
                      </a:r>
                      <a:r>
                        <a:rPr lang="tr-TR" sz="1100" dirty="0">
                          <a:latin typeface="Times New Roman"/>
                          <a:ea typeface="Times New Roman"/>
                        </a:rPr>
                        <a:t>  Çevre Yönetim Sistem Belgesi </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722">
                <a:tc vMerge="1">
                  <a:txBody>
                    <a:bodyPr/>
                    <a:lstStyle/>
                    <a:p>
                      <a:endParaRPr lang="tr-TR"/>
                    </a:p>
                  </a:txBody>
                  <a:tcPr/>
                </a:tc>
                <a:tc vMerge="1">
                  <a:txBody>
                    <a:bodyPr/>
                    <a:lstStyle/>
                    <a:p>
                      <a:endParaRPr lang="tr-TR"/>
                    </a:p>
                  </a:txBody>
                  <a:tcPr/>
                </a:tc>
                <a:tc>
                  <a:txBody>
                    <a:bodyPr/>
                    <a:lstStyle/>
                    <a:p>
                      <a:pPr algn="just">
                        <a:lnSpc>
                          <a:spcPct val="115000"/>
                        </a:lnSpc>
                        <a:spcAft>
                          <a:spcPts val="0"/>
                        </a:spcAft>
                      </a:pPr>
                      <a:r>
                        <a:rPr lang="tr-TR" sz="1200" dirty="0">
                          <a:latin typeface="Times New Roman"/>
                          <a:ea typeface="Times New Roman"/>
                        </a:rPr>
                        <a:t>Bitkisel Atık Yağ</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Teknik </a:t>
                      </a:r>
                      <a:r>
                        <a:rPr lang="tr-TR" sz="1100" dirty="0" smtClean="0">
                          <a:latin typeface="Times New Roman"/>
                          <a:ea typeface="Times New Roman"/>
                        </a:rPr>
                        <a:t>Uygunluk Raporu</a:t>
                      </a:r>
                      <a:endParaRPr lang="tr-TR" sz="1100" dirty="0">
                        <a:latin typeface="Times New Roman"/>
                        <a:ea typeface="Times New Roman"/>
                      </a:endParaRP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189722">
                <a:tc vMerge="1">
                  <a:txBody>
                    <a:bodyPr/>
                    <a:lstStyle/>
                    <a:p>
                      <a:endParaRPr lang="tr-TR"/>
                    </a:p>
                  </a:txBody>
                  <a:tcPr/>
                </a:tc>
                <a:tc vMerge="1">
                  <a:txBody>
                    <a:bodyPr/>
                    <a:lstStyle/>
                    <a:p>
                      <a:endParaRPr lang="tr-TR"/>
                    </a:p>
                  </a:txBody>
                  <a:tcPr/>
                </a:tc>
                <a:tc>
                  <a:txBody>
                    <a:bodyPr/>
                    <a:lstStyle/>
                    <a:p>
                      <a:pPr algn="just">
                        <a:lnSpc>
                          <a:spcPct val="115000"/>
                        </a:lnSpc>
                        <a:spcAft>
                          <a:spcPts val="0"/>
                        </a:spcAft>
                      </a:pPr>
                      <a:r>
                        <a:rPr lang="tr-TR" sz="1200" dirty="0">
                          <a:latin typeface="Times New Roman"/>
                          <a:ea typeface="Times New Roman"/>
                        </a:rPr>
                        <a:t>Atık Pil ve Akümülatör</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Teknik </a:t>
                      </a:r>
                      <a:r>
                        <a:rPr lang="tr-TR" sz="1100" dirty="0" smtClean="0">
                          <a:latin typeface="Times New Roman"/>
                          <a:ea typeface="Times New Roman"/>
                        </a:rPr>
                        <a:t>Uygunluk Raporu</a:t>
                      </a:r>
                      <a:endParaRPr lang="tr-TR" sz="1100" dirty="0">
                        <a:latin typeface="Times New Roman"/>
                        <a:ea typeface="Times New Roman"/>
                      </a:endParaRP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170">
                <a:tc vMerge="1">
                  <a:txBody>
                    <a:bodyPr/>
                    <a:lstStyle/>
                    <a:p>
                      <a:endParaRPr lang="tr-TR"/>
                    </a:p>
                  </a:txBody>
                  <a:tcPr/>
                </a:tc>
                <a:tc vMerge="1">
                  <a:txBody>
                    <a:bodyPr/>
                    <a:lstStyle/>
                    <a:p>
                      <a:endParaRPr lang="tr-TR"/>
                    </a:p>
                  </a:txBody>
                  <a:tcPr/>
                </a:tc>
                <a:tc>
                  <a:txBody>
                    <a:bodyPr/>
                    <a:lstStyle/>
                    <a:p>
                      <a:pPr algn="just">
                        <a:lnSpc>
                          <a:spcPct val="115000"/>
                        </a:lnSpc>
                        <a:spcAft>
                          <a:spcPts val="0"/>
                        </a:spcAft>
                      </a:pPr>
                      <a:r>
                        <a:rPr lang="tr-TR" sz="1200" dirty="0">
                          <a:latin typeface="Times New Roman"/>
                          <a:ea typeface="Times New Roman"/>
                        </a:rPr>
                        <a:t>Ömrünü Tamamlamış Lastik</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Teknik </a:t>
                      </a:r>
                      <a:r>
                        <a:rPr lang="tr-TR" sz="1100" dirty="0" smtClean="0">
                          <a:latin typeface="Times New Roman"/>
                          <a:ea typeface="Times New Roman"/>
                        </a:rPr>
                        <a:t>Uygunluk  </a:t>
                      </a:r>
                      <a:r>
                        <a:rPr lang="tr-TR" sz="1100" dirty="0">
                          <a:latin typeface="Times New Roman"/>
                          <a:ea typeface="Times New Roman"/>
                        </a:rPr>
                        <a:t>Raporu</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482316">
                <a:tc vMerge="1">
                  <a:txBody>
                    <a:bodyPr/>
                    <a:lstStyle/>
                    <a:p>
                      <a:endParaRPr lang="tr-TR"/>
                    </a:p>
                  </a:txBody>
                  <a:tcPr/>
                </a:tc>
                <a:tc vMerge="1">
                  <a:txBody>
                    <a:bodyPr/>
                    <a:lstStyle/>
                    <a:p>
                      <a:endParaRPr lang="tr-TR"/>
                    </a:p>
                  </a:txBody>
                  <a:tcPr/>
                </a:tc>
                <a:tc>
                  <a:txBody>
                    <a:bodyPr/>
                    <a:lstStyle/>
                    <a:p>
                      <a:pPr algn="just">
                        <a:lnSpc>
                          <a:spcPct val="115000"/>
                        </a:lnSpc>
                        <a:spcAft>
                          <a:spcPts val="0"/>
                        </a:spcAft>
                      </a:pPr>
                      <a:r>
                        <a:rPr lang="tr-TR" sz="1200" dirty="0">
                          <a:latin typeface="Times New Roman"/>
                          <a:ea typeface="Times New Roman"/>
                        </a:rPr>
                        <a:t>Ambalaj Atığı </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dirty="0">
                          <a:latin typeface="Times New Roman"/>
                          <a:ea typeface="Times New Roman"/>
                        </a:rPr>
                        <a:t>1-</a:t>
                      </a:r>
                      <a:r>
                        <a:rPr lang="tr-TR" sz="1100" dirty="0">
                          <a:latin typeface="Times New Roman"/>
                          <a:ea typeface="Times New Roman"/>
                        </a:rPr>
                        <a:t>   Geri dönüşüm sonunda elde edilen ürünün standardına ve ürünün satışa uygunluğuna ilişkin izin belgesi</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444">
                <a:tc vMerge="1">
                  <a:txBody>
                    <a:bodyPr/>
                    <a:lstStyle/>
                    <a:p>
                      <a:endParaRPr lang="tr-TR"/>
                    </a:p>
                  </a:txBody>
                  <a:tcPr/>
                </a:tc>
                <a:tc rowSpan="2">
                  <a:txBody>
                    <a:bodyPr/>
                    <a:lstStyle/>
                    <a:p>
                      <a:pPr marL="71755" marR="71755" algn="ctr">
                        <a:lnSpc>
                          <a:spcPct val="115000"/>
                        </a:lnSpc>
                        <a:spcAft>
                          <a:spcPts val="0"/>
                        </a:spcAft>
                      </a:pPr>
                      <a:r>
                        <a:rPr lang="tr-TR" sz="1200" dirty="0" err="1" smtClean="0">
                          <a:latin typeface="Times New Roman"/>
                          <a:ea typeface="Times New Roman"/>
                        </a:rPr>
                        <a:t>Bertara</a:t>
                      </a:r>
                      <a:endParaRPr lang="tr-TR" sz="1200" dirty="0">
                        <a:latin typeface="Times New Roman"/>
                        <a:ea typeface="Times New Roman"/>
                      </a:endParaRPr>
                    </a:p>
                  </a:txBody>
                  <a:tcPr marL="37454" marR="37454"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200" dirty="0">
                          <a:latin typeface="Times New Roman"/>
                          <a:ea typeface="Times New Roman"/>
                        </a:rPr>
                        <a:t>Atık Yakma ve Birlikte Yakma</a:t>
                      </a:r>
                    </a:p>
                  </a:txBody>
                  <a:tcPr marL="37454" marR="374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marL="342900" lvl="0" indent="-342900" algn="l">
                        <a:lnSpc>
                          <a:spcPct val="115000"/>
                        </a:lnSpc>
                        <a:spcAft>
                          <a:spcPts val="0"/>
                        </a:spcAft>
                        <a:buFont typeface="+mj-lt"/>
                        <a:buAutoNum type="arabicPeriod"/>
                      </a:pPr>
                      <a:r>
                        <a:rPr lang="tr-TR" sz="1100" dirty="0">
                          <a:latin typeface="Times New Roman"/>
                          <a:ea typeface="Times New Roman"/>
                        </a:rPr>
                        <a:t>Deneme Yakması Planı</a:t>
                      </a:r>
                    </a:p>
                    <a:p>
                      <a:pPr marL="342900" lvl="0" indent="-342900" algn="l">
                        <a:lnSpc>
                          <a:spcPct val="115000"/>
                        </a:lnSpc>
                        <a:spcAft>
                          <a:spcPts val="0"/>
                        </a:spcAft>
                        <a:buFont typeface="+mj-lt"/>
                        <a:buAutoNum type="arabicPeriod"/>
                      </a:pPr>
                      <a:r>
                        <a:rPr lang="tr-TR" sz="1100" dirty="0">
                          <a:latin typeface="Times New Roman"/>
                          <a:ea typeface="Times New Roman"/>
                        </a:rPr>
                        <a:t>Deneme Yakması Sonuç Raporu</a:t>
                      </a:r>
                    </a:p>
                  </a:txBody>
                  <a:tcPr marL="37454" marR="374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110398">
                <a:tc vMerge="1">
                  <a:txBody>
                    <a:bodyPr/>
                    <a:lstStyle/>
                    <a:p>
                      <a:endParaRPr lang="tr-TR"/>
                    </a:p>
                  </a:txBody>
                  <a:tcPr/>
                </a:tc>
                <a:tc vMerge="1">
                  <a:txBody>
                    <a:bodyPr/>
                    <a:lstStyle/>
                    <a:p>
                      <a:endParaRPr lang="tr-TR"/>
                    </a:p>
                  </a:txBody>
                  <a:tcPr/>
                </a:tc>
                <a:tc>
                  <a:txBody>
                    <a:bodyPr/>
                    <a:lstStyle/>
                    <a:p>
                      <a:pPr algn="l">
                        <a:lnSpc>
                          <a:spcPct val="115000"/>
                        </a:lnSpc>
                        <a:spcAft>
                          <a:spcPts val="0"/>
                        </a:spcAft>
                      </a:pPr>
                      <a:r>
                        <a:rPr lang="tr-TR" sz="1200" dirty="0">
                          <a:latin typeface="Times New Roman"/>
                          <a:ea typeface="Times New Roman"/>
                        </a:rPr>
                        <a:t>Düzenli Depolama</a:t>
                      </a:r>
                    </a:p>
                  </a:txBody>
                  <a:tcPr marL="37454" marR="374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100" b="1" dirty="0">
                          <a:latin typeface="Times New Roman"/>
                          <a:ea typeface="Times New Roman"/>
                        </a:rPr>
                        <a:t> 1-</a:t>
                      </a:r>
                      <a:r>
                        <a:rPr lang="tr-TR" sz="1100" dirty="0">
                          <a:latin typeface="Times New Roman"/>
                          <a:ea typeface="Times New Roman"/>
                        </a:rPr>
                        <a:t>   İzleme Raporları</a:t>
                      </a:r>
                    </a:p>
                  </a:txBody>
                  <a:tcPr marL="37454" marR="374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25" name="Rectangle 1"/>
          <p:cNvSpPr>
            <a:spLocks noChangeArrowheads="1"/>
          </p:cNvSpPr>
          <p:nvPr/>
        </p:nvSpPr>
        <p:spPr bwMode="auto">
          <a:xfrm>
            <a:off x="0" y="785795"/>
            <a:ext cx="8929718" cy="2923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300" b="1" i="0" u="none" strike="noStrike" cap="none" normalizeH="0" baseline="0" dirty="0" smtClean="0">
                <a:ln>
                  <a:noFill/>
                </a:ln>
                <a:solidFill>
                  <a:srgbClr val="002060"/>
                </a:solidFill>
                <a:effectLst/>
                <a:latin typeface="Arial" pitchFamily="34" charset="0"/>
                <a:ea typeface="Times New Roman" pitchFamily="18" charset="0"/>
              </a:rPr>
              <a:t>Ek-3C İZİN LİSANS SÜRECİNİN TAMAMLANMASI AŞAMASINDA BULUNMASI GEREKEN BİLGİ VE BELGELER</a:t>
            </a:r>
            <a:endParaRPr kumimoji="0" lang="tr-TR" sz="1300" b="1" i="0" u="none" strike="noStrike" cap="none" normalizeH="0" baseline="0" dirty="0" smtClean="0">
              <a:ln>
                <a:noFill/>
              </a:ln>
              <a:solidFill>
                <a:srgbClr val="002060"/>
              </a:solidFill>
              <a:effectLst/>
              <a:latin typeface="Arial" pitchFamily="34" charset="0"/>
            </a:endParaRPr>
          </a:p>
        </p:txBody>
      </p:sp>
    </p:spTree>
  </p:cSld>
  <p:clrMapOvr>
    <a:masterClrMapping/>
  </p:clrMapOvr>
  <p:transition>
    <p:circl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39</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graphicFrame>
        <p:nvGraphicFramePr>
          <p:cNvPr id="8" name="7 Tablo"/>
          <p:cNvGraphicFramePr>
            <a:graphicFrameLocks noGrp="1"/>
          </p:cNvGraphicFramePr>
          <p:nvPr/>
        </p:nvGraphicFramePr>
        <p:xfrm>
          <a:off x="285720" y="1000108"/>
          <a:ext cx="8643998" cy="5357850"/>
        </p:xfrm>
        <a:graphic>
          <a:graphicData uri="http://schemas.openxmlformats.org/drawingml/2006/table">
            <a:tbl>
              <a:tblPr/>
              <a:tblGrid>
                <a:gridCol w="500066"/>
                <a:gridCol w="500066"/>
                <a:gridCol w="1714512"/>
                <a:gridCol w="5929354"/>
              </a:tblGrid>
              <a:tr h="1086382">
                <a:tc rowSpan="8">
                  <a:txBody>
                    <a:bodyPr/>
                    <a:lstStyle/>
                    <a:p>
                      <a:pPr marL="71755" marR="71755" algn="ctr">
                        <a:lnSpc>
                          <a:spcPct val="115000"/>
                        </a:lnSpc>
                        <a:spcAft>
                          <a:spcPts val="0"/>
                        </a:spcAft>
                      </a:pPr>
                      <a:r>
                        <a:rPr lang="tr-TR" sz="1200" b="1" dirty="0">
                          <a:solidFill>
                            <a:srgbClr val="C00000"/>
                          </a:solidFill>
                          <a:latin typeface="Times New Roman"/>
                          <a:ea typeface="Times New Roman"/>
                        </a:rPr>
                        <a:t>LİSANS KONULARI</a:t>
                      </a:r>
                    </a:p>
                  </a:txBody>
                  <a:tcPr marL="41469" marR="41469"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tr-TR" sz="1200" dirty="0">
                          <a:latin typeface="Times New Roman"/>
                          <a:ea typeface="Times New Roman"/>
                        </a:rPr>
                        <a:t>Ara Depolama</a:t>
                      </a:r>
                    </a:p>
                  </a:txBody>
                  <a:tcPr marL="41469" marR="41469"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200" dirty="0">
                          <a:latin typeface="Times New Roman"/>
                          <a:ea typeface="Times New Roman"/>
                        </a:rPr>
                        <a:t>Tehlikeli Atık </a:t>
                      </a:r>
                    </a:p>
                  </a:txBody>
                  <a:tcPr marL="41469" marR="414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gn="just">
                        <a:lnSpc>
                          <a:spcPct val="115000"/>
                        </a:lnSpc>
                        <a:spcAft>
                          <a:spcPts val="0"/>
                        </a:spcAft>
                      </a:pPr>
                      <a:r>
                        <a:rPr lang="tr-TR" sz="1200" b="1" dirty="0">
                          <a:latin typeface="Times New Roman"/>
                          <a:ea typeface="Times New Roman"/>
                        </a:rPr>
                        <a:t>1-</a:t>
                      </a:r>
                      <a:r>
                        <a:rPr lang="tr-TR" sz="1200" dirty="0">
                          <a:latin typeface="Times New Roman"/>
                          <a:ea typeface="Times New Roman"/>
                        </a:rPr>
                        <a:t>   Teknik </a:t>
                      </a:r>
                      <a:r>
                        <a:rPr lang="tr-TR" sz="1200" dirty="0" smtClean="0">
                          <a:latin typeface="Times New Roman"/>
                          <a:ea typeface="Times New Roman"/>
                        </a:rPr>
                        <a:t>Uygunluk Raporu</a:t>
                      </a:r>
                      <a:endParaRPr lang="tr-TR" sz="1200" dirty="0">
                        <a:latin typeface="Times New Roman"/>
                        <a:ea typeface="Times New Roman"/>
                      </a:endParaRPr>
                    </a:p>
                    <a:p>
                      <a:pPr algn="just">
                        <a:lnSpc>
                          <a:spcPct val="115000"/>
                        </a:lnSpc>
                        <a:spcAft>
                          <a:spcPts val="0"/>
                        </a:spcAft>
                      </a:pPr>
                      <a:r>
                        <a:rPr lang="tr-TR" sz="1200" b="1" dirty="0">
                          <a:latin typeface="Times New Roman"/>
                          <a:ea typeface="Times New Roman"/>
                        </a:rPr>
                        <a:t>2-</a:t>
                      </a:r>
                      <a:r>
                        <a:rPr lang="tr-TR" sz="1200" dirty="0">
                          <a:latin typeface="Times New Roman"/>
                          <a:ea typeface="Times New Roman"/>
                        </a:rPr>
                        <a:t>   Tesise kabul edilen atıkların analizi</a:t>
                      </a:r>
                    </a:p>
                    <a:p>
                      <a:pPr algn="just">
                        <a:lnSpc>
                          <a:spcPct val="115000"/>
                        </a:lnSpc>
                        <a:spcAft>
                          <a:spcPts val="0"/>
                        </a:spcAft>
                      </a:pPr>
                      <a:r>
                        <a:rPr lang="tr-TR" sz="1200" b="1" dirty="0">
                          <a:latin typeface="Times New Roman"/>
                          <a:ea typeface="Times New Roman"/>
                        </a:rPr>
                        <a:t>3-</a:t>
                      </a:r>
                      <a:r>
                        <a:rPr lang="tr-TR" sz="1200" dirty="0">
                          <a:latin typeface="Times New Roman"/>
                          <a:ea typeface="Times New Roman"/>
                        </a:rPr>
                        <a:t> Atığın temin edildiği işletmeler, adresleri, telefon faks numaraları ve sorumlu kişiler</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1121122">
                <a:tc vMerge="1">
                  <a:txBody>
                    <a:bodyPr/>
                    <a:lstStyle/>
                    <a:p>
                      <a:endParaRPr lang="tr-TR"/>
                    </a:p>
                  </a:txBody>
                  <a:tcPr/>
                </a:tc>
                <a:tc rowSpan="6">
                  <a:txBody>
                    <a:bodyPr/>
                    <a:lstStyle/>
                    <a:p>
                      <a:pPr marL="71755" marR="71755" algn="ctr">
                        <a:lnSpc>
                          <a:spcPct val="115000"/>
                        </a:lnSpc>
                        <a:spcAft>
                          <a:spcPts val="0"/>
                        </a:spcAft>
                      </a:pPr>
                      <a:r>
                        <a:rPr lang="tr-TR" sz="1200" dirty="0">
                          <a:latin typeface="Times New Roman"/>
                          <a:ea typeface="Times New Roman"/>
                        </a:rPr>
                        <a:t>Ön  İşlem</a:t>
                      </a:r>
                    </a:p>
                  </a:txBody>
                  <a:tcPr marL="41469" marR="41469"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200" dirty="0">
                          <a:latin typeface="Times New Roman"/>
                          <a:ea typeface="Times New Roman"/>
                        </a:rPr>
                        <a:t>Tıbbi Atık Sterilizasyon</a:t>
                      </a:r>
                    </a:p>
                  </a:txBody>
                  <a:tcPr marL="41469" marR="414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200" b="1" dirty="0">
                          <a:latin typeface="Times New Roman"/>
                          <a:ea typeface="Times New Roman"/>
                        </a:rPr>
                        <a:t>1-</a:t>
                      </a:r>
                      <a:r>
                        <a:rPr lang="tr-TR" sz="1200" dirty="0">
                          <a:latin typeface="Times New Roman"/>
                          <a:ea typeface="Times New Roman"/>
                        </a:rPr>
                        <a:t>    Tesisin, projesi ve şartnamesine uygun olarak yapıldığını gösterir rapor </a:t>
                      </a:r>
                    </a:p>
                    <a:p>
                      <a:pPr marL="28575" algn="l">
                        <a:lnSpc>
                          <a:spcPct val="115000"/>
                        </a:lnSpc>
                        <a:spcAft>
                          <a:spcPts val="0"/>
                        </a:spcAft>
                      </a:pPr>
                      <a:r>
                        <a:rPr lang="tr-TR" sz="1200" b="1" dirty="0">
                          <a:latin typeface="Times New Roman"/>
                          <a:ea typeface="Times New Roman"/>
                        </a:rPr>
                        <a:t>2-</a:t>
                      </a:r>
                      <a:r>
                        <a:rPr lang="tr-TR" sz="1200" dirty="0">
                          <a:latin typeface="Times New Roman"/>
                          <a:ea typeface="Times New Roman"/>
                        </a:rPr>
                        <a:t>   Atığın temin edildiği sağlık kuruluşları, adresleri, telefon, faks numaraları ve sorumlu kişiler</a:t>
                      </a:r>
                    </a:p>
                    <a:p>
                      <a:pPr marL="342900" lvl="0" indent="-342900" algn="l">
                        <a:lnSpc>
                          <a:spcPct val="115000"/>
                        </a:lnSpc>
                        <a:spcAft>
                          <a:spcPts val="0"/>
                        </a:spcAft>
                        <a:buFont typeface="+mj-lt"/>
                        <a:buNone/>
                      </a:pPr>
                      <a:r>
                        <a:rPr lang="tr-TR" sz="1200" b="1" dirty="0" smtClean="0">
                          <a:latin typeface="Times New Roman"/>
                          <a:ea typeface="Times New Roman"/>
                        </a:rPr>
                        <a:t>3-</a:t>
                      </a:r>
                      <a:r>
                        <a:rPr lang="tr-TR" sz="1200" dirty="0" smtClean="0">
                          <a:latin typeface="Times New Roman"/>
                          <a:ea typeface="Times New Roman"/>
                        </a:rPr>
                        <a:t>   Biyolojik </a:t>
                      </a:r>
                      <a:r>
                        <a:rPr lang="tr-TR" sz="1200" dirty="0">
                          <a:latin typeface="Times New Roman"/>
                          <a:ea typeface="Times New Roman"/>
                        </a:rPr>
                        <a:t>indikatör analiz raporu</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196">
                <a:tc vMerge="1">
                  <a:txBody>
                    <a:bodyPr/>
                    <a:lstStyle/>
                    <a:p>
                      <a:endParaRPr lang="tr-TR"/>
                    </a:p>
                  </a:txBody>
                  <a:tcPr/>
                </a:tc>
                <a:tc vMerge="1">
                  <a:txBody>
                    <a:bodyPr/>
                    <a:lstStyle/>
                    <a:p>
                      <a:endParaRPr lang="tr-TR"/>
                    </a:p>
                  </a:txBody>
                  <a:tcPr/>
                </a:tc>
                <a:tc>
                  <a:txBody>
                    <a:bodyPr/>
                    <a:lstStyle/>
                    <a:p>
                      <a:pPr algn="l">
                        <a:lnSpc>
                          <a:spcPct val="115000"/>
                        </a:lnSpc>
                        <a:spcAft>
                          <a:spcPts val="0"/>
                        </a:spcAft>
                      </a:pPr>
                      <a:r>
                        <a:rPr lang="tr-TR" sz="1200" b="1" dirty="0">
                          <a:solidFill>
                            <a:srgbClr val="002060"/>
                          </a:solidFill>
                          <a:latin typeface="Times New Roman"/>
                          <a:ea typeface="Times New Roman"/>
                        </a:rPr>
                        <a:t>Ömrünü Tamamlamış Araç İşleme </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gn="l">
                        <a:lnSpc>
                          <a:spcPct val="115000"/>
                        </a:lnSpc>
                        <a:spcAft>
                          <a:spcPts val="0"/>
                        </a:spcAft>
                      </a:pPr>
                      <a:r>
                        <a:rPr lang="tr-TR" sz="1200" b="1" dirty="0">
                          <a:solidFill>
                            <a:srgbClr val="002060"/>
                          </a:solidFill>
                          <a:latin typeface="Times New Roman"/>
                          <a:ea typeface="Times New Roman"/>
                        </a:rPr>
                        <a:t>1-    Teknik </a:t>
                      </a:r>
                      <a:r>
                        <a:rPr lang="tr-TR" sz="1200" b="1" dirty="0" smtClean="0">
                          <a:solidFill>
                            <a:srgbClr val="002060"/>
                          </a:solidFill>
                          <a:latin typeface="Times New Roman"/>
                          <a:ea typeface="Times New Roman"/>
                        </a:rPr>
                        <a:t>Uygunluk </a:t>
                      </a:r>
                      <a:r>
                        <a:rPr lang="tr-TR" sz="1200" b="1" dirty="0">
                          <a:solidFill>
                            <a:srgbClr val="002060"/>
                          </a:solidFill>
                          <a:latin typeface="Times New Roman"/>
                          <a:ea typeface="Times New Roman"/>
                        </a:rPr>
                        <a:t>Raporu</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516152">
                <a:tc vMerge="1">
                  <a:txBody>
                    <a:bodyPr/>
                    <a:lstStyle/>
                    <a:p>
                      <a:endParaRPr lang="tr-TR"/>
                    </a:p>
                  </a:txBody>
                  <a:tcPr/>
                </a:tc>
                <a:tc vMerge="1">
                  <a:txBody>
                    <a:bodyPr/>
                    <a:lstStyle/>
                    <a:p>
                      <a:endParaRPr lang="tr-TR"/>
                    </a:p>
                  </a:txBody>
                  <a:tcPr/>
                </a:tc>
                <a:tc>
                  <a:txBody>
                    <a:bodyPr/>
                    <a:lstStyle/>
                    <a:p>
                      <a:pPr algn="l">
                        <a:lnSpc>
                          <a:spcPct val="115000"/>
                        </a:lnSpc>
                        <a:spcAft>
                          <a:spcPts val="0"/>
                        </a:spcAft>
                      </a:pPr>
                      <a:r>
                        <a:rPr lang="tr-TR" sz="1200">
                          <a:latin typeface="Times New Roman"/>
                          <a:ea typeface="Times New Roman"/>
                        </a:rPr>
                        <a:t>Ambalaj Atığı Toplama ve Ayırma</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200" b="1" dirty="0">
                          <a:latin typeface="Times New Roman"/>
                          <a:ea typeface="Times New Roman"/>
                        </a:rPr>
                        <a:t>1-</a:t>
                      </a:r>
                      <a:r>
                        <a:rPr lang="tr-TR" sz="1200" dirty="0">
                          <a:latin typeface="Times New Roman"/>
                          <a:ea typeface="Times New Roman"/>
                        </a:rPr>
                        <a:t>    Ambalaj Atıkları Yönetim Planı Uygunluk Yazısı</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6152">
                <a:tc vMerge="1">
                  <a:txBody>
                    <a:bodyPr/>
                    <a:lstStyle/>
                    <a:p>
                      <a:endParaRPr lang="tr-TR"/>
                    </a:p>
                  </a:txBody>
                  <a:tcPr/>
                </a:tc>
                <a:tc vMerge="1">
                  <a:txBody>
                    <a:bodyPr/>
                    <a:lstStyle/>
                    <a:p>
                      <a:endParaRPr lang="tr-TR"/>
                    </a:p>
                  </a:txBody>
                  <a:tcPr/>
                </a:tc>
                <a:tc>
                  <a:txBody>
                    <a:bodyPr/>
                    <a:lstStyle/>
                    <a:p>
                      <a:pPr algn="l">
                        <a:lnSpc>
                          <a:spcPct val="115000"/>
                        </a:lnSpc>
                        <a:spcAft>
                          <a:spcPts val="0"/>
                        </a:spcAft>
                      </a:pPr>
                      <a:r>
                        <a:rPr lang="tr-TR" sz="1200">
                          <a:latin typeface="Times New Roman"/>
                          <a:ea typeface="Times New Roman"/>
                        </a:rPr>
                        <a:t>Tanker Temizleme</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gn="l">
                        <a:lnSpc>
                          <a:spcPct val="115000"/>
                        </a:lnSpc>
                        <a:spcAft>
                          <a:spcPts val="0"/>
                        </a:spcAft>
                      </a:pPr>
                      <a:r>
                        <a:rPr lang="tr-TR" sz="1200" b="1" dirty="0">
                          <a:latin typeface="Times New Roman"/>
                          <a:ea typeface="Times New Roman"/>
                        </a:rPr>
                        <a:t>1-</a:t>
                      </a:r>
                      <a:r>
                        <a:rPr lang="tr-TR" sz="1200" dirty="0">
                          <a:latin typeface="Times New Roman"/>
                          <a:ea typeface="Times New Roman"/>
                        </a:rPr>
                        <a:t>    Teknik donanıma ait proje proforma fatura ve bilgiler</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543191">
                <a:tc vMerge="1">
                  <a:txBody>
                    <a:bodyPr/>
                    <a:lstStyle/>
                    <a:p>
                      <a:endParaRPr lang="tr-TR"/>
                    </a:p>
                  </a:txBody>
                  <a:tcPr/>
                </a:tc>
                <a:tc vMerge="1">
                  <a:txBody>
                    <a:bodyPr/>
                    <a:lstStyle/>
                    <a:p>
                      <a:endParaRPr lang="tr-TR"/>
                    </a:p>
                  </a:txBody>
                  <a:tcPr/>
                </a:tc>
                <a:tc>
                  <a:txBody>
                    <a:bodyPr/>
                    <a:lstStyle/>
                    <a:p>
                      <a:pPr algn="l">
                        <a:lnSpc>
                          <a:spcPct val="115000"/>
                        </a:lnSpc>
                        <a:spcAft>
                          <a:spcPts val="0"/>
                        </a:spcAft>
                      </a:pPr>
                      <a:r>
                        <a:rPr lang="tr-TR" sz="1200">
                          <a:latin typeface="Times New Roman"/>
                          <a:ea typeface="Times New Roman"/>
                        </a:rPr>
                        <a:t>Hurda Metal </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200" b="1" dirty="0">
                          <a:latin typeface="Times New Roman"/>
                          <a:ea typeface="Times New Roman"/>
                        </a:rPr>
                        <a:t>1-</a:t>
                      </a:r>
                      <a:r>
                        <a:rPr lang="tr-TR" sz="1200" dirty="0">
                          <a:latin typeface="Times New Roman"/>
                          <a:ea typeface="Times New Roman"/>
                        </a:rPr>
                        <a:t>    Atığın temin edildiği işletmeler, adresleri, telefon, faks numaraları ve sorumlu kişiler</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1595">
                <a:tc vMerge="1">
                  <a:txBody>
                    <a:bodyPr/>
                    <a:lstStyle/>
                    <a:p>
                      <a:endParaRPr lang="tr-TR"/>
                    </a:p>
                  </a:txBody>
                  <a:tcPr/>
                </a:tc>
                <a:tc vMerge="1">
                  <a:txBody>
                    <a:bodyPr/>
                    <a:lstStyle/>
                    <a:p>
                      <a:endParaRPr lang="tr-TR"/>
                    </a:p>
                  </a:txBody>
                  <a:tcPr/>
                </a:tc>
                <a:tc>
                  <a:txBody>
                    <a:bodyPr/>
                    <a:lstStyle/>
                    <a:p>
                      <a:pPr algn="l">
                        <a:lnSpc>
                          <a:spcPct val="115000"/>
                        </a:lnSpc>
                        <a:spcAft>
                          <a:spcPts val="0"/>
                        </a:spcAft>
                      </a:pPr>
                      <a:r>
                        <a:rPr lang="tr-TR" sz="1200">
                          <a:latin typeface="Times New Roman"/>
                          <a:ea typeface="Times New Roman"/>
                        </a:rPr>
                        <a:t>Atık Kabul Tesisi</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c>
                  <a:txBody>
                    <a:bodyPr/>
                    <a:lstStyle/>
                    <a:p>
                      <a:pPr algn="l">
                        <a:lnSpc>
                          <a:spcPct val="115000"/>
                        </a:lnSpc>
                        <a:spcAft>
                          <a:spcPts val="0"/>
                        </a:spcAft>
                      </a:pPr>
                      <a:r>
                        <a:rPr lang="tr-TR" sz="1200" b="1" dirty="0">
                          <a:latin typeface="Times New Roman"/>
                          <a:ea typeface="Times New Roman"/>
                        </a:rPr>
                        <a:t>1-</a:t>
                      </a:r>
                      <a:r>
                        <a:rPr lang="tr-TR" sz="1200" dirty="0">
                          <a:latin typeface="Times New Roman"/>
                          <a:ea typeface="Times New Roman"/>
                        </a:rPr>
                        <a:t>   Faaliyet Raporu</a:t>
                      </a:r>
                    </a:p>
                  </a:txBody>
                  <a:tcPr marL="41469" marR="414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10">
                      <a:fgClr>
                        <a:srgbClr val="FFFFFF"/>
                      </a:fgClr>
                      <a:bgClr>
                        <a:srgbClr val="E5E5E5"/>
                      </a:bgClr>
                    </a:pattFill>
                  </a:tcPr>
                </a:tc>
              </a:tr>
              <a:tr h="855060">
                <a:tc vMerge="1">
                  <a:txBody>
                    <a:bodyPr/>
                    <a:lstStyle/>
                    <a:p>
                      <a:endParaRPr lang="tr-TR"/>
                    </a:p>
                  </a:txBody>
                  <a:tcPr/>
                </a:tc>
                <a:tc>
                  <a:txBody>
                    <a:bodyPr/>
                    <a:lstStyle/>
                    <a:p>
                      <a:pPr marL="71755" marR="71755" algn="just">
                        <a:lnSpc>
                          <a:spcPct val="115000"/>
                        </a:lnSpc>
                        <a:spcAft>
                          <a:spcPts val="0"/>
                        </a:spcAft>
                      </a:pPr>
                      <a:r>
                        <a:rPr lang="tr-TR" sz="1200">
                          <a:latin typeface="Times New Roman"/>
                          <a:ea typeface="Times New Roman"/>
                        </a:rPr>
                        <a:t>Arındırma</a:t>
                      </a:r>
                    </a:p>
                  </a:txBody>
                  <a:tcPr marL="41469" marR="41469"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tr-TR" sz="1200" dirty="0">
                          <a:latin typeface="Times New Roman"/>
                          <a:ea typeface="Times New Roman"/>
                        </a:rPr>
                        <a:t>PCB Arındırma</a:t>
                      </a:r>
                    </a:p>
                  </a:txBody>
                  <a:tcPr marL="41469" marR="414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200" dirty="0">
                        <a:latin typeface="Times New Roman"/>
                        <a:ea typeface="Times New Roman"/>
                      </a:endParaRPr>
                    </a:p>
                    <a:p>
                      <a:pPr algn="l">
                        <a:lnSpc>
                          <a:spcPct val="115000"/>
                        </a:lnSpc>
                        <a:spcAft>
                          <a:spcPts val="0"/>
                        </a:spcAft>
                      </a:pPr>
                      <a:r>
                        <a:rPr lang="tr-TR" sz="1200" b="1" dirty="0">
                          <a:latin typeface="Times New Roman"/>
                          <a:ea typeface="Times New Roman"/>
                        </a:rPr>
                        <a:t>1-</a:t>
                      </a:r>
                      <a:r>
                        <a:rPr lang="tr-TR" sz="1200" dirty="0">
                          <a:latin typeface="Times New Roman"/>
                          <a:ea typeface="Times New Roman"/>
                        </a:rPr>
                        <a:t>   Teknik </a:t>
                      </a:r>
                      <a:r>
                        <a:rPr lang="tr-TR" sz="1200" dirty="0" smtClean="0">
                          <a:latin typeface="Times New Roman"/>
                          <a:ea typeface="Times New Roman"/>
                        </a:rPr>
                        <a:t>Uygunluk  </a:t>
                      </a:r>
                      <a:r>
                        <a:rPr lang="tr-TR" sz="1200" dirty="0">
                          <a:latin typeface="Times New Roman"/>
                          <a:ea typeface="Times New Roman"/>
                        </a:rPr>
                        <a:t>Raporu</a:t>
                      </a:r>
                    </a:p>
                  </a:txBody>
                  <a:tcPr marL="41469" marR="414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4</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3357554" y="0"/>
            <a:ext cx="1797145" cy="584775"/>
          </a:xfrm>
          <a:prstGeom prst="rect">
            <a:avLst/>
          </a:prstGeom>
        </p:spPr>
        <p:txBody>
          <a:bodyPr wrap="square">
            <a:spAutoFit/>
          </a:bodyPr>
          <a:lstStyle/>
          <a:p>
            <a:pPr algn="ctr">
              <a:spcBef>
                <a:spcPct val="20000"/>
              </a:spcBef>
              <a:buClr>
                <a:schemeClr val="accent1"/>
              </a:buClr>
              <a:buSzPct val="65000"/>
              <a:buFont typeface="Wingdings" pitchFamily="2" charset="2"/>
              <a:buNone/>
              <a:defRPr/>
            </a:pPr>
            <a:r>
              <a:rPr lang="tr-TR" sz="3200" b="1" dirty="0" smtClean="0">
                <a:solidFill>
                  <a:schemeClr val="bg1"/>
                </a:solidFill>
              </a:rPr>
              <a:t>İÇERİK</a:t>
            </a:r>
            <a:endParaRPr lang="tr-TR" sz="3200" b="1" dirty="0">
              <a:solidFill>
                <a:schemeClr val="bg1"/>
              </a:solidFill>
            </a:endParaRPr>
          </a:p>
        </p:txBody>
      </p:sp>
      <p:sp>
        <p:nvSpPr>
          <p:cNvPr id="15" name="14 Dikdörtgen"/>
          <p:cNvSpPr/>
          <p:nvPr/>
        </p:nvSpPr>
        <p:spPr>
          <a:xfrm>
            <a:off x="428596" y="4286256"/>
            <a:ext cx="3429818" cy="785818"/>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pPr marL="342900" indent="-342900">
              <a:spcBef>
                <a:spcPct val="20000"/>
              </a:spcBef>
              <a:buClr>
                <a:schemeClr val="accent1"/>
              </a:buClr>
              <a:buSzPct val="65000"/>
              <a:defRPr/>
            </a:pPr>
            <a:r>
              <a:rPr lang="tr-TR" sz="1300" b="1" dirty="0" smtClean="0">
                <a:solidFill>
                  <a:schemeClr val="bg1">
                    <a:lumMod val="50000"/>
                  </a:schemeClr>
                </a:solidFill>
                <a:latin typeface="Arial" charset="0"/>
              </a:rPr>
              <a:t>ÇEVRE KANUNU GEREĞİNCE ALINMASI</a:t>
            </a:r>
          </a:p>
          <a:p>
            <a:pPr marL="342900" indent="-342900">
              <a:spcBef>
                <a:spcPct val="20000"/>
              </a:spcBef>
              <a:buClr>
                <a:schemeClr val="accent1"/>
              </a:buClr>
              <a:buSzPct val="65000"/>
              <a:defRPr/>
            </a:pPr>
            <a:r>
              <a:rPr lang="tr-TR" sz="1300" b="1" dirty="0" smtClean="0">
                <a:solidFill>
                  <a:schemeClr val="bg1">
                    <a:lumMod val="50000"/>
                  </a:schemeClr>
                </a:solidFill>
                <a:latin typeface="Arial" charset="0"/>
              </a:rPr>
              <a:t> GEREKEN İZİN VE  LİSANSLAR </a:t>
            </a:r>
          </a:p>
          <a:p>
            <a:pPr marL="342900" indent="-342900">
              <a:spcBef>
                <a:spcPct val="20000"/>
              </a:spcBef>
              <a:buClr>
                <a:schemeClr val="accent1"/>
              </a:buClr>
              <a:buSzPct val="65000"/>
              <a:defRPr/>
            </a:pPr>
            <a:r>
              <a:rPr lang="tr-TR" sz="1300" b="1" dirty="0" smtClean="0">
                <a:solidFill>
                  <a:schemeClr val="bg1">
                    <a:lumMod val="50000"/>
                  </a:schemeClr>
                </a:solidFill>
                <a:latin typeface="Arial" charset="0"/>
              </a:rPr>
              <a:t>HAKKINDA YÖNETMELİK</a:t>
            </a:r>
          </a:p>
        </p:txBody>
      </p:sp>
      <p:sp>
        <p:nvSpPr>
          <p:cNvPr id="63" name="62 Dikdörtgen"/>
          <p:cNvSpPr/>
          <p:nvPr/>
        </p:nvSpPr>
        <p:spPr>
          <a:xfrm>
            <a:off x="428596" y="3143248"/>
            <a:ext cx="3429024" cy="714380"/>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pPr marL="342900" indent="-342900">
              <a:spcBef>
                <a:spcPct val="20000"/>
              </a:spcBef>
              <a:buClr>
                <a:schemeClr val="accent1"/>
              </a:buClr>
              <a:buSzPct val="65000"/>
              <a:defRPr/>
            </a:pPr>
            <a:r>
              <a:rPr lang="tr-TR" sz="1400" b="1" dirty="0" smtClean="0">
                <a:solidFill>
                  <a:schemeClr val="tx1"/>
                </a:solidFill>
                <a:latin typeface="Arial" charset="0"/>
              </a:rPr>
              <a:t>ÇEVRİMİÇİ ÇEVRE İZİNLERİ PROJESİ</a:t>
            </a:r>
          </a:p>
        </p:txBody>
      </p:sp>
      <p:sp>
        <p:nvSpPr>
          <p:cNvPr id="68" name="67 Dikdörtgen"/>
          <p:cNvSpPr/>
          <p:nvPr/>
        </p:nvSpPr>
        <p:spPr>
          <a:xfrm>
            <a:off x="428596" y="1928802"/>
            <a:ext cx="3429024" cy="857256"/>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r>
              <a:rPr lang="tr-TR" sz="1400" b="1" dirty="0" smtClean="0">
                <a:solidFill>
                  <a:schemeClr val="bg1">
                    <a:lumMod val="50000"/>
                  </a:schemeClr>
                </a:solidFill>
                <a:latin typeface="Arial" pitchFamily="34" charset="0"/>
                <a:cs typeface="Arial" pitchFamily="34" charset="0"/>
              </a:rPr>
              <a:t>MEVCUT UYGULAMA</a:t>
            </a:r>
            <a:endParaRPr lang="tr-TR" sz="1400" b="1" dirty="0">
              <a:solidFill>
                <a:schemeClr val="bg1">
                  <a:lumMod val="50000"/>
                </a:schemeClr>
              </a:solidFill>
              <a:latin typeface="Arial" pitchFamily="34" charset="0"/>
              <a:cs typeface="Arial" pitchFamily="34" charset="0"/>
            </a:endParaRPr>
          </a:p>
        </p:txBody>
      </p:sp>
      <p:cxnSp>
        <p:nvCxnSpPr>
          <p:cNvPr id="9" name="8 Düz Bağlayıcı"/>
          <p:cNvCxnSpPr/>
          <p:nvPr/>
        </p:nvCxnSpPr>
        <p:spPr>
          <a:xfrm>
            <a:off x="3857620" y="3214686"/>
            <a:ext cx="285752" cy="1588"/>
          </a:xfrm>
          <a:prstGeom prst="line">
            <a:avLst/>
          </a:prstGeom>
        </p:spPr>
        <p:style>
          <a:lnRef idx="2">
            <a:schemeClr val="dk1"/>
          </a:lnRef>
          <a:fillRef idx="0">
            <a:schemeClr val="dk1"/>
          </a:fillRef>
          <a:effectRef idx="1">
            <a:schemeClr val="dk1"/>
          </a:effectRef>
          <a:fontRef idx="minor">
            <a:schemeClr val="tx1"/>
          </a:fontRef>
        </p:style>
      </p:cxnSp>
      <p:sp>
        <p:nvSpPr>
          <p:cNvPr id="12" name="11 Dikdörtgen"/>
          <p:cNvSpPr/>
          <p:nvPr/>
        </p:nvSpPr>
        <p:spPr>
          <a:xfrm>
            <a:off x="4143372" y="3143248"/>
            <a:ext cx="4572032" cy="1000132"/>
          </a:xfrm>
          <a:prstGeom prst="rect">
            <a:avLst/>
          </a:prstGeom>
          <a:scene3d>
            <a:camera prst="orthographicFront"/>
            <a:lightRig rig="threePt" dir="t"/>
          </a:scene3d>
          <a:sp3d>
            <a:bevelT prst="slope"/>
          </a:sp3d>
        </p:spPr>
        <p:style>
          <a:lnRef idx="1">
            <a:schemeClr val="accent1"/>
          </a:lnRef>
          <a:fillRef idx="2">
            <a:schemeClr val="accent1"/>
          </a:fillRef>
          <a:effectRef idx="1">
            <a:schemeClr val="accent1"/>
          </a:effectRef>
          <a:fontRef idx="minor">
            <a:schemeClr val="dk1"/>
          </a:fontRef>
        </p:style>
        <p:txBody>
          <a:bodyPr rtlCol="0" anchor="ctr"/>
          <a:lstStyle/>
          <a:p>
            <a:endParaRPr lang="tr-TR" sz="1600" dirty="0" smtClean="0">
              <a:latin typeface="Arial" charset="0"/>
            </a:endParaRPr>
          </a:p>
          <a:p>
            <a:r>
              <a:rPr lang="tr-TR" sz="1600" dirty="0" smtClean="0">
                <a:latin typeface="Arial" charset="0"/>
              </a:rPr>
              <a:t>-E.DEVLET UYGULAMALARI</a:t>
            </a:r>
          </a:p>
          <a:p>
            <a:endParaRPr lang="tr-TR" sz="1600" dirty="0" smtClean="0">
              <a:latin typeface="Arial" charset="0"/>
            </a:endParaRPr>
          </a:p>
          <a:p>
            <a:r>
              <a:rPr lang="tr-TR" sz="1600" dirty="0" smtClean="0">
                <a:latin typeface="Arial" charset="0"/>
              </a:rPr>
              <a:t>-AMAÇ /TANIM</a:t>
            </a:r>
          </a:p>
          <a:p>
            <a:endParaRPr lang="tr-TR" sz="1600" dirty="0" smtClean="0">
              <a:latin typeface="Arial" charset="0"/>
            </a:endParaRPr>
          </a:p>
          <a:p>
            <a:endParaRPr lang="tr-TR" sz="1200"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fill="hold"/>
                                        <p:tgtEl>
                                          <p:spTgt spid="12"/>
                                        </p:tgtEl>
                                        <p:attrNameLst>
                                          <p:attrName>ppt_x</p:attrName>
                                        </p:attrNameLst>
                                      </p:cBhvr>
                                      <p:tavLst>
                                        <p:tav tm="0">
                                          <p:val>
                                            <p:strVal val="#ppt_x"/>
                                          </p:val>
                                        </p:tav>
                                        <p:tav tm="100000">
                                          <p:val>
                                            <p:strVal val="#ppt_x"/>
                                          </p:val>
                                        </p:tav>
                                      </p:tavLst>
                                    </p:anim>
                                    <p:anim calcmode="lin" valueType="num">
                                      <p:cBhvr additive="base">
                                        <p:cTn id="14" dur="10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40</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4" name="23 Dikdörtgen"/>
          <p:cNvSpPr/>
          <p:nvPr/>
        </p:nvSpPr>
        <p:spPr>
          <a:xfrm>
            <a:off x="214282" y="1714488"/>
            <a:ext cx="8715436" cy="4857784"/>
          </a:xfrm>
          <a:prstGeom prst="rect">
            <a:avLst/>
          </a:prstGeom>
          <a:scene3d>
            <a:camera prst="orthographicFront"/>
            <a:lightRig rig="threePt" dir="t"/>
          </a:scene3d>
          <a:sp3d>
            <a:bevelT prst="slope"/>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tr-TR" dirty="0"/>
          </a:p>
        </p:txBody>
      </p:sp>
      <p:sp>
        <p:nvSpPr>
          <p:cNvPr id="25" name="Rectangle 4"/>
          <p:cNvSpPr>
            <a:spLocks noChangeArrowheads="1"/>
          </p:cNvSpPr>
          <p:nvPr/>
        </p:nvSpPr>
        <p:spPr bwMode="auto">
          <a:xfrm>
            <a:off x="5214942" y="2786058"/>
            <a:ext cx="2819400" cy="336550"/>
          </a:xfrm>
          <a:prstGeom prst="rect">
            <a:avLst/>
          </a:prstGeom>
          <a:noFill/>
          <a:ln w="9525" algn="ctr">
            <a:noFill/>
            <a:miter lim="800000"/>
            <a:headEnd/>
            <a:tailEnd/>
          </a:ln>
        </p:spPr>
        <p:txBody>
          <a:bodyPr>
            <a:spAutoFit/>
          </a:bodyPr>
          <a:lstStyle/>
          <a:p>
            <a:pPr marL="342900" indent="-342900" eaLnBrk="0" hangingPunct="0">
              <a:spcBef>
                <a:spcPct val="20000"/>
              </a:spcBef>
              <a:buClr>
                <a:schemeClr val="accent1"/>
              </a:buClr>
              <a:buSzPct val="65000"/>
              <a:buFont typeface="Wingdings" pitchFamily="2" charset="2"/>
              <a:buNone/>
            </a:pPr>
            <a:r>
              <a:rPr lang="tr-TR" sz="1600" b="1" dirty="0">
                <a:solidFill>
                  <a:schemeClr val="tx2"/>
                </a:solidFill>
                <a:latin typeface="Arial" charset="0"/>
              </a:rPr>
              <a:t>Çevre İzin ve Lisansı Birimi</a:t>
            </a:r>
          </a:p>
        </p:txBody>
      </p:sp>
      <p:sp>
        <p:nvSpPr>
          <p:cNvPr id="26" name="AutoShape 5"/>
          <p:cNvSpPr>
            <a:spLocks/>
          </p:cNvSpPr>
          <p:nvPr/>
        </p:nvSpPr>
        <p:spPr bwMode="auto">
          <a:xfrm>
            <a:off x="4691066" y="2590800"/>
            <a:ext cx="457200" cy="695324"/>
          </a:xfrm>
          <a:prstGeom prst="rightBrace">
            <a:avLst>
              <a:gd name="adj1" fmla="val 19445"/>
              <a:gd name="adj2" fmla="val 50000"/>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a:solidFill>
                <a:srgbClr val="FF0000"/>
              </a:solidFill>
            </a:endParaRPr>
          </a:p>
        </p:txBody>
      </p:sp>
      <p:sp>
        <p:nvSpPr>
          <p:cNvPr id="27" name="Rectangle 6"/>
          <p:cNvSpPr>
            <a:spLocks noChangeArrowheads="1"/>
          </p:cNvSpPr>
          <p:nvPr/>
        </p:nvSpPr>
        <p:spPr bwMode="auto">
          <a:xfrm>
            <a:off x="5286380" y="4857760"/>
            <a:ext cx="2133600" cy="336550"/>
          </a:xfrm>
          <a:prstGeom prst="rect">
            <a:avLst/>
          </a:prstGeom>
          <a:noFill/>
          <a:ln w="9525" algn="ctr">
            <a:noFill/>
            <a:miter lim="800000"/>
            <a:headEnd/>
            <a:tailEnd/>
          </a:ln>
        </p:spPr>
        <p:txBody>
          <a:bodyPr>
            <a:spAutoFit/>
          </a:bodyPr>
          <a:lstStyle/>
          <a:p>
            <a:pPr marL="342900" indent="-342900" eaLnBrk="0" hangingPunct="0">
              <a:spcBef>
                <a:spcPct val="20000"/>
              </a:spcBef>
              <a:buClr>
                <a:schemeClr val="accent1"/>
              </a:buClr>
              <a:buSzPct val="65000"/>
              <a:buFont typeface="Wingdings" pitchFamily="2" charset="2"/>
              <a:buNone/>
            </a:pPr>
            <a:r>
              <a:rPr lang="tr-TR" sz="1600" b="1" dirty="0">
                <a:solidFill>
                  <a:srgbClr val="C00000"/>
                </a:solidFill>
                <a:latin typeface="Arial" charset="0"/>
              </a:rPr>
              <a:t>İlgili </a:t>
            </a:r>
            <a:r>
              <a:rPr lang="tr-TR" sz="1600" b="1" dirty="0" smtClean="0">
                <a:solidFill>
                  <a:srgbClr val="C00000"/>
                </a:solidFill>
                <a:latin typeface="Arial" charset="0"/>
              </a:rPr>
              <a:t> </a:t>
            </a:r>
            <a:r>
              <a:rPr lang="tr-TR" sz="1600" b="1" dirty="0">
                <a:solidFill>
                  <a:srgbClr val="C00000"/>
                </a:solidFill>
                <a:latin typeface="Arial" charset="0"/>
              </a:rPr>
              <a:t>Daireler</a:t>
            </a:r>
          </a:p>
        </p:txBody>
      </p:sp>
      <p:sp>
        <p:nvSpPr>
          <p:cNvPr id="28" name="AutoShape 7"/>
          <p:cNvSpPr>
            <a:spLocks/>
          </p:cNvSpPr>
          <p:nvPr/>
        </p:nvSpPr>
        <p:spPr bwMode="auto">
          <a:xfrm>
            <a:off x="4786314" y="4714884"/>
            <a:ext cx="457200" cy="571504"/>
          </a:xfrm>
          <a:prstGeom prst="rightBrace">
            <a:avLst>
              <a:gd name="adj1" fmla="val 15278"/>
              <a:gd name="adj2" fmla="val 50000"/>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a:solidFill>
                <a:srgbClr val="FF0000"/>
              </a:solidFill>
            </a:endParaRPr>
          </a:p>
        </p:txBody>
      </p:sp>
      <p:sp>
        <p:nvSpPr>
          <p:cNvPr id="29" name="AutoShape 8"/>
          <p:cNvSpPr>
            <a:spLocks/>
          </p:cNvSpPr>
          <p:nvPr/>
        </p:nvSpPr>
        <p:spPr bwMode="auto">
          <a:xfrm>
            <a:off x="4857752" y="5786454"/>
            <a:ext cx="381000" cy="571504"/>
          </a:xfrm>
          <a:prstGeom prst="rightBrace">
            <a:avLst>
              <a:gd name="adj1" fmla="val 15000"/>
              <a:gd name="adj2" fmla="val 50000"/>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a:solidFill>
                <a:srgbClr val="FF0000"/>
              </a:solidFill>
            </a:endParaRPr>
          </a:p>
        </p:txBody>
      </p:sp>
      <p:sp>
        <p:nvSpPr>
          <p:cNvPr id="30" name="Rectangle 9"/>
          <p:cNvSpPr>
            <a:spLocks noChangeArrowheads="1"/>
          </p:cNvSpPr>
          <p:nvPr/>
        </p:nvSpPr>
        <p:spPr bwMode="auto">
          <a:xfrm>
            <a:off x="5286380" y="6000768"/>
            <a:ext cx="2819400" cy="336550"/>
          </a:xfrm>
          <a:prstGeom prst="rect">
            <a:avLst/>
          </a:prstGeom>
          <a:noFill/>
          <a:ln w="9525" algn="ctr">
            <a:noFill/>
            <a:miter lim="800000"/>
            <a:headEnd/>
            <a:tailEnd/>
          </a:ln>
        </p:spPr>
        <p:txBody>
          <a:bodyPr>
            <a:spAutoFit/>
          </a:bodyPr>
          <a:lstStyle/>
          <a:p>
            <a:pPr marL="342900" indent="-342900" eaLnBrk="0" hangingPunct="0">
              <a:spcBef>
                <a:spcPct val="20000"/>
              </a:spcBef>
              <a:buClr>
                <a:schemeClr val="accent1"/>
              </a:buClr>
              <a:buSzPct val="65000"/>
              <a:buFont typeface="Wingdings" pitchFamily="2" charset="2"/>
              <a:buNone/>
            </a:pPr>
            <a:r>
              <a:rPr lang="tr-TR" sz="1600" b="1" dirty="0">
                <a:solidFill>
                  <a:schemeClr val="tx2"/>
                </a:solidFill>
                <a:latin typeface="Arial" charset="0"/>
              </a:rPr>
              <a:t>Çevre İzin ve Lisansı Birimi</a:t>
            </a:r>
          </a:p>
        </p:txBody>
      </p:sp>
      <p:sp>
        <p:nvSpPr>
          <p:cNvPr id="31" name="AutoShape 12"/>
          <p:cNvSpPr>
            <a:spLocks/>
          </p:cNvSpPr>
          <p:nvPr/>
        </p:nvSpPr>
        <p:spPr bwMode="auto">
          <a:xfrm>
            <a:off x="4786314" y="3643314"/>
            <a:ext cx="457200" cy="571504"/>
          </a:xfrm>
          <a:prstGeom prst="rightBrace">
            <a:avLst>
              <a:gd name="adj1" fmla="val 12500"/>
              <a:gd name="adj2" fmla="val 50000"/>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a:solidFill>
                <a:srgbClr val="FF0000"/>
              </a:solidFill>
            </a:endParaRPr>
          </a:p>
        </p:txBody>
      </p:sp>
      <p:sp>
        <p:nvSpPr>
          <p:cNvPr id="32" name="Rectangle 13"/>
          <p:cNvSpPr>
            <a:spLocks noChangeArrowheads="1"/>
          </p:cNvSpPr>
          <p:nvPr/>
        </p:nvSpPr>
        <p:spPr bwMode="auto">
          <a:xfrm>
            <a:off x="5214942" y="3786190"/>
            <a:ext cx="2819400" cy="336550"/>
          </a:xfrm>
          <a:prstGeom prst="rect">
            <a:avLst/>
          </a:prstGeom>
          <a:noFill/>
          <a:ln w="9525" algn="ctr">
            <a:noFill/>
            <a:miter lim="800000"/>
            <a:headEnd/>
            <a:tailEnd/>
          </a:ln>
        </p:spPr>
        <p:txBody>
          <a:bodyPr>
            <a:spAutoFit/>
          </a:bodyPr>
          <a:lstStyle/>
          <a:p>
            <a:pPr marL="342900" indent="-342900" eaLnBrk="0" hangingPunct="0">
              <a:spcBef>
                <a:spcPct val="20000"/>
              </a:spcBef>
              <a:buClr>
                <a:schemeClr val="accent1"/>
              </a:buClr>
              <a:buSzPct val="65000"/>
              <a:buFont typeface="Wingdings" pitchFamily="2" charset="2"/>
              <a:buNone/>
            </a:pPr>
            <a:r>
              <a:rPr lang="tr-TR" sz="1600" b="1" dirty="0">
                <a:solidFill>
                  <a:schemeClr val="tx2"/>
                </a:solidFill>
                <a:latin typeface="Arial" charset="0"/>
              </a:rPr>
              <a:t>Çevre İzin ve Lisansı Birimi</a:t>
            </a:r>
          </a:p>
        </p:txBody>
      </p:sp>
      <p:sp>
        <p:nvSpPr>
          <p:cNvPr id="33" name="32 Dikdörtgen"/>
          <p:cNvSpPr/>
          <p:nvPr/>
        </p:nvSpPr>
        <p:spPr>
          <a:xfrm>
            <a:off x="285720" y="2357430"/>
            <a:ext cx="4572000" cy="1034129"/>
          </a:xfrm>
          <a:prstGeom prst="rect">
            <a:avLst/>
          </a:prstGeom>
        </p:spPr>
        <p:txBody>
          <a:bodyPr>
            <a:spAutoFit/>
          </a:bodyPr>
          <a:lstStyle/>
          <a:p>
            <a:pPr marL="342900" indent="-342900" eaLnBrk="0" hangingPunct="0">
              <a:spcBef>
                <a:spcPct val="20000"/>
              </a:spcBef>
              <a:buClr>
                <a:schemeClr val="accent1"/>
              </a:buClr>
              <a:buSzPct val="65000"/>
              <a:buFont typeface="Wingdings" pitchFamily="2" charset="2"/>
              <a:buNone/>
            </a:pPr>
            <a:r>
              <a:rPr lang="tr-TR" dirty="0" smtClean="0">
                <a:latin typeface="Arial" charset="0"/>
              </a:rPr>
              <a:t>1- Başvuru</a:t>
            </a:r>
          </a:p>
          <a:p>
            <a:pPr marL="342900" indent="-342900" eaLnBrk="0" hangingPunct="0">
              <a:spcBef>
                <a:spcPct val="20000"/>
              </a:spcBef>
              <a:buClr>
                <a:schemeClr val="accent1"/>
              </a:buClr>
              <a:buSzPct val="65000"/>
              <a:buFont typeface="Wingdings" pitchFamily="2" charset="2"/>
              <a:buNone/>
            </a:pPr>
            <a:r>
              <a:rPr lang="tr-TR" dirty="0" smtClean="0">
                <a:latin typeface="Arial" charset="0"/>
              </a:rPr>
              <a:t>2- İnceleme</a:t>
            </a:r>
          </a:p>
          <a:p>
            <a:pPr marL="342900" indent="-342900" eaLnBrk="0" hangingPunct="0">
              <a:spcBef>
                <a:spcPct val="20000"/>
              </a:spcBef>
              <a:buClr>
                <a:schemeClr val="accent1"/>
              </a:buClr>
              <a:buSzPct val="65000"/>
              <a:buFont typeface="Wingdings" pitchFamily="2" charset="2"/>
              <a:buNone/>
            </a:pPr>
            <a:r>
              <a:rPr lang="tr-TR" dirty="0" smtClean="0">
                <a:latin typeface="Arial" charset="0"/>
              </a:rPr>
              <a:t>3- Geçici Faaliyet Belgesi verilmesi</a:t>
            </a:r>
            <a:endParaRPr lang="tr-TR" dirty="0">
              <a:latin typeface="Arial" charset="0"/>
            </a:endParaRPr>
          </a:p>
        </p:txBody>
      </p:sp>
      <p:sp>
        <p:nvSpPr>
          <p:cNvPr id="34" name="33 Dikdörtgen"/>
          <p:cNvSpPr/>
          <p:nvPr/>
        </p:nvSpPr>
        <p:spPr>
          <a:xfrm>
            <a:off x="285720" y="3643314"/>
            <a:ext cx="4572000" cy="701731"/>
          </a:xfrm>
          <a:prstGeom prst="rect">
            <a:avLst/>
          </a:prstGeom>
        </p:spPr>
        <p:txBody>
          <a:bodyPr>
            <a:spAutoFit/>
          </a:bodyPr>
          <a:lstStyle/>
          <a:p>
            <a:pPr marL="342900" indent="-342900" eaLnBrk="0" hangingPunct="0">
              <a:spcBef>
                <a:spcPct val="20000"/>
              </a:spcBef>
              <a:buClr>
                <a:schemeClr val="accent1"/>
              </a:buClr>
              <a:buSzPct val="65000"/>
              <a:buFont typeface="Wingdings" pitchFamily="2" charset="2"/>
              <a:buNone/>
            </a:pPr>
            <a:r>
              <a:rPr lang="tr-TR" dirty="0" smtClean="0">
                <a:latin typeface="Arial" charset="0"/>
              </a:rPr>
              <a:t>4- İzin ve Lisans Başvurusu</a:t>
            </a:r>
          </a:p>
          <a:p>
            <a:pPr marL="342900" indent="-342900" eaLnBrk="0" hangingPunct="0">
              <a:spcBef>
                <a:spcPct val="20000"/>
              </a:spcBef>
              <a:buClr>
                <a:schemeClr val="accent1"/>
              </a:buClr>
              <a:buSzPct val="65000"/>
              <a:buFont typeface="Wingdings" pitchFamily="2" charset="2"/>
              <a:buNone/>
            </a:pPr>
            <a:r>
              <a:rPr lang="tr-TR" dirty="0" smtClean="0">
                <a:latin typeface="Arial" charset="0"/>
              </a:rPr>
              <a:t>    </a:t>
            </a:r>
            <a:endParaRPr lang="tr-TR" dirty="0">
              <a:latin typeface="Arial" charset="0"/>
            </a:endParaRPr>
          </a:p>
        </p:txBody>
      </p:sp>
      <p:sp>
        <p:nvSpPr>
          <p:cNvPr id="35" name="34 Dikdörtgen"/>
          <p:cNvSpPr/>
          <p:nvPr/>
        </p:nvSpPr>
        <p:spPr>
          <a:xfrm>
            <a:off x="357158" y="4929198"/>
            <a:ext cx="2104166" cy="369332"/>
          </a:xfrm>
          <a:prstGeom prst="rect">
            <a:avLst/>
          </a:prstGeom>
        </p:spPr>
        <p:txBody>
          <a:bodyPr wrap="none">
            <a:spAutoFit/>
          </a:bodyPr>
          <a:lstStyle/>
          <a:p>
            <a:pPr marL="342900" indent="-342900" eaLnBrk="0" hangingPunct="0">
              <a:spcBef>
                <a:spcPct val="20000"/>
              </a:spcBef>
              <a:buClr>
                <a:schemeClr val="accent1"/>
              </a:buClr>
              <a:buSzPct val="65000"/>
              <a:buFont typeface="Wingdings" pitchFamily="2" charset="2"/>
              <a:buNone/>
            </a:pPr>
            <a:r>
              <a:rPr lang="tr-TR" dirty="0" smtClean="0">
                <a:latin typeface="Arial" charset="0"/>
              </a:rPr>
              <a:t>5- Teknik İnceleme</a:t>
            </a:r>
            <a:endParaRPr lang="tr-TR" dirty="0">
              <a:latin typeface="Arial" charset="0"/>
            </a:endParaRPr>
          </a:p>
        </p:txBody>
      </p:sp>
      <p:sp>
        <p:nvSpPr>
          <p:cNvPr id="36" name="35 Dikdörtgen"/>
          <p:cNvSpPr/>
          <p:nvPr/>
        </p:nvSpPr>
        <p:spPr>
          <a:xfrm>
            <a:off x="357158" y="5786454"/>
            <a:ext cx="4572000" cy="701731"/>
          </a:xfrm>
          <a:prstGeom prst="rect">
            <a:avLst/>
          </a:prstGeom>
        </p:spPr>
        <p:txBody>
          <a:bodyPr>
            <a:spAutoFit/>
          </a:bodyPr>
          <a:lstStyle/>
          <a:p>
            <a:pPr marL="342900" indent="-342900" eaLnBrk="0" hangingPunct="0">
              <a:spcBef>
                <a:spcPct val="20000"/>
              </a:spcBef>
              <a:buClr>
                <a:schemeClr val="accent1"/>
              </a:buClr>
              <a:buSzPct val="65000"/>
              <a:buFont typeface="Wingdings" pitchFamily="2" charset="2"/>
              <a:buNone/>
            </a:pPr>
            <a:r>
              <a:rPr lang="tr-TR" dirty="0" smtClean="0">
                <a:latin typeface="Arial" charset="0"/>
              </a:rPr>
              <a:t>6- Çevre İzin/Çevre İzin ve Lisans Belgesi</a:t>
            </a:r>
          </a:p>
          <a:p>
            <a:pPr marL="342900" indent="-342900" eaLnBrk="0" hangingPunct="0">
              <a:spcBef>
                <a:spcPct val="20000"/>
              </a:spcBef>
              <a:buClr>
                <a:schemeClr val="accent1"/>
              </a:buClr>
              <a:buSzPct val="65000"/>
              <a:buFont typeface="Wingdings" pitchFamily="2" charset="2"/>
              <a:buNone/>
            </a:pPr>
            <a:r>
              <a:rPr lang="tr-TR" dirty="0" smtClean="0">
                <a:latin typeface="Arial" charset="0"/>
              </a:rPr>
              <a:t>	verilmesi</a:t>
            </a:r>
            <a:endParaRPr lang="tr-TR" dirty="0">
              <a:latin typeface="Arial" charset="0"/>
            </a:endParaRPr>
          </a:p>
        </p:txBody>
      </p:sp>
      <p:sp>
        <p:nvSpPr>
          <p:cNvPr id="37" name="36 Dikdörtgen"/>
          <p:cNvSpPr/>
          <p:nvPr/>
        </p:nvSpPr>
        <p:spPr>
          <a:xfrm>
            <a:off x="214282" y="1285860"/>
            <a:ext cx="2139496" cy="369332"/>
          </a:xfrm>
          <a:prstGeom prst="rect">
            <a:avLst/>
          </a:prstGeom>
        </p:spPr>
        <p:txBody>
          <a:bodyPr wrap="none">
            <a:spAutoFit/>
          </a:bodyPr>
          <a:lstStyle/>
          <a:p>
            <a:pPr marL="342900" indent="-342900" eaLnBrk="0" hangingPunct="0">
              <a:spcBef>
                <a:spcPct val="20000"/>
              </a:spcBef>
              <a:buClr>
                <a:schemeClr val="accent1"/>
              </a:buClr>
              <a:buSzPct val="65000"/>
              <a:buFont typeface="Wingdings" pitchFamily="2" charset="2"/>
              <a:buNone/>
            </a:pPr>
            <a:r>
              <a:rPr lang="tr-TR" b="1" dirty="0" smtClean="0"/>
              <a:t>Ek-1 Faaliyetleri İçin </a:t>
            </a:r>
            <a:endParaRPr lang="tr-TR" b="1" dirty="0"/>
          </a:p>
        </p:txBody>
      </p:sp>
      <p:sp>
        <p:nvSpPr>
          <p:cNvPr id="21"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Süreç</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ppt_x</p:attrName>
                                        </p:attrNameLst>
                                      </p:cBhvr>
                                      <p:tavLst>
                                        <p:tav tm="0">
                                          <p:val>
                                            <p:strVal val="#ppt_x-.2"/>
                                          </p:val>
                                        </p:tav>
                                        <p:tav tm="100000">
                                          <p:val>
                                            <p:strVal val="#ppt_x"/>
                                          </p:val>
                                        </p:tav>
                                      </p:tavLst>
                                    </p:anim>
                                    <p:anim calcmode="lin" valueType="num">
                                      <p:cBhvr>
                                        <p:cTn id="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animBg="1"/>
      <p:bldP spid="27" grpId="0"/>
      <p:bldP spid="28" grpId="0" animBg="1"/>
      <p:bldP spid="29" grpId="0" animBg="1"/>
      <p:bldP spid="30" grpId="0"/>
      <p:bldP spid="31" grpId="0" animBg="1"/>
      <p:bldP spid="32" grpId="0"/>
      <p:bldP spid="33" grpId="0"/>
      <p:bldP spid="34" grpId="0"/>
      <p:bldP spid="35" grpId="0"/>
      <p:bldP spid="36" grpId="0"/>
      <p:bldP spid="37" grpId="0"/>
      <p:bldP spid="2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AutoShape 7"/>
          <p:cNvSpPr>
            <a:spLocks noChangeArrowheads="1"/>
          </p:cNvSpPr>
          <p:nvPr/>
        </p:nvSpPr>
        <p:spPr bwMode="auto">
          <a:xfrm>
            <a:off x="2071670" y="1071546"/>
            <a:ext cx="3000396" cy="576262"/>
          </a:xfrm>
          <a:prstGeom prst="roundRect">
            <a:avLst>
              <a:gd name="adj" fmla="val 16667"/>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dirty="0" smtClean="0"/>
              <a:t>ÇEVRE İZİN/LİSANSINA </a:t>
            </a:r>
          </a:p>
          <a:p>
            <a:pPr algn="ctr" eaLnBrk="0" hangingPunct="0">
              <a:spcBef>
                <a:spcPct val="20000"/>
              </a:spcBef>
              <a:buClr>
                <a:schemeClr val="accent1"/>
              </a:buClr>
              <a:buSzPct val="65000"/>
              <a:buFont typeface="Wingdings" pitchFamily="2" charset="2"/>
              <a:buNone/>
              <a:defRPr/>
            </a:pPr>
            <a:r>
              <a:rPr lang="tr-TR" sz="1600" dirty="0" smtClean="0"/>
              <a:t>TABİ BİR TESİS</a:t>
            </a:r>
            <a:endParaRPr lang="tr-TR" sz="1600" dirty="0"/>
          </a:p>
        </p:txBody>
      </p:sp>
      <p:sp>
        <p:nvSpPr>
          <p:cNvPr id="2080" name="AutoShape 32"/>
          <p:cNvSpPr>
            <a:spLocks noChangeArrowheads="1"/>
          </p:cNvSpPr>
          <p:nvPr/>
        </p:nvSpPr>
        <p:spPr bwMode="auto">
          <a:xfrm>
            <a:off x="3571868" y="1643050"/>
            <a:ext cx="214313" cy="500066"/>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53" name="Rectangle 92"/>
          <p:cNvSpPr txBox="1">
            <a:spLocks noChangeArrowheads="1"/>
          </p:cNvSpPr>
          <p:nvPr/>
        </p:nvSpPr>
        <p:spPr bwMode="auto">
          <a:xfrm>
            <a:off x="214282" y="214290"/>
            <a:ext cx="990600" cy="376238"/>
          </a:xfrm>
          <a:prstGeom prst="rect">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2"/>
          </a:fillRef>
          <a:effectRef idx="1">
            <a:schemeClr val="accent2"/>
          </a:effectRef>
          <a:fontRef idx="minor">
            <a:schemeClr val="lt1"/>
          </a:fontRef>
        </p:style>
        <p:txBody>
          <a:bodyPr anchor="ctr"/>
          <a:lstStyle/>
          <a:p>
            <a:pPr marL="342900" indent="-342900" algn="ctr" eaLnBrk="0" hangingPunct="0">
              <a:spcBef>
                <a:spcPct val="20000"/>
              </a:spcBef>
              <a:buClr>
                <a:schemeClr val="accent1"/>
              </a:buClr>
              <a:buSzPct val="65000"/>
              <a:buFont typeface="Wingdings" pitchFamily="2" charset="2"/>
              <a:buNone/>
              <a:defRPr/>
            </a:pPr>
            <a:r>
              <a:rPr lang="tr-TR" sz="2000" b="1" dirty="0"/>
              <a:t>EK-1</a:t>
            </a:r>
          </a:p>
        </p:txBody>
      </p:sp>
      <p:sp>
        <p:nvSpPr>
          <p:cNvPr id="54" name="AutoShape 25"/>
          <p:cNvSpPr>
            <a:spLocks noChangeArrowheads="1"/>
          </p:cNvSpPr>
          <p:nvPr/>
        </p:nvSpPr>
        <p:spPr bwMode="auto">
          <a:xfrm>
            <a:off x="2571736" y="3786190"/>
            <a:ext cx="2286016" cy="1214446"/>
          </a:xfrm>
          <a:prstGeom prst="flowChartDecision">
            <a:avLst/>
          </a:prstGeom>
          <a:solidFill>
            <a:schemeClr val="accent5">
              <a:lumMod val="60000"/>
              <a:lumOff val="40000"/>
            </a:schemeClr>
          </a:solidFill>
          <a:ln w="9525">
            <a:solidFill>
              <a:schemeClr val="tx1"/>
            </a:solidFill>
            <a:miter lim="800000"/>
            <a:headEnd/>
            <a:tailEnd/>
          </a:ln>
          <a:effectLst/>
          <a:scene3d>
            <a:camera prst="orthographicFront"/>
            <a:lightRig rig="threePt" dir="t"/>
          </a:scene3d>
          <a:sp3d>
            <a:bevelT prst="slope"/>
          </a:sp3d>
        </p:spPr>
        <p:txBody>
          <a:bodyPr wrap="none" anchor="ctr"/>
          <a:lstStyle/>
          <a:p>
            <a:pPr algn="ctr" eaLnBrk="0" hangingPunct="0">
              <a:spcBef>
                <a:spcPct val="20000"/>
              </a:spcBef>
              <a:buClr>
                <a:schemeClr val="accent1"/>
              </a:buClr>
              <a:buSzPct val="65000"/>
              <a:defRPr/>
            </a:pPr>
            <a:r>
              <a:rPr lang="tr-TR" sz="1200" b="1" dirty="0" smtClean="0"/>
              <a:t>BAŞVURU </a:t>
            </a:r>
          </a:p>
          <a:p>
            <a:pPr algn="ctr" eaLnBrk="0" hangingPunct="0">
              <a:spcBef>
                <a:spcPct val="20000"/>
              </a:spcBef>
              <a:buClr>
                <a:schemeClr val="accent1"/>
              </a:buClr>
              <a:buSzPct val="65000"/>
              <a:defRPr/>
            </a:pPr>
            <a:r>
              <a:rPr lang="tr-TR" sz="1200" b="1" dirty="0" smtClean="0"/>
              <a:t>UYGUN BULUNDU MU?</a:t>
            </a:r>
          </a:p>
        </p:txBody>
      </p:sp>
      <p:sp>
        <p:nvSpPr>
          <p:cNvPr id="55" name="Text Box 69"/>
          <p:cNvSpPr txBox="1">
            <a:spLocks noChangeArrowheads="1"/>
          </p:cNvSpPr>
          <p:nvPr/>
        </p:nvSpPr>
        <p:spPr bwMode="auto">
          <a:xfrm>
            <a:off x="3000364" y="5143512"/>
            <a:ext cx="642942"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EVET</a:t>
            </a:r>
          </a:p>
        </p:txBody>
      </p:sp>
      <p:sp>
        <p:nvSpPr>
          <p:cNvPr id="56" name="AutoShape 32"/>
          <p:cNvSpPr>
            <a:spLocks noChangeArrowheads="1"/>
          </p:cNvSpPr>
          <p:nvPr/>
        </p:nvSpPr>
        <p:spPr bwMode="auto">
          <a:xfrm>
            <a:off x="3643306" y="5000636"/>
            <a:ext cx="214314" cy="607223"/>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57" name="AutoShape 9"/>
          <p:cNvSpPr>
            <a:spLocks noChangeArrowheads="1"/>
          </p:cNvSpPr>
          <p:nvPr/>
        </p:nvSpPr>
        <p:spPr bwMode="auto">
          <a:xfrm>
            <a:off x="1785918" y="5643578"/>
            <a:ext cx="4500594" cy="1000132"/>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Sürecin Tamamlanması İçin </a:t>
            </a:r>
            <a:r>
              <a:rPr lang="tr-TR" sz="1600" b="1" dirty="0" smtClean="0">
                <a:solidFill>
                  <a:srgbClr val="C00000"/>
                </a:solidFill>
              </a:rPr>
              <a:t>1 Yıl </a:t>
            </a:r>
            <a:r>
              <a:rPr lang="tr-TR" sz="1600" b="1" dirty="0" smtClean="0">
                <a:solidFill>
                  <a:schemeClr val="tx1"/>
                </a:solidFill>
              </a:rPr>
              <a:t>Süreli</a:t>
            </a:r>
          </a:p>
          <a:p>
            <a:pPr algn="ctr" eaLnBrk="0" hangingPunct="0">
              <a:spcBef>
                <a:spcPct val="20000"/>
              </a:spcBef>
              <a:buClr>
                <a:schemeClr val="accent1"/>
              </a:buClr>
              <a:buSzPct val="65000"/>
              <a:buFont typeface="Wingdings" pitchFamily="2" charset="2"/>
              <a:buNone/>
              <a:defRPr/>
            </a:pPr>
            <a:r>
              <a:rPr lang="tr-TR" sz="1600" b="1" dirty="0" smtClean="0">
                <a:solidFill>
                  <a:srgbClr val="C00000"/>
                </a:solidFill>
              </a:rPr>
              <a:t>G</a:t>
            </a:r>
            <a:r>
              <a:rPr lang="tr-TR" sz="1600" b="1" dirty="0" smtClean="0">
                <a:solidFill>
                  <a:schemeClr val="tx1"/>
                </a:solidFill>
              </a:rPr>
              <a:t>eçici </a:t>
            </a:r>
            <a:r>
              <a:rPr lang="tr-TR" sz="1600" b="1" dirty="0">
                <a:solidFill>
                  <a:srgbClr val="C00000"/>
                </a:solidFill>
              </a:rPr>
              <a:t>F</a:t>
            </a:r>
            <a:r>
              <a:rPr lang="tr-TR" sz="1600" b="1" dirty="0">
                <a:solidFill>
                  <a:schemeClr val="tx1"/>
                </a:solidFill>
              </a:rPr>
              <a:t>aaliyet </a:t>
            </a:r>
            <a:r>
              <a:rPr lang="tr-TR" sz="1600" b="1" dirty="0" smtClean="0">
                <a:solidFill>
                  <a:srgbClr val="C00000"/>
                </a:solidFill>
              </a:rPr>
              <a:t>B</a:t>
            </a:r>
            <a:r>
              <a:rPr lang="tr-TR" sz="1600" b="1" dirty="0" smtClean="0">
                <a:solidFill>
                  <a:schemeClr val="tx1"/>
                </a:solidFill>
              </a:rPr>
              <a:t>elgesi</a:t>
            </a:r>
            <a:r>
              <a:rPr lang="tr-TR" sz="1600" b="1" dirty="0">
                <a:solidFill>
                  <a:schemeClr val="tx1"/>
                </a:solidFill>
              </a:rPr>
              <a:t> </a:t>
            </a:r>
            <a:endParaRPr lang="tr-TR" sz="1600" b="1" dirty="0" smtClean="0">
              <a:solidFill>
                <a:schemeClr val="tx1"/>
              </a:solidFill>
            </a:endParaRP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Düzenlenir</a:t>
            </a:r>
          </a:p>
        </p:txBody>
      </p:sp>
      <p:sp>
        <p:nvSpPr>
          <p:cNvPr id="58" name="Text Box 70"/>
          <p:cNvSpPr txBox="1">
            <a:spLocks noChangeArrowheads="1"/>
          </p:cNvSpPr>
          <p:nvPr/>
        </p:nvSpPr>
        <p:spPr bwMode="auto">
          <a:xfrm>
            <a:off x="2000232" y="4572008"/>
            <a:ext cx="642941"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HAYIR</a:t>
            </a:r>
          </a:p>
        </p:txBody>
      </p:sp>
      <p:sp>
        <p:nvSpPr>
          <p:cNvPr id="67" name="66 Yuvarlatılmış Dikdörtgen"/>
          <p:cNvSpPr/>
          <p:nvPr/>
        </p:nvSpPr>
        <p:spPr>
          <a:xfrm>
            <a:off x="5929322" y="1071546"/>
            <a:ext cx="2500330" cy="185738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just"/>
            <a:r>
              <a:rPr lang="tr-TR" b="1" dirty="0" smtClean="0">
                <a:solidFill>
                  <a:srgbClr val="C00000"/>
                </a:solidFill>
              </a:rPr>
              <a:t>Ek-3A ve Ek-3B’de </a:t>
            </a:r>
            <a:r>
              <a:rPr lang="tr-TR" dirty="0" smtClean="0"/>
              <a:t>belirtilen bilgi, belge ve raporları içeren dosya hazırlanarak</a:t>
            </a:r>
          </a:p>
          <a:p>
            <a:pPr algn="just"/>
            <a:r>
              <a:rPr lang="tr-TR" dirty="0" smtClean="0">
                <a:solidFill>
                  <a:srgbClr val="C00000"/>
                </a:solidFill>
              </a:rPr>
              <a:t>Elektronik Başvuru yapılır.</a:t>
            </a:r>
            <a:endParaRPr lang="tr-TR" dirty="0">
              <a:solidFill>
                <a:srgbClr val="C00000"/>
              </a:solidFill>
            </a:endParaRPr>
          </a:p>
        </p:txBody>
      </p:sp>
      <p:sp>
        <p:nvSpPr>
          <p:cNvPr id="68" name="AutoShape 11"/>
          <p:cNvSpPr>
            <a:spLocks noChangeArrowheads="1"/>
          </p:cNvSpPr>
          <p:nvPr/>
        </p:nvSpPr>
        <p:spPr bwMode="auto">
          <a:xfrm>
            <a:off x="2714612" y="2214554"/>
            <a:ext cx="2160587" cy="865187"/>
          </a:xfrm>
          <a:prstGeom prst="roundRect">
            <a:avLst>
              <a:gd name="adj" fmla="val 16667"/>
            </a:avLst>
          </a:prstGeom>
          <a:ln>
            <a:headEnd/>
            <a:tailEnd/>
          </a:ln>
          <a:scene3d>
            <a:camera prst="orthographicFront"/>
            <a:lightRig rig="threePt" dir="t"/>
          </a:scene3d>
          <a:sp3d>
            <a:bevelT prst="slope"/>
          </a:sp3d>
        </p:spPr>
        <p:style>
          <a:lnRef idx="1">
            <a:schemeClr val="dk1"/>
          </a:lnRef>
          <a:fillRef idx="2">
            <a:schemeClr val="dk1"/>
          </a:fillRef>
          <a:effectRef idx="1">
            <a:schemeClr val="dk1"/>
          </a:effectRef>
          <a:fontRef idx="minor">
            <a:schemeClr val="dk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b="1" dirty="0"/>
              <a:t>Bakanlık(ÖDD) </a:t>
            </a:r>
            <a:endParaRPr lang="tr-TR" sz="1600" b="1" dirty="0" smtClean="0"/>
          </a:p>
          <a:p>
            <a:pPr algn="ctr" eaLnBrk="0" hangingPunct="0">
              <a:spcBef>
                <a:spcPct val="20000"/>
              </a:spcBef>
              <a:buClr>
                <a:schemeClr val="accent1"/>
              </a:buClr>
              <a:buSzPct val="65000"/>
              <a:buFont typeface="Wingdings" pitchFamily="2" charset="2"/>
              <a:buNone/>
              <a:defRPr/>
            </a:pPr>
            <a:r>
              <a:rPr lang="tr-TR" sz="1600" b="1" dirty="0" smtClean="0"/>
              <a:t>İnceleme</a:t>
            </a:r>
          </a:p>
          <a:p>
            <a:pPr algn="ctr" eaLnBrk="0" hangingPunct="0">
              <a:spcBef>
                <a:spcPct val="20000"/>
              </a:spcBef>
              <a:buClr>
                <a:schemeClr val="accent1"/>
              </a:buClr>
              <a:buSzPct val="65000"/>
              <a:buFont typeface="Wingdings" pitchFamily="2" charset="2"/>
              <a:buNone/>
              <a:defRPr/>
            </a:pPr>
            <a:r>
              <a:rPr lang="tr-TR" sz="1600" b="1" dirty="0" smtClean="0">
                <a:solidFill>
                  <a:srgbClr val="C00000"/>
                </a:solidFill>
              </a:rPr>
              <a:t>(1 Ay)</a:t>
            </a:r>
            <a:endParaRPr lang="tr-TR" sz="1600" b="1" dirty="0">
              <a:solidFill>
                <a:srgbClr val="C00000"/>
              </a:solidFill>
            </a:endParaRPr>
          </a:p>
        </p:txBody>
      </p:sp>
      <p:cxnSp>
        <p:nvCxnSpPr>
          <p:cNvPr id="70" name="69 Düz Bağlayıcı"/>
          <p:cNvCxnSpPr/>
          <p:nvPr/>
        </p:nvCxnSpPr>
        <p:spPr>
          <a:xfrm>
            <a:off x="5072066" y="1071546"/>
            <a:ext cx="1071570" cy="1588"/>
          </a:xfrm>
          <a:prstGeom prst="line">
            <a:avLst/>
          </a:prstGeom>
        </p:spPr>
        <p:style>
          <a:lnRef idx="1">
            <a:schemeClr val="accent1"/>
          </a:lnRef>
          <a:fillRef idx="0">
            <a:schemeClr val="accent1"/>
          </a:fillRef>
          <a:effectRef idx="0">
            <a:schemeClr val="accent1"/>
          </a:effectRef>
          <a:fontRef idx="minor">
            <a:schemeClr val="tx1"/>
          </a:fontRef>
        </p:style>
      </p:cxnSp>
      <p:sp>
        <p:nvSpPr>
          <p:cNvPr id="71" name="AutoShape 32"/>
          <p:cNvSpPr>
            <a:spLocks noChangeArrowheads="1"/>
          </p:cNvSpPr>
          <p:nvPr/>
        </p:nvSpPr>
        <p:spPr bwMode="auto">
          <a:xfrm>
            <a:off x="3571868" y="3143248"/>
            <a:ext cx="214314" cy="607223"/>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73" name="AutoShape 21"/>
          <p:cNvSpPr>
            <a:spLocks noChangeArrowheads="1"/>
          </p:cNvSpPr>
          <p:nvPr/>
        </p:nvSpPr>
        <p:spPr bwMode="auto">
          <a:xfrm>
            <a:off x="357158" y="3286124"/>
            <a:ext cx="1928826" cy="785818"/>
          </a:xfrm>
          <a:prstGeom prst="roundRect">
            <a:avLst>
              <a:gd name="adj" fmla="val 16667"/>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eaLnBrk="0" hangingPunct="0">
              <a:spcBef>
                <a:spcPct val="20000"/>
              </a:spcBef>
              <a:buClr>
                <a:schemeClr val="accent1"/>
              </a:buClr>
              <a:buSzPct val="65000"/>
              <a:defRPr/>
            </a:pPr>
            <a:r>
              <a:rPr lang="tr-TR" sz="1600" b="1" dirty="0" smtClean="0"/>
              <a:t>Başvuru</a:t>
            </a:r>
          </a:p>
          <a:p>
            <a:pPr algn="ctr" eaLnBrk="0" hangingPunct="0">
              <a:spcBef>
                <a:spcPct val="20000"/>
              </a:spcBef>
              <a:buClr>
                <a:schemeClr val="accent1"/>
              </a:buClr>
              <a:buSzPct val="65000"/>
              <a:defRPr/>
            </a:pPr>
            <a:r>
              <a:rPr lang="tr-TR" sz="1600" b="1" dirty="0" smtClean="0"/>
              <a:t>İptal Edilir</a:t>
            </a:r>
            <a:endParaRPr lang="tr-TR" sz="1600" b="1" dirty="0"/>
          </a:p>
        </p:txBody>
      </p:sp>
      <p:sp>
        <p:nvSpPr>
          <p:cNvPr id="78" name="Rectangle 92"/>
          <p:cNvSpPr txBox="1">
            <a:spLocks noChangeArrowheads="1"/>
          </p:cNvSpPr>
          <p:nvPr/>
        </p:nvSpPr>
        <p:spPr bwMode="auto">
          <a:xfrm>
            <a:off x="1285852" y="214290"/>
            <a:ext cx="7500990" cy="35719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marL="342900" indent="-342900" eaLnBrk="0" hangingPunct="0">
              <a:spcBef>
                <a:spcPct val="20000"/>
              </a:spcBef>
              <a:buClr>
                <a:schemeClr val="accent1"/>
              </a:buClr>
              <a:buSzPct val="65000"/>
              <a:buFont typeface="Wingdings" pitchFamily="2" charset="2"/>
              <a:buNone/>
              <a:defRPr/>
            </a:pPr>
            <a:r>
              <a:rPr lang="tr-TR" sz="2000" b="1" dirty="0" smtClean="0"/>
              <a:t>GEÇİCİ FAALİYET BELGESİNİN VERİLMESİ</a:t>
            </a:r>
            <a:endParaRPr lang="tr-TR" sz="2000" b="1" dirty="0"/>
          </a:p>
        </p:txBody>
      </p:sp>
      <p:sp>
        <p:nvSpPr>
          <p:cNvPr id="81" name="80 Bükülü Ok"/>
          <p:cNvSpPr/>
          <p:nvPr/>
        </p:nvSpPr>
        <p:spPr>
          <a:xfrm>
            <a:off x="1643042" y="1214422"/>
            <a:ext cx="428628" cy="2071702"/>
          </a:xfrm>
          <a:prstGeom prst="ben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solidFill>
                <a:schemeClr val="tx1"/>
              </a:solidFill>
            </a:endParaRPr>
          </a:p>
        </p:txBody>
      </p:sp>
      <p:sp>
        <p:nvSpPr>
          <p:cNvPr id="83" name="82 Yukarı Bükülü Ok"/>
          <p:cNvSpPr/>
          <p:nvPr/>
        </p:nvSpPr>
        <p:spPr>
          <a:xfrm flipH="1">
            <a:off x="1571604" y="4071942"/>
            <a:ext cx="928694" cy="357190"/>
          </a:xfrm>
          <a:prstGeom prst="bentUp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p>
        </p:txBody>
      </p:sp>
      <p:pic>
        <p:nvPicPr>
          <p:cNvPr id="18" name="Picture 2" descr="C:\Documents and Settings\esarioglu\Belgelerim\Resimlerim\Microsoft Clip Organizer\j0283269.gif"/>
          <p:cNvPicPr>
            <a:picLocks noChangeAspect="1" noChangeArrowheads="1" noCrop="1"/>
          </p:cNvPicPr>
          <p:nvPr/>
        </p:nvPicPr>
        <p:blipFill>
          <a:blip r:embed="rId3"/>
          <a:srcRect/>
          <a:stretch>
            <a:fillRect/>
          </a:stretch>
        </p:blipFill>
        <p:spPr bwMode="auto">
          <a:xfrm>
            <a:off x="6357950" y="5643578"/>
            <a:ext cx="857256" cy="928694"/>
          </a:xfrm>
          <a:prstGeom prst="rect">
            <a:avLst/>
          </a:prstGeom>
          <a:noFill/>
        </p:spPr>
      </p:pic>
      <p:sp>
        <p:nvSpPr>
          <p:cNvPr id="20" name="19 Slayt Numarası Yer Tutucusu"/>
          <p:cNvSpPr>
            <a:spLocks noGrp="1"/>
          </p:cNvSpPr>
          <p:nvPr>
            <p:ph type="sldNum" sz="quarter" idx="12"/>
          </p:nvPr>
        </p:nvSpPr>
        <p:spPr/>
        <p:txBody>
          <a:bodyPr/>
          <a:lstStyle/>
          <a:p>
            <a:pPr>
              <a:defRPr/>
            </a:pPr>
            <a:fld id="{47B025C6-6860-43B7-9468-37071B0549A2}" type="slidenum">
              <a:rPr lang="tr-TR" smtClean="0"/>
              <a:pPr>
                <a:defRPr/>
              </a:pPr>
              <a:t>41</a:t>
            </a:fld>
            <a:endParaRPr lang="tr-TR"/>
          </a:p>
        </p:txBody>
      </p:sp>
      <p:sp>
        <p:nvSpPr>
          <p:cNvPr id="21" name="20 Altbilgi Yer Tutucusu"/>
          <p:cNvSpPr>
            <a:spLocks noGrp="1"/>
          </p:cNvSpPr>
          <p:nvPr>
            <p:ph type="ftr" sz="quarter" idx="11"/>
          </p:nvPr>
        </p:nvSpPr>
        <p:spPr/>
        <p:txBody>
          <a:bodyPr/>
          <a:lstStyle/>
          <a:p>
            <a:pPr>
              <a:defRPr/>
            </a:pPr>
            <a:r>
              <a:rPr lang="tr-TR" smtClean="0"/>
              <a:t>Çevre  Yönetimi Genel Müdürlüğü / ÖDD</a:t>
            </a:r>
            <a:endParaRPr lang="tr-T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wedge">
                                      <p:cBhvr>
                                        <p:cTn id="7" dur="2000"/>
                                        <p:tgtEl>
                                          <p:spTgt spid="205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grpId="0" nodeType="click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p:cTn id="16" dur="1000" fill="hold"/>
                                        <p:tgtEl>
                                          <p:spTgt spid="67"/>
                                        </p:tgtEl>
                                        <p:attrNameLst>
                                          <p:attrName>ppt_x</p:attrName>
                                        </p:attrNameLst>
                                      </p:cBhvr>
                                      <p:tavLst>
                                        <p:tav tm="0">
                                          <p:val>
                                            <p:strVal val="#ppt_x-.2"/>
                                          </p:val>
                                        </p:tav>
                                        <p:tav tm="100000">
                                          <p:val>
                                            <p:strVal val="#ppt_x"/>
                                          </p:val>
                                        </p:tav>
                                      </p:tavLst>
                                    </p:anim>
                                    <p:anim calcmode="lin" valueType="num">
                                      <p:cBhvr>
                                        <p:cTn id="17" dur="1000" fill="hold"/>
                                        <p:tgtEl>
                                          <p:spTgt spid="67"/>
                                        </p:tgtEl>
                                        <p:attrNameLst>
                                          <p:attrName>ppt_y</p:attrName>
                                        </p:attrNameLst>
                                      </p:cBhvr>
                                      <p:tavLst>
                                        <p:tav tm="0">
                                          <p:val>
                                            <p:strVal val="#ppt_y"/>
                                          </p:val>
                                        </p:tav>
                                        <p:tav tm="100000">
                                          <p:val>
                                            <p:strVal val="#ppt_y"/>
                                          </p:val>
                                        </p:tav>
                                      </p:tavLst>
                                    </p:anim>
                                    <p:animEffect transition="in" filter="wipe(right)" prLst="gradientSize: 0.1">
                                      <p:cBhvr>
                                        <p:cTn id="18" dur="1000"/>
                                        <p:tgtEl>
                                          <p:spTgt spid="6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2080"/>
                                        </p:tgtEl>
                                        <p:attrNameLst>
                                          <p:attrName>style.visibility</p:attrName>
                                        </p:attrNameLst>
                                      </p:cBhvr>
                                      <p:to>
                                        <p:strVal val="visible"/>
                                      </p:to>
                                    </p:set>
                                    <p:anim calcmode="lin" valueType="num">
                                      <p:cBhvr additive="base">
                                        <p:cTn id="23" dur="500" fill="hold"/>
                                        <p:tgtEl>
                                          <p:spTgt spid="2080"/>
                                        </p:tgtEl>
                                        <p:attrNameLst>
                                          <p:attrName>ppt_x</p:attrName>
                                        </p:attrNameLst>
                                      </p:cBhvr>
                                      <p:tavLst>
                                        <p:tav tm="0">
                                          <p:val>
                                            <p:strVal val="#ppt_x"/>
                                          </p:val>
                                        </p:tav>
                                        <p:tav tm="100000">
                                          <p:val>
                                            <p:strVal val="#ppt_x"/>
                                          </p:val>
                                        </p:tav>
                                      </p:tavLst>
                                    </p:anim>
                                    <p:anim calcmode="lin" valueType="num">
                                      <p:cBhvr additive="base">
                                        <p:cTn id="24" dur="500" fill="hold"/>
                                        <p:tgtEl>
                                          <p:spTgt spid="2080"/>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edge">
                                      <p:cBhvr>
                                        <p:cTn id="29" dur="2000"/>
                                        <p:tgtEl>
                                          <p:spTgt spid="6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71"/>
                                        </p:tgtEl>
                                        <p:attrNameLst>
                                          <p:attrName>style.visibility</p:attrName>
                                        </p:attrNameLst>
                                      </p:cBhvr>
                                      <p:to>
                                        <p:strVal val="visible"/>
                                      </p:to>
                                    </p:set>
                                    <p:anim calcmode="lin" valueType="num">
                                      <p:cBhvr additive="base">
                                        <p:cTn id="34" dur="500" fill="hold"/>
                                        <p:tgtEl>
                                          <p:spTgt spid="71"/>
                                        </p:tgtEl>
                                        <p:attrNameLst>
                                          <p:attrName>ppt_x</p:attrName>
                                        </p:attrNameLst>
                                      </p:cBhvr>
                                      <p:tavLst>
                                        <p:tav tm="0">
                                          <p:val>
                                            <p:strVal val="#ppt_x"/>
                                          </p:val>
                                        </p:tav>
                                        <p:tav tm="100000">
                                          <p:val>
                                            <p:strVal val="#ppt_x"/>
                                          </p:val>
                                        </p:tav>
                                      </p:tavLst>
                                    </p:anim>
                                    <p:anim calcmode="lin" valueType="num">
                                      <p:cBhvr additive="base">
                                        <p:cTn id="35" dur="500" fill="hold"/>
                                        <p:tgtEl>
                                          <p:spTgt spid="71"/>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nodeType="click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edge">
                                      <p:cBhvr>
                                        <p:cTn id="40" dur="2000"/>
                                        <p:tgtEl>
                                          <p:spTgt spid="54"/>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box(in)">
                                      <p:cBhvr>
                                        <p:cTn id="45" dur="500"/>
                                        <p:tgtEl>
                                          <p:spTgt spid="58"/>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83"/>
                                        </p:tgtEl>
                                        <p:attrNameLst>
                                          <p:attrName>style.visibility</p:attrName>
                                        </p:attrNameLst>
                                      </p:cBhvr>
                                      <p:to>
                                        <p:strVal val="visible"/>
                                      </p:to>
                                    </p:set>
                                    <p:anim calcmode="lin" valueType="num">
                                      <p:cBhvr additive="base">
                                        <p:cTn id="50" dur="500" fill="hold"/>
                                        <p:tgtEl>
                                          <p:spTgt spid="83"/>
                                        </p:tgtEl>
                                        <p:attrNameLst>
                                          <p:attrName>ppt_x</p:attrName>
                                        </p:attrNameLst>
                                      </p:cBhvr>
                                      <p:tavLst>
                                        <p:tav tm="0">
                                          <p:val>
                                            <p:strVal val="#ppt_x"/>
                                          </p:val>
                                        </p:tav>
                                        <p:tav tm="100000">
                                          <p:val>
                                            <p:strVal val="#ppt_x"/>
                                          </p:val>
                                        </p:tav>
                                      </p:tavLst>
                                    </p:anim>
                                    <p:anim calcmode="lin" valueType="num">
                                      <p:cBhvr additive="base">
                                        <p:cTn id="51"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nodeType="click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edge">
                                      <p:cBhvr>
                                        <p:cTn id="56" dur="2000"/>
                                        <p:tgtEl>
                                          <p:spTgt spid="73"/>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81"/>
                                        </p:tgtEl>
                                        <p:attrNameLst>
                                          <p:attrName>style.visibility</p:attrName>
                                        </p:attrNameLst>
                                      </p:cBhvr>
                                      <p:to>
                                        <p:strVal val="visible"/>
                                      </p:to>
                                    </p:set>
                                    <p:anim calcmode="lin" valueType="num">
                                      <p:cBhvr additive="base">
                                        <p:cTn id="61" dur="500" fill="hold"/>
                                        <p:tgtEl>
                                          <p:spTgt spid="81"/>
                                        </p:tgtEl>
                                        <p:attrNameLst>
                                          <p:attrName>ppt_x</p:attrName>
                                        </p:attrNameLst>
                                      </p:cBhvr>
                                      <p:tavLst>
                                        <p:tav tm="0">
                                          <p:val>
                                            <p:strVal val="0-#ppt_w/2"/>
                                          </p:val>
                                        </p:tav>
                                        <p:tav tm="100000">
                                          <p:val>
                                            <p:strVal val="#ppt_x"/>
                                          </p:val>
                                        </p:tav>
                                      </p:tavLst>
                                    </p:anim>
                                    <p:anim calcmode="lin" valueType="num">
                                      <p:cBhvr additive="base">
                                        <p:cTn id="62"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diamond(in)">
                                      <p:cBhvr>
                                        <p:cTn id="67" dur="500"/>
                                        <p:tgtEl>
                                          <p:spTgt spid="55"/>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1" fill="hold" grpId="0" nodeType="click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0" presetClass="entr" presetSubtype="0" fill="hold" nodeType="click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wedge">
                                      <p:cBhvr>
                                        <p:cTn id="78" dur="2000"/>
                                        <p:tgtEl>
                                          <p:spTgt spid="57"/>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nodeType="click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diamond(in)">
                                      <p:cBhvr>
                                        <p:cTn id="8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0" grpId="0" animBg="1"/>
      <p:bldP spid="55" grpId="0"/>
      <p:bldP spid="56" grpId="0" animBg="1"/>
      <p:bldP spid="58" grpId="0"/>
      <p:bldP spid="67" grpId="0" animBg="1"/>
      <p:bldP spid="71" grpId="0" animBg="1"/>
      <p:bldP spid="81" grpId="0" animBg="1"/>
      <p:bldP spid="8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61 Dikdörtgen"/>
          <p:cNvSpPr/>
          <p:nvPr/>
        </p:nvSpPr>
        <p:spPr>
          <a:xfrm>
            <a:off x="5500694" y="714356"/>
            <a:ext cx="3214710" cy="42862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tr-TR"/>
          </a:p>
        </p:txBody>
      </p:sp>
      <p:sp>
        <p:nvSpPr>
          <p:cNvPr id="53" name="Rectangle 92"/>
          <p:cNvSpPr txBox="1">
            <a:spLocks noChangeArrowheads="1"/>
          </p:cNvSpPr>
          <p:nvPr/>
        </p:nvSpPr>
        <p:spPr bwMode="auto">
          <a:xfrm>
            <a:off x="214282" y="214290"/>
            <a:ext cx="990600" cy="376238"/>
          </a:xfrm>
          <a:prstGeom prst="rect">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2"/>
          </a:fillRef>
          <a:effectRef idx="1">
            <a:schemeClr val="accent2"/>
          </a:effectRef>
          <a:fontRef idx="minor">
            <a:schemeClr val="lt1"/>
          </a:fontRef>
        </p:style>
        <p:txBody>
          <a:bodyPr anchor="ctr"/>
          <a:lstStyle/>
          <a:p>
            <a:pPr marL="342900" indent="-342900" algn="ctr" eaLnBrk="0" hangingPunct="0">
              <a:spcBef>
                <a:spcPct val="20000"/>
              </a:spcBef>
              <a:buClr>
                <a:schemeClr val="accent1"/>
              </a:buClr>
              <a:buSzPct val="65000"/>
              <a:buFont typeface="Wingdings" pitchFamily="2" charset="2"/>
              <a:buNone/>
              <a:defRPr/>
            </a:pPr>
            <a:r>
              <a:rPr lang="tr-TR" sz="2000" b="1" dirty="0"/>
              <a:t>EK-1</a:t>
            </a:r>
          </a:p>
        </p:txBody>
      </p:sp>
      <p:sp>
        <p:nvSpPr>
          <p:cNvPr id="78" name="Rectangle 92"/>
          <p:cNvSpPr txBox="1">
            <a:spLocks noChangeArrowheads="1"/>
          </p:cNvSpPr>
          <p:nvPr/>
        </p:nvSpPr>
        <p:spPr bwMode="auto">
          <a:xfrm>
            <a:off x="1285852" y="214290"/>
            <a:ext cx="7500990" cy="35719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marL="342900" indent="-342900" eaLnBrk="0" hangingPunct="0">
              <a:spcBef>
                <a:spcPct val="20000"/>
              </a:spcBef>
              <a:buClr>
                <a:schemeClr val="accent1"/>
              </a:buClr>
              <a:buSzPct val="65000"/>
              <a:buFont typeface="Wingdings" pitchFamily="2" charset="2"/>
              <a:buNone/>
              <a:defRPr/>
            </a:pPr>
            <a:r>
              <a:rPr lang="tr-TR" sz="2000" b="1" dirty="0" smtClean="0"/>
              <a:t>İZİN/LİSANS SÜRECİNİN TAMAMLANMASI</a:t>
            </a:r>
            <a:endParaRPr lang="tr-TR" sz="2000" b="1" dirty="0"/>
          </a:p>
        </p:txBody>
      </p:sp>
      <p:sp>
        <p:nvSpPr>
          <p:cNvPr id="18" name="AutoShape 7"/>
          <p:cNvSpPr>
            <a:spLocks noChangeArrowheads="1"/>
          </p:cNvSpPr>
          <p:nvPr/>
        </p:nvSpPr>
        <p:spPr bwMode="auto">
          <a:xfrm>
            <a:off x="1142976" y="714356"/>
            <a:ext cx="3071834" cy="428628"/>
          </a:xfrm>
          <a:prstGeom prst="roundRect">
            <a:avLst>
              <a:gd name="adj" fmla="val 16667"/>
            </a:avLst>
          </a:prstGeom>
          <a:ln>
            <a:headEnd/>
            <a:tailEnd/>
          </a:ln>
          <a:scene3d>
            <a:camera prst="orthographicFront"/>
            <a:lightRig rig="threePt" dir="t"/>
          </a:scene3d>
          <a:sp3d>
            <a:bevelT prst="slope"/>
          </a:sp3d>
        </p:spPr>
        <p:style>
          <a:lnRef idx="1">
            <a:schemeClr val="accent5"/>
          </a:lnRef>
          <a:fillRef idx="2">
            <a:schemeClr val="accent5"/>
          </a:fillRef>
          <a:effectRef idx="1">
            <a:schemeClr val="accent5"/>
          </a:effectRef>
          <a:fontRef idx="minor">
            <a:schemeClr val="dk1"/>
          </a:fontRef>
        </p:style>
        <p:txBody>
          <a:bodyPr wrap="none" anchor="ctr"/>
          <a:lstStyle/>
          <a:p>
            <a:pPr algn="ctr" eaLnBrk="0" hangingPunct="0">
              <a:spcBef>
                <a:spcPct val="20000"/>
              </a:spcBef>
              <a:buClr>
                <a:schemeClr val="accent1"/>
              </a:buClr>
              <a:buSzPct val="65000"/>
              <a:buFont typeface="Wingdings" pitchFamily="2" charset="2"/>
              <a:buNone/>
              <a:defRPr/>
            </a:pPr>
            <a:r>
              <a:rPr lang="tr-TR" sz="2000" b="1" dirty="0" smtClean="0">
                <a:solidFill>
                  <a:srgbClr val="C00000"/>
                </a:solidFill>
              </a:rPr>
              <a:t>GFB</a:t>
            </a:r>
            <a:r>
              <a:rPr lang="tr-TR" sz="1600" dirty="0" smtClean="0"/>
              <a:t> ALMIŞ BİR TESİS</a:t>
            </a:r>
            <a:endParaRPr lang="tr-TR" sz="1600" dirty="0"/>
          </a:p>
        </p:txBody>
      </p:sp>
      <p:sp>
        <p:nvSpPr>
          <p:cNvPr id="19" name="18 Yuvarlatılmış Dikdörtgen"/>
          <p:cNvSpPr/>
          <p:nvPr/>
        </p:nvSpPr>
        <p:spPr>
          <a:xfrm>
            <a:off x="5572132" y="2000240"/>
            <a:ext cx="3143272" cy="135732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just"/>
            <a:r>
              <a:rPr lang="tr-TR" b="1" dirty="0" smtClean="0">
                <a:solidFill>
                  <a:srgbClr val="C00000"/>
                </a:solidFill>
              </a:rPr>
              <a:t>Ek-3C’de </a:t>
            </a:r>
            <a:r>
              <a:rPr lang="tr-TR" dirty="0" smtClean="0"/>
              <a:t>belirtilen bilgi, belge ve raporları içeren dosya hazırlanarak </a:t>
            </a:r>
            <a:r>
              <a:rPr lang="tr-TR" dirty="0" smtClean="0">
                <a:solidFill>
                  <a:srgbClr val="C00000"/>
                </a:solidFill>
              </a:rPr>
              <a:t> sisteme veri girişi yapılır.</a:t>
            </a:r>
          </a:p>
        </p:txBody>
      </p:sp>
      <p:cxnSp>
        <p:nvCxnSpPr>
          <p:cNvPr id="20" name="19 Düz Bağlayıcı"/>
          <p:cNvCxnSpPr/>
          <p:nvPr/>
        </p:nvCxnSpPr>
        <p:spPr>
          <a:xfrm>
            <a:off x="4214810" y="2071678"/>
            <a:ext cx="142876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2" name="AutoShape 11"/>
          <p:cNvSpPr>
            <a:spLocks noChangeArrowheads="1"/>
          </p:cNvSpPr>
          <p:nvPr/>
        </p:nvSpPr>
        <p:spPr bwMode="auto">
          <a:xfrm>
            <a:off x="1142976" y="2643158"/>
            <a:ext cx="3071834" cy="714380"/>
          </a:xfrm>
          <a:prstGeom prst="roundRect">
            <a:avLst>
              <a:gd name="adj" fmla="val 16667"/>
            </a:avLst>
          </a:prstGeom>
          <a:ln>
            <a:headEnd/>
            <a:tailEnd/>
          </a:ln>
          <a:scene3d>
            <a:camera prst="orthographicFront"/>
            <a:lightRig rig="threePt" dir="t"/>
          </a:scene3d>
          <a:sp3d>
            <a:bevelT prst="slope"/>
          </a:sp3d>
        </p:spPr>
        <p:style>
          <a:lnRef idx="1">
            <a:schemeClr val="dk1"/>
          </a:lnRef>
          <a:fillRef idx="2">
            <a:schemeClr val="dk1"/>
          </a:fillRef>
          <a:effectRef idx="1">
            <a:schemeClr val="dk1"/>
          </a:effectRef>
          <a:fontRef idx="minor">
            <a:schemeClr val="dk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Konularına  Göre İlgili  Daire</a:t>
            </a: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Başkanlıklarına  Yönlendirilir.</a:t>
            </a:r>
            <a:endParaRPr lang="tr-TR" sz="1600" b="1" dirty="0">
              <a:solidFill>
                <a:schemeClr val="tx1"/>
              </a:solidFill>
            </a:endParaRPr>
          </a:p>
        </p:txBody>
      </p:sp>
      <p:sp>
        <p:nvSpPr>
          <p:cNvPr id="23" name="AutoShape 32"/>
          <p:cNvSpPr>
            <a:spLocks noChangeArrowheads="1"/>
          </p:cNvSpPr>
          <p:nvPr/>
        </p:nvSpPr>
        <p:spPr bwMode="auto">
          <a:xfrm>
            <a:off x="3214678" y="1142984"/>
            <a:ext cx="214314" cy="357190"/>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24" name="AutoShape 30"/>
          <p:cNvSpPr>
            <a:spLocks noChangeArrowheads="1"/>
          </p:cNvSpPr>
          <p:nvPr/>
        </p:nvSpPr>
        <p:spPr bwMode="auto">
          <a:xfrm>
            <a:off x="1071538" y="3857604"/>
            <a:ext cx="3143272" cy="642942"/>
          </a:xfrm>
          <a:prstGeom prst="roundRect">
            <a:avLst>
              <a:gd name="adj" fmla="val 16667"/>
            </a:avLst>
          </a:prstGeom>
          <a:blipFill dpi="0" rotWithShape="1">
            <a:blip r:embed="rId3" cstate="print"/>
            <a:srcRect/>
            <a:tile tx="0" ty="0" sx="100000" sy="100000" flip="none" algn="tl"/>
          </a:blipFill>
          <a:ln w="9525">
            <a:solidFill>
              <a:schemeClr val="tx1"/>
            </a:solidFill>
            <a:round/>
            <a:headEnd/>
            <a:tailEnd/>
          </a:ln>
          <a:effectLst/>
          <a:scene3d>
            <a:camera prst="orthographicFront"/>
            <a:lightRig rig="threePt" dir="t"/>
          </a:scene3d>
          <a:sp3d>
            <a:bevelT prst="angle"/>
          </a:sp3d>
        </p:spPr>
        <p:txBody>
          <a:bodyPr wrap="none" anchor="ctr"/>
          <a:lstStyle/>
          <a:p>
            <a:pPr algn="ctr" eaLnBrk="0" hangingPunct="0">
              <a:spcBef>
                <a:spcPct val="20000"/>
              </a:spcBef>
              <a:buClr>
                <a:schemeClr val="accent1"/>
              </a:buClr>
              <a:buSzPct val="65000"/>
              <a:defRPr/>
            </a:pPr>
            <a:r>
              <a:rPr lang="tr-TR" sz="1600" b="1" dirty="0" smtClean="0"/>
              <a:t>İlgili Yönetmelikler</a:t>
            </a:r>
          </a:p>
          <a:p>
            <a:pPr algn="ctr" eaLnBrk="0" hangingPunct="0">
              <a:spcBef>
                <a:spcPct val="20000"/>
              </a:spcBef>
              <a:buClr>
                <a:schemeClr val="accent1"/>
              </a:buClr>
              <a:buSzPct val="65000"/>
              <a:defRPr/>
            </a:pPr>
            <a:r>
              <a:rPr lang="tr-TR" sz="1600" b="1" dirty="0" smtClean="0"/>
              <a:t> Kapsamında Değerlendirilir.</a:t>
            </a:r>
            <a:r>
              <a:rPr lang="tr-TR" sz="1600" b="1" dirty="0"/>
              <a:t> </a:t>
            </a:r>
            <a:endParaRPr lang="tr-TR" b="1" dirty="0" smtClean="0">
              <a:solidFill>
                <a:schemeClr val="tx2"/>
              </a:solidFill>
            </a:endParaRPr>
          </a:p>
        </p:txBody>
      </p:sp>
      <p:sp>
        <p:nvSpPr>
          <p:cNvPr id="25" name="AutoShape 32"/>
          <p:cNvSpPr>
            <a:spLocks noChangeArrowheads="1"/>
          </p:cNvSpPr>
          <p:nvPr/>
        </p:nvSpPr>
        <p:spPr bwMode="auto">
          <a:xfrm>
            <a:off x="3214678" y="3357538"/>
            <a:ext cx="214313" cy="500066"/>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27" name="AutoShape 32"/>
          <p:cNvSpPr>
            <a:spLocks noChangeArrowheads="1"/>
          </p:cNvSpPr>
          <p:nvPr/>
        </p:nvSpPr>
        <p:spPr bwMode="auto">
          <a:xfrm>
            <a:off x="3214678" y="4500546"/>
            <a:ext cx="214313" cy="500066"/>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28" name="AutoShape 25"/>
          <p:cNvSpPr>
            <a:spLocks noChangeArrowheads="1"/>
          </p:cNvSpPr>
          <p:nvPr/>
        </p:nvSpPr>
        <p:spPr bwMode="auto">
          <a:xfrm>
            <a:off x="2214546" y="5000612"/>
            <a:ext cx="2286016" cy="857256"/>
          </a:xfrm>
          <a:prstGeom prst="flowChartDecision">
            <a:avLst/>
          </a:prstGeom>
          <a:solidFill>
            <a:schemeClr val="accent5">
              <a:lumMod val="60000"/>
              <a:lumOff val="40000"/>
            </a:schemeClr>
          </a:solidFill>
          <a:ln w="9525">
            <a:solidFill>
              <a:schemeClr val="tx1"/>
            </a:solidFill>
            <a:miter lim="800000"/>
            <a:headEnd/>
            <a:tailEnd/>
          </a:ln>
          <a:effectLst/>
          <a:scene3d>
            <a:camera prst="orthographicFront"/>
            <a:lightRig rig="threePt" dir="t"/>
          </a:scene3d>
          <a:sp3d>
            <a:bevelT prst="slope"/>
          </a:sp3d>
        </p:spPr>
        <p:txBody>
          <a:bodyPr wrap="none" anchor="ctr"/>
          <a:lstStyle/>
          <a:p>
            <a:pPr algn="ctr" eaLnBrk="0" hangingPunct="0">
              <a:spcBef>
                <a:spcPct val="20000"/>
              </a:spcBef>
              <a:buClr>
                <a:schemeClr val="accent1"/>
              </a:buClr>
              <a:buSzPct val="65000"/>
              <a:defRPr/>
            </a:pPr>
            <a:endParaRPr lang="tr-TR" sz="1200" b="1" dirty="0" smtClean="0"/>
          </a:p>
          <a:p>
            <a:pPr algn="ctr" eaLnBrk="0" hangingPunct="0">
              <a:spcBef>
                <a:spcPct val="20000"/>
              </a:spcBef>
              <a:buClr>
                <a:schemeClr val="accent1"/>
              </a:buClr>
              <a:buSzPct val="65000"/>
              <a:defRPr/>
            </a:pPr>
            <a:r>
              <a:rPr lang="tr-TR" sz="1200" b="1" dirty="0" smtClean="0"/>
              <a:t>UYGUN BULUNDU </a:t>
            </a:r>
          </a:p>
          <a:p>
            <a:pPr algn="ctr" eaLnBrk="0" hangingPunct="0">
              <a:spcBef>
                <a:spcPct val="20000"/>
              </a:spcBef>
              <a:buClr>
                <a:schemeClr val="accent1"/>
              </a:buClr>
              <a:buSzPct val="65000"/>
              <a:defRPr/>
            </a:pPr>
            <a:r>
              <a:rPr lang="tr-TR" sz="1200" b="1" dirty="0" smtClean="0"/>
              <a:t>MU?</a:t>
            </a:r>
          </a:p>
        </p:txBody>
      </p:sp>
      <p:sp>
        <p:nvSpPr>
          <p:cNvPr id="29" name="AutoShape 32"/>
          <p:cNvSpPr>
            <a:spLocks noChangeArrowheads="1"/>
          </p:cNvSpPr>
          <p:nvPr/>
        </p:nvSpPr>
        <p:spPr bwMode="auto">
          <a:xfrm>
            <a:off x="3214678" y="5857868"/>
            <a:ext cx="214314" cy="357190"/>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31" name="Text Box 69"/>
          <p:cNvSpPr txBox="1">
            <a:spLocks noChangeArrowheads="1"/>
          </p:cNvSpPr>
          <p:nvPr/>
        </p:nvSpPr>
        <p:spPr bwMode="auto">
          <a:xfrm>
            <a:off x="3428992" y="5857868"/>
            <a:ext cx="642942"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EVET</a:t>
            </a:r>
          </a:p>
        </p:txBody>
      </p:sp>
      <p:sp>
        <p:nvSpPr>
          <p:cNvPr id="32" name="Text Box 70"/>
          <p:cNvSpPr txBox="1">
            <a:spLocks noChangeArrowheads="1"/>
          </p:cNvSpPr>
          <p:nvPr/>
        </p:nvSpPr>
        <p:spPr bwMode="auto">
          <a:xfrm>
            <a:off x="1785918" y="5143488"/>
            <a:ext cx="642941"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HAYIR</a:t>
            </a:r>
          </a:p>
        </p:txBody>
      </p:sp>
      <p:sp>
        <p:nvSpPr>
          <p:cNvPr id="35" name="AutoShape 11"/>
          <p:cNvSpPr>
            <a:spLocks noChangeArrowheads="1"/>
          </p:cNvSpPr>
          <p:nvPr/>
        </p:nvSpPr>
        <p:spPr bwMode="auto">
          <a:xfrm>
            <a:off x="214282" y="4786298"/>
            <a:ext cx="1428760" cy="1643074"/>
          </a:xfrm>
          <a:prstGeom prst="roundRect">
            <a:avLst>
              <a:gd name="adj" fmla="val 16667"/>
            </a:avLst>
          </a:prstGeom>
          <a:ln>
            <a:headEnd/>
            <a:tailEnd/>
          </a:ln>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Eksikliklerin </a:t>
            </a: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Tamamlanması </a:t>
            </a: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İçin Ek Süre </a:t>
            </a: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Verilir</a:t>
            </a:r>
          </a:p>
        </p:txBody>
      </p:sp>
      <p:sp>
        <p:nvSpPr>
          <p:cNvPr id="36" name="35 Bükülü Ok"/>
          <p:cNvSpPr/>
          <p:nvPr/>
        </p:nvSpPr>
        <p:spPr>
          <a:xfrm>
            <a:off x="714348" y="2857496"/>
            <a:ext cx="428628" cy="1857388"/>
          </a:xfrm>
          <a:prstGeom prst="ben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solidFill>
                <a:schemeClr val="tx1"/>
              </a:solidFill>
            </a:endParaRPr>
          </a:p>
        </p:txBody>
      </p:sp>
      <p:sp>
        <p:nvSpPr>
          <p:cNvPr id="37" name="AutoShape 37"/>
          <p:cNvSpPr>
            <a:spLocks noChangeArrowheads="1"/>
          </p:cNvSpPr>
          <p:nvPr/>
        </p:nvSpPr>
        <p:spPr bwMode="auto">
          <a:xfrm>
            <a:off x="1643042" y="5357802"/>
            <a:ext cx="504825" cy="214314"/>
          </a:xfrm>
          <a:prstGeom prst="leftArrow">
            <a:avLst>
              <a:gd name="adj1" fmla="val 50000"/>
              <a:gd name="adj2" fmla="val 43923"/>
            </a:avLst>
          </a:prstGeom>
          <a:ln>
            <a:headEnd/>
            <a:tailEnd/>
          </a:ln>
          <a:scene3d>
            <a:camera prst="orthographicFron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38" name="AutoShape 32"/>
          <p:cNvSpPr>
            <a:spLocks noChangeArrowheads="1"/>
          </p:cNvSpPr>
          <p:nvPr/>
        </p:nvSpPr>
        <p:spPr bwMode="auto">
          <a:xfrm>
            <a:off x="3214678" y="3357538"/>
            <a:ext cx="214313" cy="500066"/>
          </a:xfrm>
          <a:prstGeom prst="downArrow">
            <a:avLst>
              <a:gd name="adj1" fmla="val 50000"/>
              <a:gd name="adj2" fmla="val 56354"/>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39" name="AutoShape 32"/>
          <p:cNvSpPr>
            <a:spLocks noChangeArrowheads="1"/>
          </p:cNvSpPr>
          <p:nvPr/>
        </p:nvSpPr>
        <p:spPr bwMode="auto">
          <a:xfrm>
            <a:off x="3214678" y="4500546"/>
            <a:ext cx="214313" cy="500066"/>
          </a:xfrm>
          <a:prstGeom prst="downArrow">
            <a:avLst>
              <a:gd name="adj1" fmla="val 50000"/>
              <a:gd name="adj2" fmla="val 56354"/>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40" name="AutoShape 32"/>
          <p:cNvSpPr>
            <a:spLocks noChangeArrowheads="1"/>
          </p:cNvSpPr>
          <p:nvPr/>
        </p:nvSpPr>
        <p:spPr bwMode="auto">
          <a:xfrm>
            <a:off x="3214678" y="5857868"/>
            <a:ext cx="214314" cy="357190"/>
          </a:xfrm>
          <a:prstGeom prst="downArrow">
            <a:avLst>
              <a:gd name="adj1" fmla="val 50000"/>
              <a:gd name="adj2" fmla="val 56354"/>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41" name="Text Box 70"/>
          <p:cNvSpPr txBox="1">
            <a:spLocks noChangeArrowheads="1"/>
          </p:cNvSpPr>
          <p:nvPr/>
        </p:nvSpPr>
        <p:spPr bwMode="auto">
          <a:xfrm>
            <a:off x="4286248" y="4929198"/>
            <a:ext cx="642941"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HAYIR</a:t>
            </a:r>
          </a:p>
        </p:txBody>
      </p:sp>
      <p:sp>
        <p:nvSpPr>
          <p:cNvPr id="42" name="AutoShape 66"/>
          <p:cNvSpPr>
            <a:spLocks noChangeArrowheads="1"/>
          </p:cNvSpPr>
          <p:nvPr/>
        </p:nvSpPr>
        <p:spPr bwMode="auto">
          <a:xfrm>
            <a:off x="4429124" y="5286364"/>
            <a:ext cx="479446" cy="223831"/>
          </a:xfrm>
          <a:prstGeom prst="rightArrow">
            <a:avLst>
              <a:gd name="adj1" fmla="val 50000"/>
              <a:gd name="adj2" fmla="val 56353"/>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43" name="42 Yuvarlatılmış Dikdörtgen"/>
          <p:cNvSpPr/>
          <p:nvPr/>
        </p:nvSpPr>
        <p:spPr>
          <a:xfrm>
            <a:off x="4929190" y="4714884"/>
            <a:ext cx="4000528" cy="1785974"/>
          </a:xfrm>
          <a:prstGeom prst="round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rtlCol="0" anchor="ctr"/>
          <a:lstStyle/>
          <a:p>
            <a:pPr algn="just"/>
            <a:endParaRPr lang="tr-TR" b="1" dirty="0" smtClean="0">
              <a:solidFill>
                <a:schemeClr val="tx2"/>
              </a:solidFill>
            </a:endParaRPr>
          </a:p>
          <a:p>
            <a:pPr algn="just"/>
            <a:r>
              <a:rPr lang="tr-TR" b="1" dirty="0" smtClean="0">
                <a:solidFill>
                  <a:schemeClr val="tx2"/>
                </a:solidFill>
              </a:rPr>
              <a:t>GFB Geçerlilik Süresi Sona Erdiğinden Dolayı;</a:t>
            </a:r>
          </a:p>
          <a:p>
            <a:pPr algn="just"/>
            <a:r>
              <a:rPr lang="tr-TR" b="1" dirty="0" smtClean="0">
                <a:solidFill>
                  <a:schemeClr val="tx2"/>
                </a:solidFill>
              </a:rPr>
              <a:t>-</a:t>
            </a:r>
            <a:r>
              <a:rPr lang="tr-TR" b="1" dirty="0" smtClean="0">
                <a:solidFill>
                  <a:schemeClr val="tx1"/>
                </a:solidFill>
              </a:rPr>
              <a:t>İşletme 6 ay müracaatta bulunamaz</a:t>
            </a:r>
          </a:p>
          <a:p>
            <a:pPr algn="just"/>
            <a:r>
              <a:rPr lang="tr-TR" b="1" dirty="0" smtClean="0">
                <a:solidFill>
                  <a:schemeClr val="tx1"/>
                </a:solidFill>
              </a:rPr>
              <a:t>-Faaliyetini sürdürmesi durumunda</a:t>
            </a:r>
          </a:p>
          <a:p>
            <a:pPr algn="just"/>
            <a:r>
              <a:rPr lang="tr-TR" b="1" dirty="0" smtClean="0">
                <a:solidFill>
                  <a:schemeClr val="tx1"/>
                </a:solidFill>
              </a:rPr>
              <a:t>2872 sayılı Çevre Kanununun ilgili hükümleri uygulanır.</a:t>
            </a:r>
          </a:p>
          <a:p>
            <a:pPr algn="just"/>
            <a:endParaRPr lang="tr-TR" dirty="0" smtClean="0">
              <a:solidFill>
                <a:srgbClr val="C00000"/>
              </a:solidFill>
            </a:endParaRPr>
          </a:p>
        </p:txBody>
      </p:sp>
      <p:sp>
        <p:nvSpPr>
          <p:cNvPr id="45" name="AutoShape 12"/>
          <p:cNvSpPr>
            <a:spLocks/>
          </p:cNvSpPr>
          <p:nvPr/>
        </p:nvSpPr>
        <p:spPr bwMode="auto">
          <a:xfrm>
            <a:off x="4357686" y="2714620"/>
            <a:ext cx="528638" cy="1785950"/>
          </a:xfrm>
          <a:prstGeom prst="rightBrace">
            <a:avLst>
              <a:gd name="adj1" fmla="val 12500"/>
              <a:gd name="adj2" fmla="val 50000"/>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a:solidFill>
                <a:srgbClr val="FF0000"/>
              </a:solidFill>
            </a:endParaRPr>
          </a:p>
        </p:txBody>
      </p:sp>
      <p:sp>
        <p:nvSpPr>
          <p:cNvPr id="46" name="Text Box 70"/>
          <p:cNvSpPr txBox="1">
            <a:spLocks noChangeArrowheads="1"/>
          </p:cNvSpPr>
          <p:nvPr/>
        </p:nvSpPr>
        <p:spPr bwMode="auto">
          <a:xfrm>
            <a:off x="4857752" y="3429000"/>
            <a:ext cx="1071570"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rgbClr val="C00000"/>
                </a:solidFill>
              </a:rPr>
              <a:t>80 GÜN</a:t>
            </a:r>
            <a:endParaRPr lang="tr-TR" sz="1600" b="1" dirty="0">
              <a:solidFill>
                <a:srgbClr val="C00000"/>
              </a:solidFill>
            </a:endParaRPr>
          </a:p>
        </p:txBody>
      </p:sp>
      <p:pic>
        <p:nvPicPr>
          <p:cNvPr id="47" name="Picture 2" descr="Picture2"/>
          <p:cNvPicPr>
            <a:picLocks noChangeAspect="1" noChangeArrowheads="1"/>
          </p:cNvPicPr>
          <p:nvPr/>
        </p:nvPicPr>
        <p:blipFill>
          <a:blip r:embed="rId4" cstate="print"/>
          <a:srcRect/>
          <a:stretch>
            <a:fillRect/>
          </a:stretch>
        </p:blipFill>
        <p:spPr bwMode="auto">
          <a:xfrm>
            <a:off x="2357422" y="6215058"/>
            <a:ext cx="2000264" cy="642942"/>
          </a:xfrm>
          <a:prstGeom prst="rect">
            <a:avLst/>
          </a:prstGeom>
          <a:noFill/>
          <a:ln w="9525">
            <a:noFill/>
            <a:miter lim="800000"/>
            <a:headEnd/>
            <a:tailEnd/>
          </a:ln>
        </p:spPr>
      </p:pic>
      <p:sp>
        <p:nvSpPr>
          <p:cNvPr id="48" name="AutoShape 11"/>
          <p:cNvSpPr>
            <a:spLocks noChangeArrowheads="1"/>
          </p:cNvSpPr>
          <p:nvPr/>
        </p:nvSpPr>
        <p:spPr bwMode="auto">
          <a:xfrm>
            <a:off x="1142976" y="1500174"/>
            <a:ext cx="3071834" cy="714380"/>
          </a:xfrm>
          <a:prstGeom prst="roundRect">
            <a:avLst>
              <a:gd name="adj" fmla="val 16667"/>
            </a:avLst>
          </a:prstGeom>
          <a:ln>
            <a:headEnd/>
            <a:tailEnd/>
          </a:ln>
          <a:scene3d>
            <a:camera prst="orthographicFront"/>
            <a:lightRig rig="threePt" dir="t"/>
          </a:scene3d>
          <a:sp3d>
            <a:bevelT prst="slope"/>
          </a:sp3d>
        </p:spPr>
        <p:style>
          <a:lnRef idx="1">
            <a:schemeClr val="accent4"/>
          </a:lnRef>
          <a:fillRef idx="2">
            <a:schemeClr val="accent4"/>
          </a:fillRef>
          <a:effectRef idx="1">
            <a:schemeClr val="accent4"/>
          </a:effectRef>
          <a:fontRef idx="minor">
            <a:schemeClr val="dk1"/>
          </a:fontRef>
        </p:style>
        <p:txBody>
          <a:bodyPr wrap="none" anchor="ctr"/>
          <a:lstStyle/>
          <a:p>
            <a:pPr algn="ctr" eaLnBrk="0" hangingPunct="0">
              <a:spcBef>
                <a:spcPct val="20000"/>
              </a:spcBef>
              <a:buClr>
                <a:schemeClr val="accent1"/>
              </a:buClr>
              <a:buSzPct val="65000"/>
              <a:defRPr/>
            </a:pPr>
            <a:r>
              <a:rPr lang="tr-TR" sz="1600" b="1" dirty="0" smtClean="0">
                <a:solidFill>
                  <a:schemeClr val="tx1"/>
                </a:solidFill>
              </a:rPr>
              <a:t>İzin/lisans  Dosyasının</a:t>
            </a:r>
          </a:p>
          <a:p>
            <a:pPr algn="ctr" eaLnBrk="0" hangingPunct="0">
              <a:spcBef>
                <a:spcPct val="20000"/>
              </a:spcBef>
              <a:buClr>
                <a:schemeClr val="accent1"/>
              </a:buClr>
              <a:buSzPct val="65000"/>
              <a:defRPr/>
            </a:pPr>
            <a:r>
              <a:rPr lang="tr-TR" sz="1600" b="1" dirty="0" smtClean="0">
                <a:solidFill>
                  <a:schemeClr val="tx1"/>
                </a:solidFill>
              </a:rPr>
              <a:t>Hazırlanması</a:t>
            </a:r>
            <a:endParaRPr lang="tr-TR" sz="1600" b="1" dirty="0">
              <a:solidFill>
                <a:schemeClr val="tx1"/>
              </a:solidFill>
            </a:endParaRPr>
          </a:p>
        </p:txBody>
      </p:sp>
      <p:sp>
        <p:nvSpPr>
          <p:cNvPr id="49" name="AutoShape 32"/>
          <p:cNvSpPr>
            <a:spLocks noChangeArrowheads="1"/>
          </p:cNvSpPr>
          <p:nvPr/>
        </p:nvSpPr>
        <p:spPr bwMode="auto">
          <a:xfrm>
            <a:off x="3214678" y="2214554"/>
            <a:ext cx="214314" cy="428628"/>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50" name="AutoShape 12"/>
          <p:cNvSpPr>
            <a:spLocks/>
          </p:cNvSpPr>
          <p:nvPr/>
        </p:nvSpPr>
        <p:spPr bwMode="auto">
          <a:xfrm>
            <a:off x="4286248" y="714356"/>
            <a:ext cx="528638" cy="1500198"/>
          </a:xfrm>
          <a:prstGeom prst="rightBrace">
            <a:avLst>
              <a:gd name="adj1" fmla="val 12500"/>
              <a:gd name="adj2" fmla="val 50000"/>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dirty="0">
              <a:solidFill>
                <a:srgbClr val="FF0000"/>
              </a:solidFill>
            </a:endParaRPr>
          </a:p>
        </p:txBody>
      </p:sp>
      <p:sp>
        <p:nvSpPr>
          <p:cNvPr id="51" name="Text Box 70"/>
          <p:cNvSpPr txBox="1">
            <a:spLocks noChangeArrowheads="1"/>
          </p:cNvSpPr>
          <p:nvPr/>
        </p:nvSpPr>
        <p:spPr bwMode="auto">
          <a:xfrm>
            <a:off x="4643438" y="1571612"/>
            <a:ext cx="571504"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rgbClr val="C00000"/>
                </a:solidFill>
              </a:rPr>
              <a:t>6 Ay</a:t>
            </a:r>
            <a:endParaRPr lang="tr-TR" sz="1600" b="1" dirty="0">
              <a:solidFill>
                <a:srgbClr val="C00000"/>
              </a:solidFill>
            </a:endParaRPr>
          </a:p>
        </p:txBody>
      </p:sp>
      <p:sp>
        <p:nvSpPr>
          <p:cNvPr id="44" name="Text Box 70"/>
          <p:cNvSpPr txBox="1">
            <a:spLocks noChangeArrowheads="1"/>
          </p:cNvSpPr>
          <p:nvPr/>
        </p:nvSpPr>
        <p:spPr bwMode="auto">
          <a:xfrm>
            <a:off x="4857752" y="3429000"/>
            <a:ext cx="1071570"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rgbClr val="C00000"/>
                </a:solidFill>
              </a:rPr>
              <a:t>20 GÜN</a:t>
            </a:r>
            <a:endParaRPr lang="tr-TR" sz="1600" b="1" dirty="0">
              <a:solidFill>
                <a:srgbClr val="C00000"/>
              </a:solidFill>
            </a:endParaRPr>
          </a:p>
        </p:txBody>
      </p:sp>
      <p:sp>
        <p:nvSpPr>
          <p:cNvPr id="52" name="Text Box 70"/>
          <p:cNvSpPr txBox="1">
            <a:spLocks noChangeArrowheads="1"/>
          </p:cNvSpPr>
          <p:nvPr/>
        </p:nvSpPr>
        <p:spPr bwMode="auto">
          <a:xfrm>
            <a:off x="357158" y="6519446"/>
            <a:ext cx="1071570"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rgbClr val="C00000"/>
                </a:solidFill>
              </a:rPr>
              <a:t>80 GÜN</a:t>
            </a:r>
            <a:endParaRPr lang="tr-TR" sz="1600" b="1" dirty="0">
              <a:solidFill>
                <a:srgbClr val="C00000"/>
              </a:solidFill>
            </a:endParaRPr>
          </a:p>
        </p:txBody>
      </p:sp>
      <p:sp>
        <p:nvSpPr>
          <p:cNvPr id="55" name="Text Box 70"/>
          <p:cNvSpPr txBox="1">
            <a:spLocks noChangeArrowheads="1"/>
          </p:cNvSpPr>
          <p:nvPr/>
        </p:nvSpPr>
        <p:spPr bwMode="auto">
          <a:xfrm>
            <a:off x="5500694" y="785794"/>
            <a:ext cx="571504"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chemeClr val="tx2"/>
                </a:solidFill>
              </a:rPr>
              <a:t>6 Ay</a:t>
            </a:r>
            <a:endParaRPr lang="tr-TR" sz="1600" b="1" dirty="0">
              <a:solidFill>
                <a:schemeClr val="tx2"/>
              </a:solidFill>
            </a:endParaRPr>
          </a:p>
        </p:txBody>
      </p:sp>
      <p:sp>
        <p:nvSpPr>
          <p:cNvPr id="57" name="56 Artı"/>
          <p:cNvSpPr/>
          <p:nvPr/>
        </p:nvSpPr>
        <p:spPr>
          <a:xfrm>
            <a:off x="6000760" y="785794"/>
            <a:ext cx="214314" cy="3571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Text Box 70"/>
          <p:cNvSpPr txBox="1">
            <a:spLocks noChangeArrowheads="1"/>
          </p:cNvSpPr>
          <p:nvPr/>
        </p:nvSpPr>
        <p:spPr bwMode="auto">
          <a:xfrm>
            <a:off x="8001024" y="785794"/>
            <a:ext cx="857256"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chemeClr val="tx2"/>
                </a:solidFill>
              </a:rPr>
              <a:t>20 Gün</a:t>
            </a:r>
            <a:endParaRPr lang="tr-TR" sz="1600" b="1" dirty="0">
              <a:solidFill>
                <a:schemeClr val="tx2"/>
              </a:solidFill>
            </a:endParaRPr>
          </a:p>
        </p:txBody>
      </p:sp>
      <p:sp>
        <p:nvSpPr>
          <p:cNvPr id="54" name="Text Box 70"/>
          <p:cNvSpPr txBox="1">
            <a:spLocks noChangeArrowheads="1"/>
          </p:cNvSpPr>
          <p:nvPr/>
        </p:nvSpPr>
        <p:spPr bwMode="auto">
          <a:xfrm>
            <a:off x="6215074" y="785794"/>
            <a:ext cx="857256"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chemeClr val="tx2"/>
                </a:solidFill>
              </a:rPr>
              <a:t>80 Gün</a:t>
            </a:r>
            <a:endParaRPr lang="tr-TR" sz="1600" b="1" dirty="0">
              <a:solidFill>
                <a:schemeClr val="tx2"/>
              </a:solidFill>
            </a:endParaRPr>
          </a:p>
        </p:txBody>
      </p:sp>
      <p:sp>
        <p:nvSpPr>
          <p:cNvPr id="56" name="Text Box 70"/>
          <p:cNvSpPr txBox="1">
            <a:spLocks noChangeArrowheads="1"/>
          </p:cNvSpPr>
          <p:nvPr/>
        </p:nvSpPr>
        <p:spPr bwMode="auto">
          <a:xfrm>
            <a:off x="7143768" y="785794"/>
            <a:ext cx="857256"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chemeClr val="tx2"/>
                </a:solidFill>
              </a:rPr>
              <a:t>80 Gün</a:t>
            </a:r>
            <a:endParaRPr lang="tr-TR" sz="1600" b="1" dirty="0">
              <a:solidFill>
                <a:schemeClr val="tx2"/>
              </a:solidFill>
            </a:endParaRPr>
          </a:p>
        </p:txBody>
      </p:sp>
      <p:sp>
        <p:nvSpPr>
          <p:cNvPr id="66" name="AutoShape 5"/>
          <p:cNvSpPr>
            <a:spLocks/>
          </p:cNvSpPr>
          <p:nvPr/>
        </p:nvSpPr>
        <p:spPr bwMode="auto">
          <a:xfrm rot="5400000" flipV="1">
            <a:off x="6891578" y="-180774"/>
            <a:ext cx="432944" cy="3071834"/>
          </a:xfrm>
          <a:prstGeom prst="rightBrace">
            <a:avLst>
              <a:gd name="adj1" fmla="val 11416"/>
              <a:gd name="adj2" fmla="val 48636"/>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a:solidFill>
                <a:srgbClr val="FF0000"/>
              </a:solidFill>
            </a:endParaRPr>
          </a:p>
        </p:txBody>
      </p:sp>
      <p:sp>
        <p:nvSpPr>
          <p:cNvPr id="67" name="Text Box 70"/>
          <p:cNvSpPr txBox="1">
            <a:spLocks noChangeArrowheads="1"/>
          </p:cNvSpPr>
          <p:nvPr/>
        </p:nvSpPr>
        <p:spPr bwMode="auto">
          <a:xfrm>
            <a:off x="6786578" y="1571613"/>
            <a:ext cx="1214446" cy="400110"/>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2000" b="1" dirty="0" smtClean="0">
                <a:solidFill>
                  <a:srgbClr val="C00000"/>
                </a:solidFill>
              </a:rPr>
              <a:t>1 YIL</a:t>
            </a:r>
            <a:endParaRPr lang="tr-TR" sz="2000" b="1" dirty="0">
              <a:solidFill>
                <a:srgbClr val="C00000"/>
              </a:solidFill>
            </a:endParaRPr>
          </a:p>
        </p:txBody>
      </p:sp>
      <p:sp>
        <p:nvSpPr>
          <p:cNvPr id="58" name="57 Artı"/>
          <p:cNvSpPr/>
          <p:nvPr/>
        </p:nvSpPr>
        <p:spPr>
          <a:xfrm>
            <a:off x="7000892" y="785794"/>
            <a:ext cx="214314" cy="3571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0" name="59 Artı"/>
          <p:cNvSpPr/>
          <p:nvPr/>
        </p:nvSpPr>
        <p:spPr>
          <a:xfrm>
            <a:off x="7858148" y="785794"/>
            <a:ext cx="214314" cy="3571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050" name="Picture 2" descr="C:\Documents and Settings\esarioglu\Belgelerim\Resimlerim\Microsoft Clip Organizer\j0283269.gif"/>
          <p:cNvPicPr>
            <a:picLocks noChangeAspect="1" noChangeArrowheads="1" noCrop="1"/>
          </p:cNvPicPr>
          <p:nvPr/>
        </p:nvPicPr>
        <p:blipFill>
          <a:blip r:embed="rId5"/>
          <a:srcRect/>
          <a:stretch>
            <a:fillRect/>
          </a:stretch>
        </p:blipFill>
        <p:spPr bwMode="auto">
          <a:xfrm>
            <a:off x="4929190" y="714356"/>
            <a:ext cx="571504" cy="653147"/>
          </a:xfrm>
          <a:prstGeom prst="rect">
            <a:avLst/>
          </a:prstGeom>
          <a:noFill/>
        </p:spPr>
      </p:pic>
      <p:sp>
        <p:nvSpPr>
          <p:cNvPr id="63" name="62 Slayt Numarası Yer Tutucusu"/>
          <p:cNvSpPr>
            <a:spLocks noGrp="1"/>
          </p:cNvSpPr>
          <p:nvPr>
            <p:ph type="sldNum" sz="quarter" idx="12"/>
          </p:nvPr>
        </p:nvSpPr>
        <p:spPr/>
        <p:txBody>
          <a:bodyPr/>
          <a:lstStyle/>
          <a:p>
            <a:pPr>
              <a:defRPr/>
            </a:pPr>
            <a:fld id="{47B025C6-6860-43B7-9468-37071B0549A2}" type="slidenum">
              <a:rPr lang="tr-TR" smtClean="0"/>
              <a:pPr>
                <a:defRPr/>
              </a:pPr>
              <a:t>42</a:t>
            </a:fld>
            <a:endParaRPr lang="tr-TR"/>
          </a:p>
        </p:txBody>
      </p:sp>
      <p:sp>
        <p:nvSpPr>
          <p:cNvPr id="64" name="63 Altbilgi Yer Tutucusu"/>
          <p:cNvSpPr>
            <a:spLocks noGrp="1"/>
          </p:cNvSpPr>
          <p:nvPr>
            <p:ph type="ftr" sz="quarter" idx="11"/>
          </p:nvPr>
        </p:nvSpPr>
        <p:spPr/>
        <p:txBody>
          <a:bodyPr/>
          <a:lstStyle/>
          <a:p>
            <a:pPr>
              <a:defRPr/>
            </a:pPr>
            <a:r>
              <a:rPr lang="tr-TR" smtClean="0"/>
              <a:t>Çevre  Yönetimi Genel Müdürlüğü / ÖDD</a:t>
            </a:r>
            <a:endParaRPr lang="tr-T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edge">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diamond(in)">
                                      <p:cBhvr>
                                        <p:cTn id="12" dur="2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edge">
                                      <p:cBhvr>
                                        <p:cTn id="23" dur="2000"/>
                                        <p:tgtEl>
                                          <p:spTgt spid="4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ppt_x</p:attrName>
                                        </p:attrNameLst>
                                      </p:cBhvr>
                                      <p:tavLst>
                                        <p:tav tm="0">
                                          <p:val>
                                            <p:strVal val="#ppt_x-.2"/>
                                          </p:val>
                                        </p:tav>
                                        <p:tav tm="100000">
                                          <p:val>
                                            <p:strVal val="#ppt_x"/>
                                          </p:val>
                                        </p:tav>
                                      </p:tavLst>
                                    </p:anim>
                                    <p:anim calcmode="lin" valueType="num">
                                      <p:cBhvr>
                                        <p:cTn id="33"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1000" fill="hold"/>
                                        <p:tgtEl>
                                          <p:spTgt spid="50"/>
                                        </p:tgtEl>
                                        <p:attrNameLst>
                                          <p:attrName>ppt_x</p:attrName>
                                        </p:attrNameLst>
                                      </p:cBhvr>
                                      <p:tavLst>
                                        <p:tav tm="0">
                                          <p:val>
                                            <p:strVal val="#ppt_x-.2"/>
                                          </p:val>
                                        </p:tav>
                                        <p:tav tm="100000">
                                          <p:val>
                                            <p:strVal val="#ppt_x"/>
                                          </p:val>
                                        </p:tav>
                                      </p:tavLst>
                                    </p:anim>
                                    <p:anim calcmode="lin" valueType="num">
                                      <p:cBhvr>
                                        <p:cTn id="40"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41" dur="1000"/>
                                        <p:tgtEl>
                                          <p:spTgt spid="50"/>
                                        </p:tgtEl>
                                      </p:cBhvr>
                                    </p:animEffect>
                                  </p:childTnLst>
                                </p:cTn>
                              </p:par>
                            </p:childTnLst>
                          </p:cTn>
                        </p:par>
                        <p:par>
                          <p:cTn id="42" fill="hold">
                            <p:stCondLst>
                              <p:cond delay="1000"/>
                            </p:stCondLst>
                            <p:childTnLst>
                              <p:par>
                                <p:cTn id="43" presetID="4" presetClass="entr" presetSubtype="16"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box(in)">
                                      <p:cBhvr>
                                        <p:cTn id="45" dur="500"/>
                                        <p:tgtEl>
                                          <p:spTgt spid="51"/>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box(in)">
                                      <p:cBhvr>
                                        <p:cTn id="50" dur="500"/>
                                        <p:tgtEl>
                                          <p:spTgt spid="55"/>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500" fill="hold"/>
                                        <p:tgtEl>
                                          <p:spTgt spid="49"/>
                                        </p:tgtEl>
                                        <p:attrNameLst>
                                          <p:attrName>ppt_x</p:attrName>
                                        </p:attrNameLst>
                                      </p:cBhvr>
                                      <p:tavLst>
                                        <p:tav tm="0">
                                          <p:val>
                                            <p:strVal val="#ppt_x"/>
                                          </p:val>
                                        </p:tav>
                                        <p:tav tm="100000">
                                          <p:val>
                                            <p:strVal val="#ppt_x"/>
                                          </p:val>
                                        </p:tav>
                                      </p:tavLst>
                                    </p:anim>
                                    <p:anim calcmode="lin" valueType="num">
                                      <p:cBhvr additive="base">
                                        <p:cTn id="56"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0" presetClass="entr" presetSubtype="0" fill="hold"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edge">
                                      <p:cBhvr>
                                        <p:cTn id="61" dur="2000"/>
                                        <p:tgtEl>
                                          <p:spTgt spid="22"/>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1"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ppt_x"/>
                                          </p:val>
                                        </p:tav>
                                        <p:tav tm="100000">
                                          <p:val>
                                            <p:strVal val="#ppt_x"/>
                                          </p:val>
                                        </p:tav>
                                      </p:tavLst>
                                    </p:anim>
                                    <p:anim calcmode="lin" valueType="num">
                                      <p:cBhvr additive="base">
                                        <p:cTn id="67" dur="500" fill="hold"/>
                                        <p:tgtEl>
                                          <p:spTgt spid="25"/>
                                        </p:tgtEl>
                                        <p:attrNameLst>
                                          <p:attrName>ppt_y</p:attrName>
                                        </p:attrNameLst>
                                      </p:cBhvr>
                                      <p:tavLst>
                                        <p:tav tm="0">
                                          <p:val>
                                            <p:strVal val="0-#ppt_h/2"/>
                                          </p:val>
                                        </p:tav>
                                        <p:tav tm="100000">
                                          <p:val>
                                            <p:strVal val="#ppt_y"/>
                                          </p:val>
                                        </p:tav>
                                      </p:tavLst>
                                    </p:anim>
                                  </p:childTnLst>
                                </p:cTn>
                              </p:par>
                              <p:par>
                                <p:cTn id="68" presetID="20" presetClass="entr" presetSubtype="0" fill="hold"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edge">
                                      <p:cBhvr>
                                        <p:cTn id="70" dur="20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29" presetClass="entr" presetSubtype="0" fill="hold" grpId="0" nodeType="click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p:cTn id="75" dur="1000" fill="hold"/>
                                        <p:tgtEl>
                                          <p:spTgt spid="45"/>
                                        </p:tgtEl>
                                        <p:attrNameLst>
                                          <p:attrName>ppt_x</p:attrName>
                                        </p:attrNameLst>
                                      </p:cBhvr>
                                      <p:tavLst>
                                        <p:tav tm="0">
                                          <p:val>
                                            <p:strVal val="#ppt_x-.2"/>
                                          </p:val>
                                        </p:tav>
                                        <p:tav tm="100000">
                                          <p:val>
                                            <p:strVal val="#ppt_x"/>
                                          </p:val>
                                        </p:tav>
                                      </p:tavLst>
                                    </p:anim>
                                    <p:anim calcmode="lin" valueType="num">
                                      <p:cBhvr>
                                        <p:cTn id="76"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77" dur="1000"/>
                                        <p:tgtEl>
                                          <p:spTgt spid="45"/>
                                        </p:tgtEl>
                                      </p:cBhvr>
                                    </p:animEffect>
                                  </p:childTnLst>
                                </p:cTn>
                              </p:par>
                            </p:childTnLst>
                          </p:cTn>
                        </p:par>
                        <p:par>
                          <p:cTn id="78" fill="hold">
                            <p:stCondLst>
                              <p:cond delay="1000"/>
                            </p:stCondLst>
                            <p:childTnLst>
                              <p:par>
                                <p:cTn id="79" presetID="4" presetClass="entr" presetSubtype="16" fill="hold" grpId="0" nodeType="after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box(in)">
                                      <p:cBhvr>
                                        <p:cTn id="81" dur="500"/>
                                        <p:tgtEl>
                                          <p:spTgt spid="46"/>
                                        </p:tgtEl>
                                      </p:cBhvr>
                                    </p:animEffect>
                                  </p:childTnLst>
                                </p:cTn>
                              </p:par>
                            </p:childTnLst>
                          </p:cTn>
                        </p:par>
                      </p:childTnLst>
                    </p:cTn>
                  </p:par>
                  <p:par>
                    <p:cTn id="82" fill="hold">
                      <p:stCondLst>
                        <p:cond delay="indefinite"/>
                      </p:stCondLst>
                      <p:childTnLst>
                        <p:par>
                          <p:cTn id="83" fill="hold">
                            <p:stCondLst>
                              <p:cond delay="0"/>
                            </p:stCondLst>
                            <p:childTnLst>
                              <p:par>
                                <p:cTn id="84" presetID="13" presetClass="entr" presetSubtype="16" fill="hold" grpId="0" nodeType="click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plus(in)">
                                      <p:cBhvr>
                                        <p:cTn id="86" dur="2000"/>
                                        <p:tgtEl>
                                          <p:spTgt spid="57"/>
                                        </p:tgtEl>
                                      </p:cBhvr>
                                    </p:animEffect>
                                  </p:childTnLst>
                                </p:cTn>
                              </p:par>
                            </p:childTnLst>
                          </p:cTn>
                        </p:par>
                        <p:par>
                          <p:cTn id="87" fill="hold">
                            <p:stCondLst>
                              <p:cond delay="2000"/>
                            </p:stCondLst>
                            <p:childTnLst>
                              <p:par>
                                <p:cTn id="88" presetID="4" presetClass="entr" presetSubtype="16" fill="hold" grpId="0" nodeType="afterEffect">
                                  <p:stCondLst>
                                    <p:cond delay="0"/>
                                  </p:stCondLst>
                                  <p:childTnLst>
                                    <p:set>
                                      <p:cBhvr>
                                        <p:cTn id="89" dur="1" fill="hold">
                                          <p:stCondLst>
                                            <p:cond delay="0"/>
                                          </p:stCondLst>
                                        </p:cTn>
                                        <p:tgtEl>
                                          <p:spTgt spid="54"/>
                                        </p:tgtEl>
                                        <p:attrNameLst>
                                          <p:attrName>style.visibility</p:attrName>
                                        </p:attrNameLst>
                                      </p:cBhvr>
                                      <p:to>
                                        <p:strVal val="visible"/>
                                      </p:to>
                                    </p:set>
                                    <p:animEffect transition="in" filter="box(in)">
                                      <p:cBhvr>
                                        <p:cTn id="90" dur="500"/>
                                        <p:tgtEl>
                                          <p:spTgt spid="54"/>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1"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0" presetClass="entr" presetSubtype="0" fill="hold" nodeType="click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edge">
                                      <p:cBhvr>
                                        <p:cTn id="101" dur="2000"/>
                                        <p:tgtEl>
                                          <p:spTgt spid="28"/>
                                        </p:tgtEl>
                                      </p:cBhvr>
                                    </p:animEffect>
                                  </p:childTnLst>
                                </p:cTn>
                              </p:par>
                            </p:childTnLst>
                          </p:cTn>
                        </p:par>
                      </p:childTnLst>
                    </p:cTn>
                  </p:par>
                  <p:par>
                    <p:cTn id="102" fill="hold">
                      <p:stCondLst>
                        <p:cond delay="indefinite"/>
                      </p:stCondLst>
                      <p:childTnLst>
                        <p:par>
                          <p:cTn id="103" fill="hold">
                            <p:stCondLst>
                              <p:cond delay="0"/>
                            </p:stCondLst>
                            <p:childTnLst>
                              <p:par>
                                <p:cTn id="104" presetID="8" presetClass="entr" presetSubtype="16" fill="hold" grpId="0" nodeType="click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diamond(in)">
                                      <p:cBhvr>
                                        <p:cTn id="106" dur="500"/>
                                        <p:tgtEl>
                                          <p:spTgt spid="31"/>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1"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anim calcmode="lin" valueType="num">
                                      <p:cBhvr additive="base">
                                        <p:cTn id="111" dur="500" fill="hold"/>
                                        <p:tgtEl>
                                          <p:spTgt spid="29"/>
                                        </p:tgtEl>
                                        <p:attrNameLst>
                                          <p:attrName>ppt_x</p:attrName>
                                        </p:attrNameLst>
                                      </p:cBhvr>
                                      <p:tavLst>
                                        <p:tav tm="0">
                                          <p:val>
                                            <p:strVal val="#ppt_x"/>
                                          </p:val>
                                        </p:tav>
                                        <p:tav tm="100000">
                                          <p:val>
                                            <p:strVal val="#ppt_x"/>
                                          </p:val>
                                        </p:tav>
                                      </p:tavLst>
                                    </p:anim>
                                    <p:anim calcmode="lin" valueType="num">
                                      <p:cBhvr additive="base">
                                        <p:cTn id="112"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8" presetClass="entr" presetSubtype="16" fill="hold" nodeType="clickEffect">
                                  <p:stCondLst>
                                    <p:cond delay="0"/>
                                  </p:stCondLst>
                                  <p:childTnLst>
                                    <p:set>
                                      <p:cBhvr>
                                        <p:cTn id="116" dur="1" fill="hold">
                                          <p:stCondLst>
                                            <p:cond delay="0"/>
                                          </p:stCondLst>
                                        </p:cTn>
                                        <p:tgtEl>
                                          <p:spTgt spid="47"/>
                                        </p:tgtEl>
                                        <p:attrNameLst>
                                          <p:attrName>style.visibility</p:attrName>
                                        </p:attrNameLst>
                                      </p:cBhvr>
                                      <p:to>
                                        <p:strVal val="visible"/>
                                      </p:to>
                                    </p:set>
                                    <p:animEffect transition="in" filter="diamond(in)">
                                      <p:cBhvr>
                                        <p:cTn id="117" dur="2000"/>
                                        <p:tgtEl>
                                          <p:spTgt spid="47"/>
                                        </p:tgtEl>
                                      </p:cBhvr>
                                    </p:animEffect>
                                  </p:childTnLst>
                                </p:cTn>
                              </p:par>
                            </p:childTnLst>
                          </p:cTn>
                        </p:par>
                      </p:childTnLst>
                    </p:cTn>
                  </p:par>
                  <p:par>
                    <p:cTn id="118" fill="hold">
                      <p:stCondLst>
                        <p:cond delay="indefinite"/>
                      </p:stCondLst>
                      <p:childTnLst>
                        <p:par>
                          <p:cTn id="119" fill="hold">
                            <p:stCondLst>
                              <p:cond delay="0"/>
                            </p:stCondLst>
                            <p:childTnLst>
                              <p:par>
                                <p:cTn id="120" presetID="4" presetClass="entr" presetSubtype="16" fill="hold" grpId="0" nodeType="clickEffect">
                                  <p:stCondLst>
                                    <p:cond delay="0"/>
                                  </p:stCondLst>
                                  <p:childTnLst>
                                    <p:set>
                                      <p:cBhvr>
                                        <p:cTn id="121" dur="1" fill="hold">
                                          <p:stCondLst>
                                            <p:cond delay="0"/>
                                          </p:stCondLst>
                                        </p:cTn>
                                        <p:tgtEl>
                                          <p:spTgt spid="32"/>
                                        </p:tgtEl>
                                        <p:attrNameLst>
                                          <p:attrName>style.visibility</p:attrName>
                                        </p:attrNameLst>
                                      </p:cBhvr>
                                      <p:to>
                                        <p:strVal val="visible"/>
                                      </p:to>
                                    </p:set>
                                    <p:animEffect transition="in" filter="box(in)">
                                      <p:cBhvr>
                                        <p:cTn id="122" dur="500"/>
                                        <p:tgtEl>
                                          <p:spTgt spid="32"/>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2" fill="hold" grpId="0" nodeType="clickEffect">
                                  <p:stCondLst>
                                    <p:cond delay="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500" fill="hold"/>
                                        <p:tgtEl>
                                          <p:spTgt spid="37"/>
                                        </p:tgtEl>
                                        <p:attrNameLst>
                                          <p:attrName>ppt_x</p:attrName>
                                        </p:attrNameLst>
                                      </p:cBhvr>
                                      <p:tavLst>
                                        <p:tav tm="0">
                                          <p:val>
                                            <p:strVal val="1+#ppt_w/2"/>
                                          </p:val>
                                        </p:tav>
                                        <p:tav tm="100000">
                                          <p:val>
                                            <p:strVal val="#ppt_x"/>
                                          </p:val>
                                        </p:tav>
                                      </p:tavLst>
                                    </p:anim>
                                    <p:anim calcmode="lin" valueType="num">
                                      <p:cBhvr additive="base">
                                        <p:cTn id="12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0" presetClass="entr" presetSubtype="0" fill="hold" nodeType="clickEffect">
                                  <p:stCondLst>
                                    <p:cond delay="0"/>
                                  </p:stCondLst>
                                  <p:childTnLst>
                                    <p:set>
                                      <p:cBhvr>
                                        <p:cTn id="132" dur="1" fill="hold">
                                          <p:stCondLst>
                                            <p:cond delay="0"/>
                                          </p:stCondLst>
                                        </p:cTn>
                                        <p:tgtEl>
                                          <p:spTgt spid="35"/>
                                        </p:tgtEl>
                                        <p:attrNameLst>
                                          <p:attrName>style.visibility</p:attrName>
                                        </p:attrNameLst>
                                      </p:cBhvr>
                                      <p:to>
                                        <p:strVal val="visible"/>
                                      </p:to>
                                    </p:set>
                                    <p:animEffect transition="in" filter="wedge">
                                      <p:cBhvr>
                                        <p:cTn id="133" dur="2000"/>
                                        <p:tgtEl>
                                          <p:spTgt spid="35"/>
                                        </p:tgtEl>
                                      </p:cBhvr>
                                    </p:animEffect>
                                  </p:childTnLst>
                                </p:cTn>
                              </p:par>
                            </p:childTnLst>
                          </p:cTn>
                        </p:par>
                        <p:par>
                          <p:cTn id="134" fill="hold">
                            <p:stCondLst>
                              <p:cond delay="2000"/>
                            </p:stCondLst>
                            <p:childTnLst>
                              <p:par>
                                <p:cTn id="135" presetID="4" presetClass="entr" presetSubtype="16" fill="hold" grpId="0" nodeType="afterEffect">
                                  <p:stCondLst>
                                    <p:cond delay="0"/>
                                  </p:stCondLst>
                                  <p:childTnLst>
                                    <p:set>
                                      <p:cBhvr>
                                        <p:cTn id="136" dur="1" fill="hold">
                                          <p:stCondLst>
                                            <p:cond delay="0"/>
                                          </p:stCondLst>
                                        </p:cTn>
                                        <p:tgtEl>
                                          <p:spTgt spid="52"/>
                                        </p:tgtEl>
                                        <p:attrNameLst>
                                          <p:attrName>style.visibility</p:attrName>
                                        </p:attrNameLst>
                                      </p:cBhvr>
                                      <p:to>
                                        <p:strVal val="visible"/>
                                      </p:to>
                                    </p:set>
                                    <p:animEffect transition="in" filter="box(in)">
                                      <p:cBhvr>
                                        <p:cTn id="137" dur="500"/>
                                        <p:tgtEl>
                                          <p:spTgt spid="52"/>
                                        </p:tgtEl>
                                      </p:cBhvr>
                                    </p:animEffect>
                                  </p:childTnLst>
                                </p:cTn>
                              </p:par>
                            </p:childTnLst>
                          </p:cTn>
                        </p:par>
                      </p:childTnLst>
                    </p:cTn>
                  </p:par>
                  <p:par>
                    <p:cTn id="138" fill="hold">
                      <p:stCondLst>
                        <p:cond delay="indefinite"/>
                      </p:stCondLst>
                      <p:childTnLst>
                        <p:par>
                          <p:cTn id="139" fill="hold">
                            <p:stCondLst>
                              <p:cond delay="0"/>
                            </p:stCondLst>
                            <p:childTnLst>
                              <p:par>
                                <p:cTn id="140" presetID="13" presetClass="entr" presetSubtype="16" fill="hold" grpId="0" nodeType="click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plus(in)">
                                      <p:cBhvr>
                                        <p:cTn id="142" dur="2000"/>
                                        <p:tgtEl>
                                          <p:spTgt spid="58"/>
                                        </p:tgtEl>
                                      </p:cBhvr>
                                    </p:animEffect>
                                  </p:childTnLst>
                                </p:cTn>
                              </p:par>
                            </p:childTnLst>
                          </p:cTn>
                        </p:par>
                        <p:par>
                          <p:cTn id="143" fill="hold">
                            <p:stCondLst>
                              <p:cond delay="2000"/>
                            </p:stCondLst>
                            <p:childTnLst>
                              <p:par>
                                <p:cTn id="144" presetID="4" presetClass="entr" presetSubtype="16" fill="hold" grpId="0" nodeType="afterEffect">
                                  <p:stCondLst>
                                    <p:cond delay="0"/>
                                  </p:stCondLst>
                                  <p:childTnLst>
                                    <p:set>
                                      <p:cBhvr>
                                        <p:cTn id="145" dur="1" fill="hold">
                                          <p:stCondLst>
                                            <p:cond delay="0"/>
                                          </p:stCondLst>
                                        </p:cTn>
                                        <p:tgtEl>
                                          <p:spTgt spid="56"/>
                                        </p:tgtEl>
                                        <p:attrNameLst>
                                          <p:attrName>style.visibility</p:attrName>
                                        </p:attrNameLst>
                                      </p:cBhvr>
                                      <p:to>
                                        <p:strVal val="visible"/>
                                      </p:to>
                                    </p:set>
                                    <p:animEffect transition="in" filter="box(in)">
                                      <p:cBhvr>
                                        <p:cTn id="146" dur="500"/>
                                        <p:tgtEl>
                                          <p:spTgt spid="56"/>
                                        </p:tgtEl>
                                      </p:cBhvr>
                                    </p:animEffect>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fill="hold"/>
                                        <p:tgtEl>
                                          <p:spTgt spid="36"/>
                                        </p:tgtEl>
                                        <p:attrNameLst>
                                          <p:attrName>ppt_x</p:attrName>
                                        </p:attrNameLst>
                                      </p:cBhvr>
                                      <p:tavLst>
                                        <p:tav tm="0">
                                          <p:val>
                                            <p:strVal val="0-#ppt_w/2"/>
                                          </p:val>
                                        </p:tav>
                                        <p:tav tm="100000">
                                          <p:val>
                                            <p:strVal val="#ppt_x"/>
                                          </p:val>
                                        </p:tav>
                                      </p:tavLst>
                                    </p:anim>
                                    <p:anim calcmode="lin" valueType="num">
                                      <p:cBhvr additive="base">
                                        <p:cTn id="152"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1" fill="hold" grpId="0" nodeType="clickEffect">
                                  <p:stCondLst>
                                    <p:cond delay="0"/>
                                  </p:stCondLst>
                                  <p:childTnLst>
                                    <p:set>
                                      <p:cBhvr>
                                        <p:cTn id="156" dur="1" fill="hold">
                                          <p:stCondLst>
                                            <p:cond delay="0"/>
                                          </p:stCondLst>
                                        </p:cTn>
                                        <p:tgtEl>
                                          <p:spTgt spid="38"/>
                                        </p:tgtEl>
                                        <p:attrNameLst>
                                          <p:attrName>style.visibility</p:attrName>
                                        </p:attrNameLst>
                                      </p:cBhvr>
                                      <p:to>
                                        <p:strVal val="visible"/>
                                      </p:to>
                                    </p:set>
                                    <p:anim calcmode="lin" valueType="num">
                                      <p:cBhvr additive="base">
                                        <p:cTn id="157" dur="500" fill="hold"/>
                                        <p:tgtEl>
                                          <p:spTgt spid="38"/>
                                        </p:tgtEl>
                                        <p:attrNameLst>
                                          <p:attrName>ppt_x</p:attrName>
                                        </p:attrNameLst>
                                      </p:cBhvr>
                                      <p:tavLst>
                                        <p:tav tm="0">
                                          <p:val>
                                            <p:strVal val="#ppt_x"/>
                                          </p:val>
                                        </p:tav>
                                        <p:tav tm="100000">
                                          <p:val>
                                            <p:strVal val="#ppt_x"/>
                                          </p:val>
                                        </p:tav>
                                      </p:tavLst>
                                    </p:anim>
                                    <p:anim calcmode="lin" valueType="num">
                                      <p:cBhvr additive="base">
                                        <p:cTn id="158"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1" presetClass="exit" presetSubtype="0" fill="hold" grpId="1" nodeType="clickEffect">
                                  <p:stCondLst>
                                    <p:cond delay="0"/>
                                  </p:stCondLst>
                                  <p:childTnLst>
                                    <p:set>
                                      <p:cBhvr>
                                        <p:cTn id="162" dur="1" fill="hold">
                                          <p:stCondLst>
                                            <p:cond delay="0"/>
                                          </p:stCondLst>
                                        </p:cTn>
                                        <p:tgtEl>
                                          <p:spTgt spid="46"/>
                                        </p:tgtEl>
                                        <p:attrNameLst>
                                          <p:attrName>style.visibility</p:attrName>
                                        </p:attrNameLst>
                                      </p:cBhvr>
                                      <p:to>
                                        <p:strVal val="hidden"/>
                                      </p:to>
                                    </p:set>
                                  </p:childTnLst>
                                </p:cTn>
                              </p:par>
                            </p:childTnLst>
                          </p:cTn>
                        </p:par>
                        <p:par>
                          <p:cTn id="163" fill="hold">
                            <p:stCondLst>
                              <p:cond delay="0"/>
                            </p:stCondLst>
                            <p:childTnLst>
                              <p:par>
                                <p:cTn id="164" presetID="4" presetClass="entr" presetSubtype="16" fill="hold" grpId="0" nodeType="afterEffect">
                                  <p:stCondLst>
                                    <p:cond delay="0"/>
                                  </p:stCondLst>
                                  <p:childTnLst>
                                    <p:set>
                                      <p:cBhvr>
                                        <p:cTn id="165" dur="1" fill="hold">
                                          <p:stCondLst>
                                            <p:cond delay="0"/>
                                          </p:stCondLst>
                                        </p:cTn>
                                        <p:tgtEl>
                                          <p:spTgt spid="44"/>
                                        </p:tgtEl>
                                        <p:attrNameLst>
                                          <p:attrName>style.visibility</p:attrName>
                                        </p:attrNameLst>
                                      </p:cBhvr>
                                      <p:to>
                                        <p:strVal val="visible"/>
                                      </p:to>
                                    </p:set>
                                    <p:animEffect transition="in" filter="box(in)">
                                      <p:cBhvr>
                                        <p:cTn id="166" dur="500"/>
                                        <p:tgtEl>
                                          <p:spTgt spid="44"/>
                                        </p:tgtEl>
                                      </p:cBhvr>
                                    </p:animEffect>
                                  </p:childTnLst>
                                </p:cTn>
                              </p:par>
                            </p:childTnLst>
                          </p:cTn>
                        </p:par>
                      </p:childTnLst>
                    </p:cTn>
                  </p:par>
                  <p:par>
                    <p:cTn id="167" fill="hold">
                      <p:stCondLst>
                        <p:cond delay="indefinite"/>
                      </p:stCondLst>
                      <p:childTnLst>
                        <p:par>
                          <p:cTn id="168" fill="hold">
                            <p:stCondLst>
                              <p:cond delay="0"/>
                            </p:stCondLst>
                            <p:childTnLst>
                              <p:par>
                                <p:cTn id="169" presetID="13" presetClass="entr" presetSubtype="16" fill="hold" grpId="0" nodeType="click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plus(in)">
                                      <p:cBhvr>
                                        <p:cTn id="171" dur="2000"/>
                                        <p:tgtEl>
                                          <p:spTgt spid="60"/>
                                        </p:tgtEl>
                                      </p:cBhvr>
                                    </p:animEffect>
                                  </p:childTnLst>
                                </p:cTn>
                              </p:par>
                            </p:childTnLst>
                          </p:cTn>
                        </p:par>
                        <p:par>
                          <p:cTn id="172" fill="hold">
                            <p:stCondLst>
                              <p:cond delay="2000"/>
                            </p:stCondLst>
                            <p:childTnLst>
                              <p:par>
                                <p:cTn id="173" presetID="4" presetClass="entr" presetSubtype="16" fill="hold" grpId="0" nodeType="afterEffect">
                                  <p:stCondLst>
                                    <p:cond delay="0"/>
                                  </p:stCondLst>
                                  <p:childTnLst>
                                    <p:set>
                                      <p:cBhvr>
                                        <p:cTn id="174" dur="1" fill="hold">
                                          <p:stCondLst>
                                            <p:cond delay="0"/>
                                          </p:stCondLst>
                                        </p:cTn>
                                        <p:tgtEl>
                                          <p:spTgt spid="59"/>
                                        </p:tgtEl>
                                        <p:attrNameLst>
                                          <p:attrName>style.visibility</p:attrName>
                                        </p:attrNameLst>
                                      </p:cBhvr>
                                      <p:to>
                                        <p:strVal val="visible"/>
                                      </p:to>
                                    </p:set>
                                    <p:animEffect transition="in" filter="box(in)">
                                      <p:cBhvr>
                                        <p:cTn id="175" dur="500"/>
                                        <p:tgtEl>
                                          <p:spTgt spid="59"/>
                                        </p:tgtEl>
                                      </p:cBhvr>
                                    </p:animEffect>
                                  </p:childTnLst>
                                </p:cTn>
                              </p:par>
                            </p:childTnLst>
                          </p:cTn>
                        </p:par>
                      </p:childTnLst>
                    </p:cTn>
                  </p:par>
                  <p:par>
                    <p:cTn id="176" fill="hold">
                      <p:stCondLst>
                        <p:cond delay="indefinite"/>
                      </p:stCondLst>
                      <p:childTnLst>
                        <p:par>
                          <p:cTn id="177" fill="hold">
                            <p:stCondLst>
                              <p:cond delay="0"/>
                            </p:stCondLst>
                            <p:childTnLst>
                              <p:par>
                                <p:cTn id="178" presetID="29" presetClass="entr" presetSubtype="0" fill="hold" grpId="0" nodeType="clickEffect">
                                  <p:stCondLst>
                                    <p:cond delay="0"/>
                                  </p:stCondLst>
                                  <p:childTnLst>
                                    <p:set>
                                      <p:cBhvr>
                                        <p:cTn id="179" dur="1" fill="hold">
                                          <p:stCondLst>
                                            <p:cond delay="0"/>
                                          </p:stCondLst>
                                        </p:cTn>
                                        <p:tgtEl>
                                          <p:spTgt spid="66"/>
                                        </p:tgtEl>
                                        <p:attrNameLst>
                                          <p:attrName>style.visibility</p:attrName>
                                        </p:attrNameLst>
                                      </p:cBhvr>
                                      <p:to>
                                        <p:strVal val="visible"/>
                                      </p:to>
                                    </p:set>
                                    <p:anim calcmode="lin" valueType="num">
                                      <p:cBhvr>
                                        <p:cTn id="180" dur="1000" fill="hold"/>
                                        <p:tgtEl>
                                          <p:spTgt spid="66"/>
                                        </p:tgtEl>
                                        <p:attrNameLst>
                                          <p:attrName>ppt_x</p:attrName>
                                        </p:attrNameLst>
                                      </p:cBhvr>
                                      <p:tavLst>
                                        <p:tav tm="0">
                                          <p:val>
                                            <p:strVal val="#ppt_x-.2"/>
                                          </p:val>
                                        </p:tav>
                                        <p:tav tm="100000">
                                          <p:val>
                                            <p:strVal val="#ppt_x"/>
                                          </p:val>
                                        </p:tav>
                                      </p:tavLst>
                                    </p:anim>
                                    <p:anim calcmode="lin" valueType="num">
                                      <p:cBhvr>
                                        <p:cTn id="181"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182" dur="1000"/>
                                        <p:tgtEl>
                                          <p:spTgt spid="66"/>
                                        </p:tgtEl>
                                      </p:cBhvr>
                                    </p:animEffect>
                                  </p:childTnLst>
                                </p:cTn>
                              </p:par>
                            </p:childTnLst>
                          </p:cTn>
                        </p:par>
                        <p:par>
                          <p:cTn id="183" fill="hold">
                            <p:stCondLst>
                              <p:cond delay="1000"/>
                            </p:stCondLst>
                            <p:childTnLst>
                              <p:par>
                                <p:cTn id="184" presetID="4" presetClass="entr" presetSubtype="16" fill="hold" grpId="0" nodeType="afterEffect">
                                  <p:stCondLst>
                                    <p:cond delay="0"/>
                                  </p:stCondLst>
                                  <p:childTnLst>
                                    <p:set>
                                      <p:cBhvr>
                                        <p:cTn id="185" dur="1" fill="hold">
                                          <p:stCondLst>
                                            <p:cond delay="0"/>
                                          </p:stCondLst>
                                        </p:cTn>
                                        <p:tgtEl>
                                          <p:spTgt spid="67"/>
                                        </p:tgtEl>
                                        <p:attrNameLst>
                                          <p:attrName>style.visibility</p:attrName>
                                        </p:attrNameLst>
                                      </p:cBhvr>
                                      <p:to>
                                        <p:strVal val="visible"/>
                                      </p:to>
                                    </p:set>
                                    <p:animEffect transition="in" filter="box(in)">
                                      <p:cBhvr>
                                        <p:cTn id="186" dur="500"/>
                                        <p:tgtEl>
                                          <p:spTgt spid="67"/>
                                        </p:tgtEl>
                                      </p:cBhvr>
                                    </p:animEffect>
                                  </p:childTnLst>
                                </p:cTn>
                              </p:par>
                            </p:childTnLst>
                          </p:cTn>
                        </p:par>
                      </p:childTnLst>
                    </p:cTn>
                  </p:par>
                  <p:par>
                    <p:cTn id="187" fill="hold">
                      <p:stCondLst>
                        <p:cond delay="indefinite"/>
                      </p:stCondLst>
                      <p:childTnLst>
                        <p:par>
                          <p:cTn id="188" fill="hold">
                            <p:stCondLst>
                              <p:cond delay="0"/>
                            </p:stCondLst>
                            <p:childTnLst>
                              <p:par>
                                <p:cTn id="189" presetID="29" presetClass="entr" presetSubtype="0" fill="hold" grpId="0" nodeType="clickEffect">
                                  <p:stCondLst>
                                    <p:cond delay="0"/>
                                  </p:stCondLst>
                                  <p:childTnLst>
                                    <p:set>
                                      <p:cBhvr>
                                        <p:cTn id="190" dur="1" fill="hold">
                                          <p:stCondLst>
                                            <p:cond delay="0"/>
                                          </p:stCondLst>
                                        </p:cTn>
                                        <p:tgtEl>
                                          <p:spTgt spid="62"/>
                                        </p:tgtEl>
                                        <p:attrNameLst>
                                          <p:attrName>style.visibility</p:attrName>
                                        </p:attrNameLst>
                                      </p:cBhvr>
                                      <p:to>
                                        <p:strVal val="visible"/>
                                      </p:to>
                                    </p:set>
                                    <p:anim calcmode="lin" valueType="num">
                                      <p:cBhvr>
                                        <p:cTn id="191" dur="1000" fill="hold"/>
                                        <p:tgtEl>
                                          <p:spTgt spid="62"/>
                                        </p:tgtEl>
                                        <p:attrNameLst>
                                          <p:attrName>ppt_x</p:attrName>
                                        </p:attrNameLst>
                                      </p:cBhvr>
                                      <p:tavLst>
                                        <p:tav tm="0">
                                          <p:val>
                                            <p:strVal val="#ppt_x-.2"/>
                                          </p:val>
                                        </p:tav>
                                        <p:tav tm="100000">
                                          <p:val>
                                            <p:strVal val="#ppt_x"/>
                                          </p:val>
                                        </p:tav>
                                      </p:tavLst>
                                    </p:anim>
                                    <p:anim calcmode="lin" valueType="num">
                                      <p:cBhvr>
                                        <p:cTn id="192"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193" dur="1000"/>
                                        <p:tgtEl>
                                          <p:spTgt spid="62"/>
                                        </p:tgtEl>
                                      </p:cBhvr>
                                    </p:animEffect>
                                  </p:childTnLst>
                                </p:cTn>
                              </p:par>
                            </p:childTnLst>
                          </p:cTn>
                        </p:par>
                      </p:childTnLst>
                    </p:cTn>
                  </p:par>
                  <p:par>
                    <p:cTn id="194" fill="hold">
                      <p:stCondLst>
                        <p:cond delay="indefinite"/>
                      </p:stCondLst>
                      <p:childTnLst>
                        <p:par>
                          <p:cTn id="195" fill="hold">
                            <p:stCondLst>
                              <p:cond delay="0"/>
                            </p:stCondLst>
                            <p:childTnLst>
                              <p:par>
                                <p:cTn id="196" presetID="2" presetClass="entr" presetSubtype="1" fill="hold" grpId="0" nodeType="clickEffect">
                                  <p:stCondLst>
                                    <p:cond delay="0"/>
                                  </p:stCondLst>
                                  <p:childTnLst>
                                    <p:set>
                                      <p:cBhvr>
                                        <p:cTn id="197" dur="1" fill="hold">
                                          <p:stCondLst>
                                            <p:cond delay="0"/>
                                          </p:stCondLst>
                                        </p:cTn>
                                        <p:tgtEl>
                                          <p:spTgt spid="39"/>
                                        </p:tgtEl>
                                        <p:attrNameLst>
                                          <p:attrName>style.visibility</p:attrName>
                                        </p:attrNameLst>
                                      </p:cBhvr>
                                      <p:to>
                                        <p:strVal val="visible"/>
                                      </p:to>
                                    </p:set>
                                    <p:anim calcmode="lin" valueType="num">
                                      <p:cBhvr additive="base">
                                        <p:cTn id="198" dur="500" fill="hold"/>
                                        <p:tgtEl>
                                          <p:spTgt spid="39"/>
                                        </p:tgtEl>
                                        <p:attrNameLst>
                                          <p:attrName>ppt_x</p:attrName>
                                        </p:attrNameLst>
                                      </p:cBhvr>
                                      <p:tavLst>
                                        <p:tav tm="0">
                                          <p:val>
                                            <p:strVal val="#ppt_x"/>
                                          </p:val>
                                        </p:tav>
                                        <p:tav tm="100000">
                                          <p:val>
                                            <p:strVal val="#ppt_x"/>
                                          </p:val>
                                        </p:tav>
                                      </p:tavLst>
                                    </p:anim>
                                    <p:anim calcmode="lin" valueType="num">
                                      <p:cBhvr additive="base">
                                        <p:cTn id="199"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2" presetClass="entr" presetSubtype="1" fill="hold" grpId="0" nodeType="clickEffect">
                                  <p:stCondLst>
                                    <p:cond delay="0"/>
                                  </p:stCondLst>
                                  <p:childTnLst>
                                    <p:set>
                                      <p:cBhvr>
                                        <p:cTn id="203" dur="1" fill="hold">
                                          <p:stCondLst>
                                            <p:cond delay="0"/>
                                          </p:stCondLst>
                                        </p:cTn>
                                        <p:tgtEl>
                                          <p:spTgt spid="40"/>
                                        </p:tgtEl>
                                        <p:attrNameLst>
                                          <p:attrName>style.visibility</p:attrName>
                                        </p:attrNameLst>
                                      </p:cBhvr>
                                      <p:to>
                                        <p:strVal val="visible"/>
                                      </p:to>
                                    </p:set>
                                    <p:anim calcmode="lin" valueType="num">
                                      <p:cBhvr additive="base">
                                        <p:cTn id="204" dur="500" fill="hold"/>
                                        <p:tgtEl>
                                          <p:spTgt spid="40"/>
                                        </p:tgtEl>
                                        <p:attrNameLst>
                                          <p:attrName>ppt_x</p:attrName>
                                        </p:attrNameLst>
                                      </p:cBhvr>
                                      <p:tavLst>
                                        <p:tav tm="0">
                                          <p:val>
                                            <p:strVal val="#ppt_x"/>
                                          </p:val>
                                        </p:tav>
                                        <p:tav tm="100000">
                                          <p:val>
                                            <p:strVal val="#ppt_x"/>
                                          </p:val>
                                        </p:tav>
                                      </p:tavLst>
                                    </p:anim>
                                    <p:anim calcmode="lin" valueType="num">
                                      <p:cBhvr additive="base">
                                        <p:cTn id="205"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2" presetClass="exit" presetSubtype="4" fill="hold" grpId="0" nodeType="clickEffect">
                                  <p:stCondLst>
                                    <p:cond delay="0"/>
                                  </p:stCondLst>
                                  <p:childTnLst>
                                    <p:anim calcmode="lin" valueType="num">
                                      <p:cBhvr additive="base">
                                        <p:cTn id="209" dur="500"/>
                                        <p:tgtEl>
                                          <p:spTgt spid="35"/>
                                        </p:tgtEl>
                                        <p:attrNameLst>
                                          <p:attrName>ppt_x</p:attrName>
                                        </p:attrNameLst>
                                      </p:cBhvr>
                                      <p:tavLst>
                                        <p:tav tm="0">
                                          <p:val>
                                            <p:strVal val="ppt_x"/>
                                          </p:val>
                                        </p:tav>
                                        <p:tav tm="100000">
                                          <p:val>
                                            <p:strVal val="ppt_x"/>
                                          </p:val>
                                        </p:tav>
                                      </p:tavLst>
                                    </p:anim>
                                    <p:anim calcmode="lin" valueType="num">
                                      <p:cBhvr additive="base">
                                        <p:cTn id="210" dur="500"/>
                                        <p:tgtEl>
                                          <p:spTgt spid="35"/>
                                        </p:tgtEl>
                                        <p:attrNameLst>
                                          <p:attrName>ppt_y</p:attrName>
                                        </p:attrNameLst>
                                      </p:cBhvr>
                                      <p:tavLst>
                                        <p:tav tm="0">
                                          <p:val>
                                            <p:strVal val="ppt_y"/>
                                          </p:val>
                                        </p:tav>
                                        <p:tav tm="100000">
                                          <p:val>
                                            <p:strVal val="1+ppt_h/2"/>
                                          </p:val>
                                        </p:tav>
                                      </p:tavLst>
                                    </p:anim>
                                    <p:set>
                                      <p:cBhvr>
                                        <p:cTn id="211" dur="1" fill="hold">
                                          <p:stCondLst>
                                            <p:cond delay="499"/>
                                          </p:stCondLst>
                                        </p:cTn>
                                        <p:tgtEl>
                                          <p:spTgt spid="35"/>
                                        </p:tgtEl>
                                        <p:attrNameLst>
                                          <p:attrName>style.visibility</p:attrName>
                                        </p:attrNameLst>
                                      </p:cBhvr>
                                      <p:to>
                                        <p:strVal val="hidden"/>
                                      </p:to>
                                    </p:set>
                                  </p:childTnLst>
                                </p:cTn>
                              </p:par>
                              <p:par>
                                <p:cTn id="212" presetID="2" presetClass="exit" presetSubtype="4" fill="hold" grpId="1" nodeType="withEffect">
                                  <p:stCondLst>
                                    <p:cond delay="0"/>
                                  </p:stCondLst>
                                  <p:childTnLst>
                                    <p:anim calcmode="lin" valueType="num">
                                      <p:cBhvr additive="base">
                                        <p:cTn id="213" dur="500"/>
                                        <p:tgtEl>
                                          <p:spTgt spid="36"/>
                                        </p:tgtEl>
                                        <p:attrNameLst>
                                          <p:attrName>ppt_x</p:attrName>
                                        </p:attrNameLst>
                                      </p:cBhvr>
                                      <p:tavLst>
                                        <p:tav tm="0">
                                          <p:val>
                                            <p:strVal val="ppt_x"/>
                                          </p:val>
                                        </p:tav>
                                        <p:tav tm="100000">
                                          <p:val>
                                            <p:strVal val="ppt_x"/>
                                          </p:val>
                                        </p:tav>
                                      </p:tavLst>
                                    </p:anim>
                                    <p:anim calcmode="lin" valueType="num">
                                      <p:cBhvr additive="base">
                                        <p:cTn id="214" dur="500"/>
                                        <p:tgtEl>
                                          <p:spTgt spid="36"/>
                                        </p:tgtEl>
                                        <p:attrNameLst>
                                          <p:attrName>ppt_y</p:attrName>
                                        </p:attrNameLst>
                                      </p:cBhvr>
                                      <p:tavLst>
                                        <p:tav tm="0">
                                          <p:val>
                                            <p:strVal val="ppt_y"/>
                                          </p:val>
                                        </p:tav>
                                        <p:tav tm="100000">
                                          <p:val>
                                            <p:strVal val="1+ppt_h/2"/>
                                          </p:val>
                                        </p:tav>
                                      </p:tavLst>
                                    </p:anim>
                                    <p:set>
                                      <p:cBhvr>
                                        <p:cTn id="215" dur="1" fill="hold">
                                          <p:stCondLst>
                                            <p:cond delay="499"/>
                                          </p:stCondLst>
                                        </p:cTn>
                                        <p:tgtEl>
                                          <p:spTgt spid="36"/>
                                        </p:tgtEl>
                                        <p:attrNameLst>
                                          <p:attrName>style.visibility</p:attrName>
                                        </p:attrNameLst>
                                      </p:cBhvr>
                                      <p:to>
                                        <p:strVal val="hidden"/>
                                      </p:to>
                                    </p:set>
                                  </p:childTnLst>
                                </p:cTn>
                              </p:par>
                              <p:par>
                                <p:cTn id="216" presetID="2" presetClass="exit" presetSubtype="4" fill="hold" grpId="1" nodeType="withEffect">
                                  <p:stCondLst>
                                    <p:cond delay="0"/>
                                  </p:stCondLst>
                                  <p:childTnLst>
                                    <p:anim calcmode="lin" valueType="num">
                                      <p:cBhvr additive="base">
                                        <p:cTn id="217" dur="500"/>
                                        <p:tgtEl>
                                          <p:spTgt spid="37"/>
                                        </p:tgtEl>
                                        <p:attrNameLst>
                                          <p:attrName>ppt_x</p:attrName>
                                        </p:attrNameLst>
                                      </p:cBhvr>
                                      <p:tavLst>
                                        <p:tav tm="0">
                                          <p:val>
                                            <p:strVal val="ppt_x"/>
                                          </p:val>
                                        </p:tav>
                                        <p:tav tm="100000">
                                          <p:val>
                                            <p:strVal val="ppt_x"/>
                                          </p:val>
                                        </p:tav>
                                      </p:tavLst>
                                    </p:anim>
                                    <p:anim calcmode="lin" valueType="num">
                                      <p:cBhvr additive="base">
                                        <p:cTn id="218" dur="500"/>
                                        <p:tgtEl>
                                          <p:spTgt spid="37"/>
                                        </p:tgtEl>
                                        <p:attrNameLst>
                                          <p:attrName>ppt_y</p:attrName>
                                        </p:attrNameLst>
                                      </p:cBhvr>
                                      <p:tavLst>
                                        <p:tav tm="0">
                                          <p:val>
                                            <p:strVal val="ppt_y"/>
                                          </p:val>
                                        </p:tav>
                                        <p:tav tm="100000">
                                          <p:val>
                                            <p:strVal val="1+ppt_h/2"/>
                                          </p:val>
                                        </p:tav>
                                      </p:tavLst>
                                    </p:anim>
                                    <p:set>
                                      <p:cBhvr>
                                        <p:cTn id="219" dur="1" fill="hold">
                                          <p:stCondLst>
                                            <p:cond delay="499"/>
                                          </p:stCondLst>
                                        </p:cTn>
                                        <p:tgtEl>
                                          <p:spTgt spid="37"/>
                                        </p:tgtEl>
                                        <p:attrNameLst>
                                          <p:attrName>style.visibility</p:attrName>
                                        </p:attrNameLst>
                                      </p:cBhvr>
                                      <p:to>
                                        <p:strVal val="hidden"/>
                                      </p:to>
                                    </p:set>
                                  </p:childTnLst>
                                </p:cTn>
                              </p:par>
                              <p:par>
                                <p:cTn id="220" presetID="2" presetClass="exit" presetSubtype="4" fill="hold" grpId="1" nodeType="withEffect">
                                  <p:stCondLst>
                                    <p:cond delay="0"/>
                                  </p:stCondLst>
                                  <p:childTnLst>
                                    <p:anim calcmode="lin" valueType="num">
                                      <p:cBhvr additive="base">
                                        <p:cTn id="221" dur="500"/>
                                        <p:tgtEl>
                                          <p:spTgt spid="32"/>
                                        </p:tgtEl>
                                        <p:attrNameLst>
                                          <p:attrName>ppt_x</p:attrName>
                                        </p:attrNameLst>
                                      </p:cBhvr>
                                      <p:tavLst>
                                        <p:tav tm="0">
                                          <p:val>
                                            <p:strVal val="ppt_x"/>
                                          </p:val>
                                        </p:tav>
                                        <p:tav tm="100000">
                                          <p:val>
                                            <p:strVal val="ppt_x"/>
                                          </p:val>
                                        </p:tav>
                                      </p:tavLst>
                                    </p:anim>
                                    <p:anim calcmode="lin" valueType="num">
                                      <p:cBhvr additive="base">
                                        <p:cTn id="222" dur="500"/>
                                        <p:tgtEl>
                                          <p:spTgt spid="32"/>
                                        </p:tgtEl>
                                        <p:attrNameLst>
                                          <p:attrName>ppt_y</p:attrName>
                                        </p:attrNameLst>
                                      </p:cBhvr>
                                      <p:tavLst>
                                        <p:tav tm="0">
                                          <p:val>
                                            <p:strVal val="ppt_y"/>
                                          </p:val>
                                        </p:tav>
                                        <p:tav tm="100000">
                                          <p:val>
                                            <p:strVal val="1+ppt_h/2"/>
                                          </p:val>
                                        </p:tav>
                                      </p:tavLst>
                                    </p:anim>
                                    <p:set>
                                      <p:cBhvr>
                                        <p:cTn id="223" dur="1" fill="hold">
                                          <p:stCondLst>
                                            <p:cond delay="499"/>
                                          </p:stCondLst>
                                        </p:cTn>
                                        <p:tgtEl>
                                          <p:spTgt spid="32"/>
                                        </p:tgtEl>
                                        <p:attrNameLst>
                                          <p:attrName>style.visibility</p:attrName>
                                        </p:attrNameLst>
                                      </p:cBhvr>
                                      <p:to>
                                        <p:strVal val="hidden"/>
                                      </p:to>
                                    </p:set>
                                  </p:childTnLst>
                                </p:cTn>
                              </p:par>
                              <p:par>
                                <p:cTn id="224" presetID="1" presetClass="exit" presetSubtype="0" fill="hold" grpId="1" nodeType="withEffect">
                                  <p:stCondLst>
                                    <p:cond delay="0"/>
                                  </p:stCondLst>
                                  <p:childTnLst>
                                    <p:set>
                                      <p:cBhvr>
                                        <p:cTn id="225" dur="1" fill="hold">
                                          <p:stCondLst>
                                            <p:cond delay="0"/>
                                          </p:stCondLst>
                                        </p:cTn>
                                        <p:tgtEl>
                                          <p:spTgt spid="52"/>
                                        </p:tgtEl>
                                        <p:attrNameLst>
                                          <p:attrName>style.visibility</p:attrName>
                                        </p:attrNameLst>
                                      </p:cBhvr>
                                      <p:to>
                                        <p:strVal val="hidden"/>
                                      </p:to>
                                    </p:set>
                                  </p:childTnLst>
                                </p:cTn>
                              </p:par>
                            </p:childTnLst>
                          </p:cTn>
                        </p:par>
                      </p:childTnLst>
                    </p:cTn>
                  </p:par>
                  <p:par>
                    <p:cTn id="226" fill="hold">
                      <p:stCondLst>
                        <p:cond delay="indefinite"/>
                      </p:stCondLst>
                      <p:childTnLst>
                        <p:par>
                          <p:cTn id="227" fill="hold">
                            <p:stCondLst>
                              <p:cond delay="0"/>
                            </p:stCondLst>
                            <p:childTnLst>
                              <p:par>
                                <p:cTn id="228" presetID="4" presetClass="entr" presetSubtype="16" fill="hold" grpId="0" nodeType="clickEffect">
                                  <p:stCondLst>
                                    <p:cond delay="0"/>
                                  </p:stCondLst>
                                  <p:childTnLst>
                                    <p:set>
                                      <p:cBhvr>
                                        <p:cTn id="229" dur="1" fill="hold">
                                          <p:stCondLst>
                                            <p:cond delay="0"/>
                                          </p:stCondLst>
                                        </p:cTn>
                                        <p:tgtEl>
                                          <p:spTgt spid="41"/>
                                        </p:tgtEl>
                                        <p:attrNameLst>
                                          <p:attrName>style.visibility</p:attrName>
                                        </p:attrNameLst>
                                      </p:cBhvr>
                                      <p:to>
                                        <p:strVal val="visible"/>
                                      </p:to>
                                    </p:set>
                                    <p:animEffect transition="in" filter="box(in)">
                                      <p:cBhvr>
                                        <p:cTn id="230" dur="500"/>
                                        <p:tgtEl>
                                          <p:spTgt spid="41"/>
                                        </p:tgtEl>
                                      </p:cBhvr>
                                    </p:animEffect>
                                  </p:childTnLst>
                                </p:cTn>
                              </p:par>
                            </p:childTnLst>
                          </p:cTn>
                        </p:par>
                      </p:childTnLst>
                    </p:cTn>
                  </p:par>
                  <p:par>
                    <p:cTn id="231" fill="hold">
                      <p:stCondLst>
                        <p:cond delay="indefinite"/>
                      </p:stCondLst>
                      <p:childTnLst>
                        <p:par>
                          <p:cTn id="232" fill="hold">
                            <p:stCondLst>
                              <p:cond delay="0"/>
                            </p:stCondLst>
                            <p:childTnLst>
                              <p:par>
                                <p:cTn id="233" presetID="2" presetClass="entr" presetSubtype="8" fill="hold" grpId="0" nodeType="clickEffect">
                                  <p:stCondLst>
                                    <p:cond delay="0"/>
                                  </p:stCondLst>
                                  <p:childTnLst>
                                    <p:set>
                                      <p:cBhvr>
                                        <p:cTn id="234" dur="1" fill="hold">
                                          <p:stCondLst>
                                            <p:cond delay="0"/>
                                          </p:stCondLst>
                                        </p:cTn>
                                        <p:tgtEl>
                                          <p:spTgt spid="42"/>
                                        </p:tgtEl>
                                        <p:attrNameLst>
                                          <p:attrName>style.visibility</p:attrName>
                                        </p:attrNameLst>
                                      </p:cBhvr>
                                      <p:to>
                                        <p:strVal val="visible"/>
                                      </p:to>
                                    </p:set>
                                    <p:anim calcmode="lin" valueType="num">
                                      <p:cBhvr additive="base">
                                        <p:cTn id="235" dur="500" fill="hold"/>
                                        <p:tgtEl>
                                          <p:spTgt spid="42"/>
                                        </p:tgtEl>
                                        <p:attrNameLst>
                                          <p:attrName>ppt_x</p:attrName>
                                        </p:attrNameLst>
                                      </p:cBhvr>
                                      <p:tavLst>
                                        <p:tav tm="0">
                                          <p:val>
                                            <p:strVal val="0-#ppt_w/2"/>
                                          </p:val>
                                        </p:tav>
                                        <p:tav tm="100000">
                                          <p:val>
                                            <p:strVal val="#ppt_x"/>
                                          </p:val>
                                        </p:tav>
                                      </p:tavLst>
                                    </p:anim>
                                    <p:anim calcmode="lin" valueType="num">
                                      <p:cBhvr additive="base">
                                        <p:cTn id="236"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37" fill="hold">
                      <p:stCondLst>
                        <p:cond delay="indefinite"/>
                      </p:stCondLst>
                      <p:childTnLst>
                        <p:par>
                          <p:cTn id="238" fill="hold">
                            <p:stCondLst>
                              <p:cond delay="0"/>
                            </p:stCondLst>
                            <p:childTnLst>
                              <p:par>
                                <p:cTn id="239" presetID="29" presetClass="entr" presetSubtype="0" fill="hold" grpId="0" nodeType="clickEffect">
                                  <p:stCondLst>
                                    <p:cond delay="0"/>
                                  </p:stCondLst>
                                  <p:childTnLst>
                                    <p:set>
                                      <p:cBhvr>
                                        <p:cTn id="240" dur="1" fill="hold">
                                          <p:stCondLst>
                                            <p:cond delay="0"/>
                                          </p:stCondLst>
                                        </p:cTn>
                                        <p:tgtEl>
                                          <p:spTgt spid="43"/>
                                        </p:tgtEl>
                                        <p:attrNameLst>
                                          <p:attrName>style.visibility</p:attrName>
                                        </p:attrNameLst>
                                      </p:cBhvr>
                                      <p:to>
                                        <p:strVal val="visible"/>
                                      </p:to>
                                    </p:set>
                                    <p:anim calcmode="lin" valueType="num">
                                      <p:cBhvr>
                                        <p:cTn id="241" dur="1000" fill="hold"/>
                                        <p:tgtEl>
                                          <p:spTgt spid="43"/>
                                        </p:tgtEl>
                                        <p:attrNameLst>
                                          <p:attrName>ppt_x</p:attrName>
                                        </p:attrNameLst>
                                      </p:cBhvr>
                                      <p:tavLst>
                                        <p:tav tm="0">
                                          <p:val>
                                            <p:strVal val="#ppt_x-.2"/>
                                          </p:val>
                                        </p:tav>
                                        <p:tav tm="100000">
                                          <p:val>
                                            <p:strVal val="#ppt_x"/>
                                          </p:val>
                                        </p:tav>
                                      </p:tavLst>
                                    </p:anim>
                                    <p:anim calcmode="lin" valueType="num">
                                      <p:cBhvr>
                                        <p:cTn id="242"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243"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9" grpId="0" animBg="1"/>
      <p:bldP spid="23" grpId="0" animBg="1"/>
      <p:bldP spid="25" grpId="0" animBg="1"/>
      <p:bldP spid="27" grpId="0" animBg="1"/>
      <p:bldP spid="29" grpId="0" animBg="1"/>
      <p:bldP spid="31" grpId="0"/>
      <p:bldP spid="32" grpId="0"/>
      <p:bldP spid="32" grpId="1"/>
      <p:bldP spid="35" grpId="0" animBg="1"/>
      <p:bldP spid="36" grpId="0" animBg="1"/>
      <p:bldP spid="36" grpId="1" animBg="1"/>
      <p:bldP spid="37" grpId="0" animBg="1"/>
      <p:bldP spid="37" grpId="1" animBg="1"/>
      <p:bldP spid="38" grpId="0" animBg="1"/>
      <p:bldP spid="39" grpId="0" animBg="1"/>
      <p:bldP spid="40" grpId="0" animBg="1"/>
      <p:bldP spid="41" grpId="0"/>
      <p:bldP spid="42" grpId="0" animBg="1"/>
      <p:bldP spid="43" grpId="0" animBg="1"/>
      <p:bldP spid="45" grpId="0" animBg="1"/>
      <p:bldP spid="46" grpId="0"/>
      <p:bldP spid="46" grpId="1"/>
      <p:bldP spid="49" grpId="0" animBg="1"/>
      <p:bldP spid="50" grpId="0" animBg="1"/>
      <p:bldP spid="51" grpId="0"/>
      <p:bldP spid="44" grpId="0"/>
      <p:bldP spid="52" grpId="0"/>
      <p:bldP spid="52" grpId="1"/>
      <p:bldP spid="55" grpId="0"/>
      <p:bldP spid="57" grpId="0" animBg="1"/>
      <p:bldP spid="59" grpId="0"/>
      <p:bldP spid="54" grpId="0"/>
      <p:bldP spid="56" grpId="0"/>
      <p:bldP spid="66" grpId="0" animBg="1"/>
      <p:bldP spid="67" grpId="0"/>
      <p:bldP spid="58" grpId="0" animBg="1"/>
      <p:bldP spid="6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43</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4" name="23 Dikdörtgen"/>
          <p:cNvSpPr/>
          <p:nvPr/>
        </p:nvSpPr>
        <p:spPr>
          <a:xfrm>
            <a:off x="214282" y="1714488"/>
            <a:ext cx="8715436" cy="4857784"/>
          </a:xfrm>
          <a:prstGeom prst="rect">
            <a:avLst/>
          </a:prstGeom>
          <a:scene3d>
            <a:camera prst="orthographicFront"/>
            <a:lightRig rig="threePt" dir="t"/>
          </a:scene3d>
          <a:sp3d>
            <a:bevelT prst="slope"/>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tr-TR" dirty="0"/>
          </a:p>
        </p:txBody>
      </p:sp>
      <p:sp>
        <p:nvSpPr>
          <p:cNvPr id="31" name="AutoShape 12"/>
          <p:cNvSpPr>
            <a:spLocks/>
          </p:cNvSpPr>
          <p:nvPr/>
        </p:nvSpPr>
        <p:spPr bwMode="auto">
          <a:xfrm>
            <a:off x="4857752" y="2500306"/>
            <a:ext cx="457200" cy="3929090"/>
          </a:xfrm>
          <a:prstGeom prst="rightBrace">
            <a:avLst>
              <a:gd name="adj1" fmla="val 12500"/>
              <a:gd name="adj2" fmla="val 50000"/>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a:solidFill>
                <a:srgbClr val="FF0000"/>
              </a:solidFill>
            </a:endParaRPr>
          </a:p>
        </p:txBody>
      </p:sp>
      <p:sp>
        <p:nvSpPr>
          <p:cNvPr id="32" name="Rectangle 13"/>
          <p:cNvSpPr>
            <a:spLocks noChangeArrowheads="1"/>
          </p:cNvSpPr>
          <p:nvPr/>
        </p:nvSpPr>
        <p:spPr bwMode="auto">
          <a:xfrm>
            <a:off x="5357818" y="4286257"/>
            <a:ext cx="3500462" cy="338554"/>
          </a:xfrm>
          <a:prstGeom prst="rect">
            <a:avLst/>
          </a:prstGeom>
          <a:noFill/>
          <a:ln w="9525" algn="ctr">
            <a:noFill/>
            <a:miter lim="800000"/>
            <a:headEnd/>
            <a:tailEnd/>
          </a:ln>
        </p:spPr>
        <p:txBody>
          <a:bodyPr wrap="square">
            <a:spAutoFit/>
          </a:bodyPr>
          <a:lstStyle/>
          <a:p>
            <a:pPr marL="342900" indent="-342900" eaLnBrk="0" hangingPunct="0">
              <a:spcBef>
                <a:spcPct val="20000"/>
              </a:spcBef>
              <a:buClr>
                <a:schemeClr val="accent1"/>
              </a:buClr>
              <a:buSzPct val="65000"/>
              <a:buFont typeface="Wingdings" pitchFamily="2" charset="2"/>
              <a:buNone/>
            </a:pPr>
            <a:r>
              <a:rPr lang="tr-TR" sz="1600" b="1" dirty="0" smtClean="0">
                <a:solidFill>
                  <a:schemeClr val="tx2"/>
                </a:solidFill>
                <a:latin typeface="Arial" charset="0"/>
              </a:rPr>
              <a:t>İl Çevre ve Orman Müdürlükleri </a:t>
            </a:r>
            <a:endParaRPr lang="tr-TR" sz="1600" b="1" dirty="0">
              <a:solidFill>
                <a:schemeClr val="tx2"/>
              </a:solidFill>
              <a:latin typeface="Arial" charset="0"/>
            </a:endParaRPr>
          </a:p>
        </p:txBody>
      </p:sp>
      <p:sp>
        <p:nvSpPr>
          <p:cNvPr id="33" name="32 Dikdörtgen"/>
          <p:cNvSpPr/>
          <p:nvPr/>
        </p:nvSpPr>
        <p:spPr>
          <a:xfrm>
            <a:off x="285720" y="2357430"/>
            <a:ext cx="4572000" cy="1034129"/>
          </a:xfrm>
          <a:prstGeom prst="rect">
            <a:avLst/>
          </a:prstGeom>
        </p:spPr>
        <p:txBody>
          <a:bodyPr>
            <a:spAutoFit/>
          </a:bodyPr>
          <a:lstStyle/>
          <a:p>
            <a:pPr marL="342900" indent="-342900" eaLnBrk="0" hangingPunct="0">
              <a:spcBef>
                <a:spcPct val="20000"/>
              </a:spcBef>
              <a:buClr>
                <a:schemeClr val="accent1"/>
              </a:buClr>
              <a:buSzPct val="65000"/>
              <a:buFont typeface="Wingdings" pitchFamily="2" charset="2"/>
              <a:buNone/>
            </a:pPr>
            <a:r>
              <a:rPr lang="tr-TR" dirty="0" smtClean="0">
                <a:latin typeface="Arial" charset="0"/>
              </a:rPr>
              <a:t>1- Başvuru</a:t>
            </a:r>
          </a:p>
          <a:p>
            <a:pPr marL="342900" indent="-342900" eaLnBrk="0" hangingPunct="0">
              <a:spcBef>
                <a:spcPct val="20000"/>
              </a:spcBef>
              <a:buClr>
                <a:schemeClr val="accent1"/>
              </a:buClr>
              <a:buSzPct val="65000"/>
              <a:buFont typeface="Wingdings" pitchFamily="2" charset="2"/>
              <a:buNone/>
            </a:pPr>
            <a:r>
              <a:rPr lang="tr-TR" dirty="0" smtClean="0">
                <a:latin typeface="Arial" charset="0"/>
              </a:rPr>
              <a:t>2- İnceleme</a:t>
            </a:r>
          </a:p>
          <a:p>
            <a:pPr marL="342900" indent="-342900" eaLnBrk="0" hangingPunct="0">
              <a:spcBef>
                <a:spcPct val="20000"/>
              </a:spcBef>
              <a:buClr>
                <a:schemeClr val="accent1"/>
              </a:buClr>
              <a:buSzPct val="65000"/>
              <a:buFont typeface="Wingdings" pitchFamily="2" charset="2"/>
              <a:buNone/>
            </a:pPr>
            <a:r>
              <a:rPr lang="tr-TR" dirty="0" smtClean="0">
                <a:latin typeface="Arial" charset="0"/>
              </a:rPr>
              <a:t>3- Geçici Faaliyet Belgesi verilmesi</a:t>
            </a:r>
            <a:endParaRPr lang="tr-TR" dirty="0">
              <a:latin typeface="Arial" charset="0"/>
            </a:endParaRPr>
          </a:p>
        </p:txBody>
      </p:sp>
      <p:sp>
        <p:nvSpPr>
          <p:cNvPr id="34" name="33 Dikdörtgen"/>
          <p:cNvSpPr/>
          <p:nvPr/>
        </p:nvSpPr>
        <p:spPr>
          <a:xfrm>
            <a:off x="285720" y="3643314"/>
            <a:ext cx="4572000" cy="701731"/>
          </a:xfrm>
          <a:prstGeom prst="rect">
            <a:avLst/>
          </a:prstGeom>
        </p:spPr>
        <p:txBody>
          <a:bodyPr>
            <a:spAutoFit/>
          </a:bodyPr>
          <a:lstStyle/>
          <a:p>
            <a:pPr marL="342900" indent="-342900" eaLnBrk="0" hangingPunct="0">
              <a:spcBef>
                <a:spcPct val="20000"/>
              </a:spcBef>
              <a:buClr>
                <a:schemeClr val="accent1"/>
              </a:buClr>
              <a:buSzPct val="65000"/>
              <a:buFont typeface="Wingdings" pitchFamily="2" charset="2"/>
              <a:buNone/>
            </a:pPr>
            <a:r>
              <a:rPr lang="tr-TR" dirty="0" smtClean="0">
                <a:latin typeface="Arial" charset="0"/>
              </a:rPr>
              <a:t>4- İzin ve Lisans Başvurusu</a:t>
            </a:r>
          </a:p>
          <a:p>
            <a:pPr marL="342900" indent="-342900" eaLnBrk="0" hangingPunct="0">
              <a:spcBef>
                <a:spcPct val="20000"/>
              </a:spcBef>
              <a:buClr>
                <a:schemeClr val="accent1"/>
              </a:buClr>
              <a:buSzPct val="65000"/>
              <a:buFont typeface="Wingdings" pitchFamily="2" charset="2"/>
              <a:buNone/>
            </a:pPr>
            <a:r>
              <a:rPr lang="tr-TR" dirty="0" smtClean="0">
                <a:latin typeface="Arial" charset="0"/>
              </a:rPr>
              <a:t>    </a:t>
            </a:r>
            <a:endParaRPr lang="tr-TR" dirty="0">
              <a:latin typeface="Arial" charset="0"/>
            </a:endParaRPr>
          </a:p>
        </p:txBody>
      </p:sp>
      <p:sp>
        <p:nvSpPr>
          <p:cNvPr id="35" name="34 Dikdörtgen"/>
          <p:cNvSpPr/>
          <p:nvPr/>
        </p:nvSpPr>
        <p:spPr>
          <a:xfrm>
            <a:off x="357158" y="4929198"/>
            <a:ext cx="2104166" cy="369332"/>
          </a:xfrm>
          <a:prstGeom prst="rect">
            <a:avLst/>
          </a:prstGeom>
        </p:spPr>
        <p:txBody>
          <a:bodyPr wrap="none">
            <a:spAutoFit/>
          </a:bodyPr>
          <a:lstStyle/>
          <a:p>
            <a:pPr marL="342900" indent="-342900" eaLnBrk="0" hangingPunct="0">
              <a:spcBef>
                <a:spcPct val="20000"/>
              </a:spcBef>
              <a:buClr>
                <a:schemeClr val="accent1"/>
              </a:buClr>
              <a:buSzPct val="65000"/>
              <a:buFont typeface="Wingdings" pitchFamily="2" charset="2"/>
              <a:buNone/>
            </a:pPr>
            <a:r>
              <a:rPr lang="tr-TR" dirty="0" smtClean="0">
                <a:latin typeface="Arial" charset="0"/>
              </a:rPr>
              <a:t>5- Teknik İnceleme</a:t>
            </a:r>
            <a:endParaRPr lang="tr-TR" dirty="0">
              <a:latin typeface="Arial" charset="0"/>
            </a:endParaRPr>
          </a:p>
        </p:txBody>
      </p:sp>
      <p:sp>
        <p:nvSpPr>
          <p:cNvPr id="36" name="35 Dikdörtgen"/>
          <p:cNvSpPr/>
          <p:nvPr/>
        </p:nvSpPr>
        <p:spPr>
          <a:xfrm>
            <a:off x="357158" y="5786454"/>
            <a:ext cx="4572000" cy="701731"/>
          </a:xfrm>
          <a:prstGeom prst="rect">
            <a:avLst/>
          </a:prstGeom>
        </p:spPr>
        <p:txBody>
          <a:bodyPr>
            <a:spAutoFit/>
          </a:bodyPr>
          <a:lstStyle/>
          <a:p>
            <a:pPr marL="342900" indent="-342900" eaLnBrk="0" hangingPunct="0">
              <a:spcBef>
                <a:spcPct val="20000"/>
              </a:spcBef>
              <a:buClr>
                <a:schemeClr val="accent1"/>
              </a:buClr>
              <a:buSzPct val="65000"/>
              <a:buFont typeface="Wingdings" pitchFamily="2" charset="2"/>
              <a:buNone/>
            </a:pPr>
            <a:r>
              <a:rPr lang="tr-TR" dirty="0" smtClean="0">
                <a:latin typeface="Arial" charset="0"/>
              </a:rPr>
              <a:t>6- Çevre İzin/Çevre İzin ve Lisans Belgesi</a:t>
            </a:r>
          </a:p>
          <a:p>
            <a:pPr marL="342900" indent="-342900" eaLnBrk="0" hangingPunct="0">
              <a:spcBef>
                <a:spcPct val="20000"/>
              </a:spcBef>
              <a:buClr>
                <a:schemeClr val="accent1"/>
              </a:buClr>
              <a:buSzPct val="65000"/>
              <a:buFont typeface="Wingdings" pitchFamily="2" charset="2"/>
              <a:buNone/>
            </a:pPr>
            <a:r>
              <a:rPr lang="tr-TR" dirty="0" smtClean="0">
                <a:latin typeface="Arial" charset="0"/>
              </a:rPr>
              <a:t>	verilmesi</a:t>
            </a:r>
            <a:endParaRPr lang="tr-TR" dirty="0">
              <a:latin typeface="Arial" charset="0"/>
            </a:endParaRPr>
          </a:p>
        </p:txBody>
      </p:sp>
      <p:sp>
        <p:nvSpPr>
          <p:cNvPr id="37" name="36 Dikdörtgen"/>
          <p:cNvSpPr/>
          <p:nvPr/>
        </p:nvSpPr>
        <p:spPr>
          <a:xfrm>
            <a:off x="214282" y="1285860"/>
            <a:ext cx="2139496" cy="369332"/>
          </a:xfrm>
          <a:prstGeom prst="rect">
            <a:avLst/>
          </a:prstGeom>
        </p:spPr>
        <p:txBody>
          <a:bodyPr wrap="none">
            <a:spAutoFit/>
          </a:bodyPr>
          <a:lstStyle/>
          <a:p>
            <a:pPr marL="342900" indent="-342900" eaLnBrk="0" hangingPunct="0">
              <a:spcBef>
                <a:spcPct val="20000"/>
              </a:spcBef>
              <a:buClr>
                <a:schemeClr val="accent1"/>
              </a:buClr>
              <a:buSzPct val="65000"/>
              <a:buFont typeface="Wingdings" pitchFamily="2" charset="2"/>
              <a:buNone/>
            </a:pPr>
            <a:r>
              <a:rPr lang="tr-TR" b="1" dirty="0" smtClean="0"/>
              <a:t>Ek-2 Faaliyetleri İçin </a:t>
            </a:r>
            <a:endParaRPr lang="tr-TR" b="1" dirty="0"/>
          </a:p>
        </p:txBody>
      </p:sp>
      <p:sp>
        <p:nvSpPr>
          <p:cNvPr id="15"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Süreç</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ppt_x</p:attrName>
                                        </p:attrNameLst>
                                      </p:cBhvr>
                                      <p:tavLst>
                                        <p:tav tm="0">
                                          <p:val>
                                            <p:strVal val="#ppt_x-.2"/>
                                          </p:val>
                                        </p:tav>
                                        <p:tav tm="100000">
                                          <p:val>
                                            <p:strVal val="#ppt_x"/>
                                          </p:val>
                                        </p:tav>
                                      </p:tavLst>
                                    </p:anim>
                                    <p:anim calcmode="lin" valueType="num">
                                      <p:cBhvr>
                                        <p:cTn id="8"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1" grpId="0" animBg="1"/>
      <p:bldP spid="32" grpId="0"/>
      <p:bldP spid="33" grpId="0"/>
      <p:bldP spid="34" grpId="0"/>
      <p:bldP spid="35" grpId="0"/>
      <p:bldP spid="36" grpId="0"/>
      <p:bldP spid="37" grpId="0"/>
      <p:bldP spid="1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AutoShape 7"/>
          <p:cNvSpPr>
            <a:spLocks noChangeArrowheads="1"/>
          </p:cNvSpPr>
          <p:nvPr/>
        </p:nvSpPr>
        <p:spPr bwMode="auto">
          <a:xfrm>
            <a:off x="2071670" y="1071546"/>
            <a:ext cx="3000396" cy="576262"/>
          </a:xfrm>
          <a:prstGeom prst="roundRect">
            <a:avLst>
              <a:gd name="adj" fmla="val 16667"/>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dirty="0" smtClean="0"/>
              <a:t>ÇEVRE İZİN/LİSANSINA </a:t>
            </a:r>
          </a:p>
          <a:p>
            <a:pPr algn="ctr" eaLnBrk="0" hangingPunct="0">
              <a:spcBef>
                <a:spcPct val="20000"/>
              </a:spcBef>
              <a:buClr>
                <a:schemeClr val="accent1"/>
              </a:buClr>
              <a:buSzPct val="65000"/>
              <a:buFont typeface="Wingdings" pitchFamily="2" charset="2"/>
              <a:buNone/>
              <a:defRPr/>
            </a:pPr>
            <a:r>
              <a:rPr lang="tr-TR" sz="1600" dirty="0" smtClean="0"/>
              <a:t>TABİ BİR TESİS</a:t>
            </a:r>
            <a:endParaRPr lang="tr-TR" sz="1600" dirty="0"/>
          </a:p>
        </p:txBody>
      </p:sp>
      <p:sp>
        <p:nvSpPr>
          <p:cNvPr id="2080" name="AutoShape 32"/>
          <p:cNvSpPr>
            <a:spLocks noChangeArrowheads="1"/>
          </p:cNvSpPr>
          <p:nvPr/>
        </p:nvSpPr>
        <p:spPr bwMode="auto">
          <a:xfrm>
            <a:off x="3571868" y="1643050"/>
            <a:ext cx="214313" cy="500066"/>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53" name="Rectangle 92"/>
          <p:cNvSpPr txBox="1">
            <a:spLocks noChangeArrowheads="1"/>
          </p:cNvSpPr>
          <p:nvPr/>
        </p:nvSpPr>
        <p:spPr bwMode="auto">
          <a:xfrm>
            <a:off x="214282" y="214290"/>
            <a:ext cx="990600" cy="376238"/>
          </a:xfrm>
          <a:prstGeom prst="rect">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2"/>
          </a:fillRef>
          <a:effectRef idx="1">
            <a:schemeClr val="accent2"/>
          </a:effectRef>
          <a:fontRef idx="minor">
            <a:schemeClr val="lt1"/>
          </a:fontRef>
        </p:style>
        <p:txBody>
          <a:bodyPr anchor="ctr"/>
          <a:lstStyle/>
          <a:p>
            <a:pPr marL="342900" indent="-342900" algn="ctr" eaLnBrk="0" hangingPunct="0">
              <a:spcBef>
                <a:spcPct val="20000"/>
              </a:spcBef>
              <a:buClr>
                <a:schemeClr val="accent1"/>
              </a:buClr>
              <a:buSzPct val="65000"/>
              <a:buFont typeface="Wingdings" pitchFamily="2" charset="2"/>
              <a:buNone/>
              <a:defRPr/>
            </a:pPr>
            <a:r>
              <a:rPr lang="tr-TR" sz="2000" b="1" dirty="0" smtClean="0"/>
              <a:t>EK-2</a:t>
            </a:r>
            <a:endParaRPr lang="tr-TR" sz="2000" b="1" dirty="0"/>
          </a:p>
        </p:txBody>
      </p:sp>
      <p:sp>
        <p:nvSpPr>
          <p:cNvPr id="54" name="AutoShape 25"/>
          <p:cNvSpPr>
            <a:spLocks noChangeArrowheads="1"/>
          </p:cNvSpPr>
          <p:nvPr/>
        </p:nvSpPr>
        <p:spPr bwMode="auto">
          <a:xfrm>
            <a:off x="2571736" y="3786190"/>
            <a:ext cx="2286016" cy="1214446"/>
          </a:xfrm>
          <a:prstGeom prst="flowChartDecision">
            <a:avLst/>
          </a:prstGeom>
          <a:solidFill>
            <a:schemeClr val="accent5">
              <a:lumMod val="60000"/>
              <a:lumOff val="40000"/>
            </a:schemeClr>
          </a:solidFill>
          <a:ln w="9525">
            <a:solidFill>
              <a:schemeClr val="tx1"/>
            </a:solidFill>
            <a:miter lim="800000"/>
            <a:headEnd/>
            <a:tailEnd/>
          </a:ln>
          <a:effectLst/>
          <a:scene3d>
            <a:camera prst="orthographicFront"/>
            <a:lightRig rig="threePt" dir="t"/>
          </a:scene3d>
          <a:sp3d>
            <a:bevelT prst="slope"/>
          </a:sp3d>
        </p:spPr>
        <p:txBody>
          <a:bodyPr wrap="none" anchor="ctr"/>
          <a:lstStyle/>
          <a:p>
            <a:pPr algn="ctr" eaLnBrk="0" hangingPunct="0">
              <a:spcBef>
                <a:spcPct val="20000"/>
              </a:spcBef>
              <a:buClr>
                <a:schemeClr val="accent1"/>
              </a:buClr>
              <a:buSzPct val="65000"/>
              <a:defRPr/>
            </a:pPr>
            <a:r>
              <a:rPr lang="tr-TR" sz="1200" b="1" dirty="0" smtClean="0"/>
              <a:t>BAŞVURU </a:t>
            </a:r>
          </a:p>
          <a:p>
            <a:pPr algn="ctr" eaLnBrk="0" hangingPunct="0">
              <a:spcBef>
                <a:spcPct val="20000"/>
              </a:spcBef>
              <a:buClr>
                <a:schemeClr val="accent1"/>
              </a:buClr>
              <a:buSzPct val="65000"/>
              <a:defRPr/>
            </a:pPr>
            <a:r>
              <a:rPr lang="tr-TR" sz="1200" b="1" dirty="0" smtClean="0"/>
              <a:t>UYGUN BULUNDU MU?</a:t>
            </a:r>
          </a:p>
        </p:txBody>
      </p:sp>
      <p:sp>
        <p:nvSpPr>
          <p:cNvPr id="55" name="Text Box 69"/>
          <p:cNvSpPr txBox="1">
            <a:spLocks noChangeArrowheads="1"/>
          </p:cNvSpPr>
          <p:nvPr/>
        </p:nvSpPr>
        <p:spPr bwMode="auto">
          <a:xfrm>
            <a:off x="3000364" y="5143512"/>
            <a:ext cx="642942"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EVET</a:t>
            </a:r>
          </a:p>
        </p:txBody>
      </p:sp>
      <p:sp>
        <p:nvSpPr>
          <p:cNvPr id="56" name="AutoShape 32"/>
          <p:cNvSpPr>
            <a:spLocks noChangeArrowheads="1"/>
          </p:cNvSpPr>
          <p:nvPr/>
        </p:nvSpPr>
        <p:spPr bwMode="auto">
          <a:xfrm>
            <a:off x="3643306" y="5000636"/>
            <a:ext cx="214314" cy="607223"/>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57" name="AutoShape 9"/>
          <p:cNvSpPr>
            <a:spLocks noChangeArrowheads="1"/>
          </p:cNvSpPr>
          <p:nvPr/>
        </p:nvSpPr>
        <p:spPr bwMode="auto">
          <a:xfrm>
            <a:off x="1785918" y="5643578"/>
            <a:ext cx="4500594" cy="1000132"/>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Sürecin Tamamlanması İçin </a:t>
            </a:r>
            <a:r>
              <a:rPr lang="tr-TR" sz="1600" b="1" dirty="0" smtClean="0">
                <a:solidFill>
                  <a:srgbClr val="C00000"/>
                </a:solidFill>
              </a:rPr>
              <a:t>1 Yıl </a:t>
            </a:r>
            <a:r>
              <a:rPr lang="tr-TR" sz="1600" b="1" dirty="0" smtClean="0">
                <a:solidFill>
                  <a:schemeClr val="tx1"/>
                </a:solidFill>
              </a:rPr>
              <a:t>Süreli</a:t>
            </a:r>
          </a:p>
          <a:p>
            <a:pPr algn="ctr" eaLnBrk="0" hangingPunct="0">
              <a:spcBef>
                <a:spcPct val="20000"/>
              </a:spcBef>
              <a:buClr>
                <a:schemeClr val="accent1"/>
              </a:buClr>
              <a:buSzPct val="65000"/>
              <a:buFont typeface="Wingdings" pitchFamily="2" charset="2"/>
              <a:buNone/>
              <a:defRPr/>
            </a:pPr>
            <a:r>
              <a:rPr lang="tr-TR" sz="1600" b="1" dirty="0" smtClean="0">
                <a:solidFill>
                  <a:srgbClr val="C00000"/>
                </a:solidFill>
              </a:rPr>
              <a:t>G</a:t>
            </a:r>
            <a:r>
              <a:rPr lang="tr-TR" sz="1600" b="1" dirty="0" smtClean="0">
                <a:solidFill>
                  <a:schemeClr val="tx1"/>
                </a:solidFill>
              </a:rPr>
              <a:t>eçici </a:t>
            </a:r>
            <a:r>
              <a:rPr lang="tr-TR" sz="1600" b="1" dirty="0">
                <a:solidFill>
                  <a:srgbClr val="C00000"/>
                </a:solidFill>
              </a:rPr>
              <a:t>F</a:t>
            </a:r>
            <a:r>
              <a:rPr lang="tr-TR" sz="1600" b="1" dirty="0">
                <a:solidFill>
                  <a:schemeClr val="tx1"/>
                </a:solidFill>
              </a:rPr>
              <a:t>aaliyet </a:t>
            </a:r>
            <a:r>
              <a:rPr lang="tr-TR" sz="1600" b="1" dirty="0" smtClean="0">
                <a:solidFill>
                  <a:srgbClr val="C00000"/>
                </a:solidFill>
              </a:rPr>
              <a:t>B</a:t>
            </a:r>
            <a:r>
              <a:rPr lang="tr-TR" sz="1600" b="1" dirty="0" smtClean="0">
                <a:solidFill>
                  <a:schemeClr val="tx1"/>
                </a:solidFill>
              </a:rPr>
              <a:t>elgesi</a:t>
            </a:r>
            <a:r>
              <a:rPr lang="tr-TR" sz="1600" b="1" dirty="0">
                <a:solidFill>
                  <a:schemeClr val="tx1"/>
                </a:solidFill>
              </a:rPr>
              <a:t> </a:t>
            </a:r>
            <a:endParaRPr lang="tr-TR" sz="1600" b="1" dirty="0" smtClean="0">
              <a:solidFill>
                <a:schemeClr val="tx1"/>
              </a:solidFill>
            </a:endParaRP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Düzenlenir</a:t>
            </a:r>
          </a:p>
        </p:txBody>
      </p:sp>
      <p:sp>
        <p:nvSpPr>
          <p:cNvPr id="58" name="Text Box 70"/>
          <p:cNvSpPr txBox="1">
            <a:spLocks noChangeArrowheads="1"/>
          </p:cNvSpPr>
          <p:nvPr/>
        </p:nvSpPr>
        <p:spPr bwMode="auto">
          <a:xfrm>
            <a:off x="2000232" y="4572008"/>
            <a:ext cx="642941"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HAYIR</a:t>
            </a:r>
          </a:p>
        </p:txBody>
      </p:sp>
      <p:sp>
        <p:nvSpPr>
          <p:cNvPr id="67" name="66 Yuvarlatılmış Dikdörtgen"/>
          <p:cNvSpPr/>
          <p:nvPr/>
        </p:nvSpPr>
        <p:spPr>
          <a:xfrm>
            <a:off x="5929322" y="1071546"/>
            <a:ext cx="2500330" cy="185738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just"/>
            <a:r>
              <a:rPr lang="tr-TR" b="1" dirty="0" smtClean="0">
                <a:solidFill>
                  <a:srgbClr val="C00000"/>
                </a:solidFill>
              </a:rPr>
              <a:t>Ek-3A ve Ek-3B’de </a:t>
            </a:r>
            <a:r>
              <a:rPr lang="tr-TR" dirty="0" smtClean="0"/>
              <a:t>belirtilen bilgi, belge ve raporları içeren dosya hazırlanarak</a:t>
            </a:r>
          </a:p>
          <a:p>
            <a:pPr algn="just"/>
            <a:r>
              <a:rPr lang="tr-TR" dirty="0" smtClean="0">
                <a:solidFill>
                  <a:srgbClr val="C00000"/>
                </a:solidFill>
              </a:rPr>
              <a:t>Elektronik Başvuru yapılır.</a:t>
            </a:r>
            <a:endParaRPr lang="tr-TR" dirty="0">
              <a:solidFill>
                <a:srgbClr val="C00000"/>
              </a:solidFill>
            </a:endParaRPr>
          </a:p>
        </p:txBody>
      </p:sp>
      <p:sp>
        <p:nvSpPr>
          <p:cNvPr id="68" name="AutoShape 11"/>
          <p:cNvSpPr>
            <a:spLocks noChangeArrowheads="1"/>
          </p:cNvSpPr>
          <p:nvPr/>
        </p:nvSpPr>
        <p:spPr bwMode="auto">
          <a:xfrm>
            <a:off x="2714612" y="2214554"/>
            <a:ext cx="2160587" cy="865187"/>
          </a:xfrm>
          <a:prstGeom prst="roundRect">
            <a:avLst>
              <a:gd name="adj" fmla="val 16667"/>
            </a:avLst>
          </a:prstGeom>
          <a:ln>
            <a:headEnd/>
            <a:tailEnd/>
          </a:ln>
          <a:scene3d>
            <a:camera prst="orthographicFront"/>
            <a:lightRig rig="threePt" dir="t"/>
          </a:scene3d>
          <a:sp3d>
            <a:bevelT prst="slope"/>
          </a:sp3d>
        </p:spPr>
        <p:style>
          <a:lnRef idx="1">
            <a:schemeClr val="dk1"/>
          </a:lnRef>
          <a:fillRef idx="2">
            <a:schemeClr val="dk1"/>
          </a:fillRef>
          <a:effectRef idx="1">
            <a:schemeClr val="dk1"/>
          </a:effectRef>
          <a:fontRef idx="minor">
            <a:schemeClr val="dk1"/>
          </a:fontRef>
        </p:style>
        <p:txBody>
          <a:bodyPr wrap="none" anchor="ctr"/>
          <a:lstStyle/>
          <a:p>
            <a:pPr algn="ctr" eaLnBrk="0" hangingPunct="0">
              <a:spcBef>
                <a:spcPct val="20000"/>
              </a:spcBef>
              <a:buClr>
                <a:schemeClr val="accent1"/>
              </a:buClr>
              <a:buSzPct val="65000"/>
              <a:defRPr/>
            </a:pPr>
            <a:r>
              <a:rPr lang="tr-TR" sz="1600" b="1" dirty="0" smtClean="0"/>
              <a:t>İÇOM-ÇYŞM </a:t>
            </a:r>
          </a:p>
          <a:p>
            <a:pPr algn="ctr" eaLnBrk="0" hangingPunct="0">
              <a:spcBef>
                <a:spcPct val="20000"/>
              </a:spcBef>
              <a:buClr>
                <a:schemeClr val="accent1"/>
              </a:buClr>
              <a:buSzPct val="65000"/>
              <a:buFont typeface="Wingdings" pitchFamily="2" charset="2"/>
              <a:buNone/>
              <a:defRPr/>
            </a:pPr>
            <a:r>
              <a:rPr lang="tr-TR" sz="1600" b="1" dirty="0" smtClean="0"/>
              <a:t>İnceleme</a:t>
            </a:r>
          </a:p>
          <a:p>
            <a:pPr algn="ctr" eaLnBrk="0" hangingPunct="0">
              <a:spcBef>
                <a:spcPct val="20000"/>
              </a:spcBef>
              <a:buClr>
                <a:schemeClr val="accent1"/>
              </a:buClr>
              <a:buSzPct val="65000"/>
              <a:buFont typeface="Wingdings" pitchFamily="2" charset="2"/>
              <a:buNone/>
              <a:defRPr/>
            </a:pPr>
            <a:r>
              <a:rPr lang="tr-TR" sz="1600" b="1" dirty="0" smtClean="0">
                <a:solidFill>
                  <a:srgbClr val="C00000"/>
                </a:solidFill>
              </a:rPr>
              <a:t>(1 Ay)</a:t>
            </a:r>
            <a:endParaRPr lang="tr-TR" sz="1600" b="1" dirty="0">
              <a:solidFill>
                <a:srgbClr val="C00000"/>
              </a:solidFill>
            </a:endParaRPr>
          </a:p>
        </p:txBody>
      </p:sp>
      <p:cxnSp>
        <p:nvCxnSpPr>
          <p:cNvPr id="70" name="69 Düz Bağlayıcı"/>
          <p:cNvCxnSpPr/>
          <p:nvPr/>
        </p:nvCxnSpPr>
        <p:spPr>
          <a:xfrm>
            <a:off x="5072066" y="1071546"/>
            <a:ext cx="1071570" cy="1588"/>
          </a:xfrm>
          <a:prstGeom prst="line">
            <a:avLst/>
          </a:prstGeom>
        </p:spPr>
        <p:style>
          <a:lnRef idx="1">
            <a:schemeClr val="accent1"/>
          </a:lnRef>
          <a:fillRef idx="0">
            <a:schemeClr val="accent1"/>
          </a:fillRef>
          <a:effectRef idx="0">
            <a:schemeClr val="accent1"/>
          </a:effectRef>
          <a:fontRef idx="minor">
            <a:schemeClr val="tx1"/>
          </a:fontRef>
        </p:style>
      </p:cxnSp>
      <p:sp>
        <p:nvSpPr>
          <p:cNvPr id="71" name="AutoShape 32"/>
          <p:cNvSpPr>
            <a:spLocks noChangeArrowheads="1"/>
          </p:cNvSpPr>
          <p:nvPr/>
        </p:nvSpPr>
        <p:spPr bwMode="auto">
          <a:xfrm>
            <a:off x="3571868" y="3143248"/>
            <a:ext cx="214314" cy="607223"/>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73" name="AutoShape 21"/>
          <p:cNvSpPr>
            <a:spLocks noChangeArrowheads="1"/>
          </p:cNvSpPr>
          <p:nvPr/>
        </p:nvSpPr>
        <p:spPr bwMode="auto">
          <a:xfrm>
            <a:off x="357158" y="3286124"/>
            <a:ext cx="1928826" cy="785818"/>
          </a:xfrm>
          <a:prstGeom prst="roundRect">
            <a:avLst>
              <a:gd name="adj" fmla="val 16667"/>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eaLnBrk="0" hangingPunct="0">
              <a:spcBef>
                <a:spcPct val="20000"/>
              </a:spcBef>
              <a:buClr>
                <a:schemeClr val="accent1"/>
              </a:buClr>
              <a:buSzPct val="65000"/>
              <a:defRPr/>
            </a:pPr>
            <a:r>
              <a:rPr lang="tr-TR" sz="1600" b="1" dirty="0" smtClean="0"/>
              <a:t>Başvuru</a:t>
            </a:r>
          </a:p>
          <a:p>
            <a:pPr algn="ctr" eaLnBrk="0" hangingPunct="0">
              <a:spcBef>
                <a:spcPct val="20000"/>
              </a:spcBef>
              <a:buClr>
                <a:schemeClr val="accent1"/>
              </a:buClr>
              <a:buSzPct val="65000"/>
              <a:defRPr/>
            </a:pPr>
            <a:r>
              <a:rPr lang="tr-TR" sz="1600" b="1" dirty="0" smtClean="0"/>
              <a:t>İptal Edilir</a:t>
            </a:r>
            <a:endParaRPr lang="tr-TR" sz="1600" b="1" dirty="0"/>
          </a:p>
        </p:txBody>
      </p:sp>
      <p:sp>
        <p:nvSpPr>
          <p:cNvPr id="78" name="Rectangle 92"/>
          <p:cNvSpPr txBox="1">
            <a:spLocks noChangeArrowheads="1"/>
          </p:cNvSpPr>
          <p:nvPr/>
        </p:nvSpPr>
        <p:spPr bwMode="auto">
          <a:xfrm>
            <a:off x="1285852" y="214290"/>
            <a:ext cx="7500990" cy="35719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marL="342900" indent="-342900" eaLnBrk="0" hangingPunct="0">
              <a:spcBef>
                <a:spcPct val="20000"/>
              </a:spcBef>
              <a:buClr>
                <a:schemeClr val="accent1"/>
              </a:buClr>
              <a:buSzPct val="65000"/>
              <a:buFont typeface="Wingdings" pitchFamily="2" charset="2"/>
              <a:buNone/>
              <a:defRPr/>
            </a:pPr>
            <a:r>
              <a:rPr lang="tr-TR" sz="2000" b="1" dirty="0" smtClean="0"/>
              <a:t>GEÇİCİ FAALİYET BELGESİNİN VERİLMESİ</a:t>
            </a:r>
            <a:endParaRPr lang="tr-TR" sz="2000" b="1" dirty="0"/>
          </a:p>
        </p:txBody>
      </p:sp>
      <p:sp>
        <p:nvSpPr>
          <p:cNvPr id="81" name="80 Bükülü Ok"/>
          <p:cNvSpPr/>
          <p:nvPr/>
        </p:nvSpPr>
        <p:spPr>
          <a:xfrm>
            <a:off x="1643042" y="1214422"/>
            <a:ext cx="428628" cy="2071702"/>
          </a:xfrm>
          <a:prstGeom prst="ben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solidFill>
                <a:schemeClr val="tx1"/>
              </a:solidFill>
            </a:endParaRPr>
          </a:p>
        </p:txBody>
      </p:sp>
      <p:sp>
        <p:nvSpPr>
          <p:cNvPr id="83" name="82 Yukarı Bükülü Ok"/>
          <p:cNvSpPr/>
          <p:nvPr/>
        </p:nvSpPr>
        <p:spPr>
          <a:xfrm flipH="1">
            <a:off x="1571604" y="4071942"/>
            <a:ext cx="928694" cy="357190"/>
          </a:xfrm>
          <a:prstGeom prst="bentUp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p>
        </p:txBody>
      </p:sp>
      <p:pic>
        <p:nvPicPr>
          <p:cNvPr id="18" name="Picture 2" descr="C:\Documents and Settings\esarioglu\Belgelerim\Resimlerim\Microsoft Clip Organizer\j0283269.gif"/>
          <p:cNvPicPr>
            <a:picLocks noChangeAspect="1" noChangeArrowheads="1" noCrop="1"/>
          </p:cNvPicPr>
          <p:nvPr/>
        </p:nvPicPr>
        <p:blipFill>
          <a:blip r:embed="rId3"/>
          <a:srcRect/>
          <a:stretch>
            <a:fillRect/>
          </a:stretch>
        </p:blipFill>
        <p:spPr bwMode="auto">
          <a:xfrm>
            <a:off x="6357950" y="5643578"/>
            <a:ext cx="857256" cy="1000132"/>
          </a:xfrm>
          <a:prstGeom prst="rect">
            <a:avLst/>
          </a:prstGeom>
          <a:noFill/>
        </p:spPr>
      </p:pic>
      <p:sp>
        <p:nvSpPr>
          <p:cNvPr id="20" name="19 Slayt Numarası Yer Tutucusu"/>
          <p:cNvSpPr>
            <a:spLocks noGrp="1"/>
          </p:cNvSpPr>
          <p:nvPr>
            <p:ph type="sldNum" sz="quarter" idx="12"/>
          </p:nvPr>
        </p:nvSpPr>
        <p:spPr/>
        <p:txBody>
          <a:bodyPr/>
          <a:lstStyle/>
          <a:p>
            <a:pPr>
              <a:defRPr/>
            </a:pPr>
            <a:fld id="{47B025C6-6860-43B7-9468-37071B0549A2}" type="slidenum">
              <a:rPr lang="tr-TR" smtClean="0"/>
              <a:pPr>
                <a:defRPr/>
              </a:pPr>
              <a:t>44</a:t>
            </a:fld>
            <a:endParaRPr lang="tr-TR"/>
          </a:p>
        </p:txBody>
      </p:sp>
      <p:sp>
        <p:nvSpPr>
          <p:cNvPr id="21" name="20 Altbilgi Yer Tutucusu"/>
          <p:cNvSpPr>
            <a:spLocks noGrp="1"/>
          </p:cNvSpPr>
          <p:nvPr>
            <p:ph type="ftr" sz="quarter" idx="11"/>
          </p:nvPr>
        </p:nvSpPr>
        <p:spPr/>
        <p:txBody>
          <a:bodyPr/>
          <a:lstStyle/>
          <a:p>
            <a:pPr>
              <a:defRPr/>
            </a:pPr>
            <a:r>
              <a:rPr lang="tr-TR" smtClean="0"/>
              <a:t>Çevre  Yönetimi Genel Müdürlüğü / ÖDD</a:t>
            </a:r>
            <a:endParaRPr lang="tr-T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wedge">
                                      <p:cBhvr>
                                        <p:cTn id="7" dur="2000"/>
                                        <p:tgtEl>
                                          <p:spTgt spid="205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grpId="0" nodeType="click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p:cTn id="16" dur="1000" fill="hold"/>
                                        <p:tgtEl>
                                          <p:spTgt spid="67"/>
                                        </p:tgtEl>
                                        <p:attrNameLst>
                                          <p:attrName>ppt_x</p:attrName>
                                        </p:attrNameLst>
                                      </p:cBhvr>
                                      <p:tavLst>
                                        <p:tav tm="0">
                                          <p:val>
                                            <p:strVal val="#ppt_x-.2"/>
                                          </p:val>
                                        </p:tav>
                                        <p:tav tm="100000">
                                          <p:val>
                                            <p:strVal val="#ppt_x"/>
                                          </p:val>
                                        </p:tav>
                                      </p:tavLst>
                                    </p:anim>
                                    <p:anim calcmode="lin" valueType="num">
                                      <p:cBhvr>
                                        <p:cTn id="17" dur="1000" fill="hold"/>
                                        <p:tgtEl>
                                          <p:spTgt spid="67"/>
                                        </p:tgtEl>
                                        <p:attrNameLst>
                                          <p:attrName>ppt_y</p:attrName>
                                        </p:attrNameLst>
                                      </p:cBhvr>
                                      <p:tavLst>
                                        <p:tav tm="0">
                                          <p:val>
                                            <p:strVal val="#ppt_y"/>
                                          </p:val>
                                        </p:tav>
                                        <p:tav tm="100000">
                                          <p:val>
                                            <p:strVal val="#ppt_y"/>
                                          </p:val>
                                        </p:tav>
                                      </p:tavLst>
                                    </p:anim>
                                    <p:animEffect transition="in" filter="wipe(right)" prLst="gradientSize: 0.1">
                                      <p:cBhvr>
                                        <p:cTn id="18" dur="1000"/>
                                        <p:tgtEl>
                                          <p:spTgt spid="6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2080"/>
                                        </p:tgtEl>
                                        <p:attrNameLst>
                                          <p:attrName>style.visibility</p:attrName>
                                        </p:attrNameLst>
                                      </p:cBhvr>
                                      <p:to>
                                        <p:strVal val="visible"/>
                                      </p:to>
                                    </p:set>
                                    <p:anim calcmode="lin" valueType="num">
                                      <p:cBhvr additive="base">
                                        <p:cTn id="23" dur="500" fill="hold"/>
                                        <p:tgtEl>
                                          <p:spTgt spid="2080"/>
                                        </p:tgtEl>
                                        <p:attrNameLst>
                                          <p:attrName>ppt_x</p:attrName>
                                        </p:attrNameLst>
                                      </p:cBhvr>
                                      <p:tavLst>
                                        <p:tav tm="0">
                                          <p:val>
                                            <p:strVal val="#ppt_x"/>
                                          </p:val>
                                        </p:tav>
                                        <p:tav tm="100000">
                                          <p:val>
                                            <p:strVal val="#ppt_x"/>
                                          </p:val>
                                        </p:tav>
                                      </p:tavLst>
                                    </p:anim>
                                    <p:anim calcmode="lin" valueType="num">
                                      <p:cBhvr additive="base">
                                        <p:cTn id="24" dur="500" fill="hold"/>
                                        <p:tgtEl>
                                          <p:spTgt spid="2080"/>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edge">
                                      <p:cBhvr>
                                        <p:cTn id="29" dur="2000"/>
                                        <p:tgtEl>
                                          <p:spTgt spid="6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71"/>
                                        </p:tgtEl>
                                        <p:attrNameLst>
                                          <p:attrName>style.visibility</p:attrName>
                                        </p:attrNameLst>
                                      </p:cBhvr>
                                      <p:to>
                                        <p:strVal val="visible"/>
                                      </p:to>
                                    </p:set>
                                    <p:anim calcmode="lin" valueType="num">
                                      <p:cBhvr additive="base">
                                        <p:cTn id="34" dur="500" fill="hold"/>
                                        <p:tgtEl>
                                          <p:spTgt spid="71"/>
                                        </p:tgtEl>
                                        <p:attrNameLst>
                                          <p:attrName>ppt_x</p:attrName>
                                        </p:attrNameLst>
                                      </p:cBhvr>
                                      <p:tavLst>
                                        <p:tav tm="0">
                                          <p:val>
                                            <p:strVal val="#ppt_x"/>
                                          </p:val>
                                        </p:tav>
                                        <p:tav tm="100000">
                                          <p:val>
                                            <p:strVal val="#ppt_x"/>
                                          </p:val>
                                        </p:tav>
                                      </p:tavLst>
                                    </p:anim>
                                    <p:anim calcmode="lin" valueType="num">
                                      <p:cBhvr additive="base">
                                        <p:cTn id="35" dur="500" fill="hold"/>
                                        <p:tgtEl>
                                          <p:spTgt spid="71"/>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nodeType="click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edge">
                                      <p:cBhvr>
                                        <p:cTn id="40" dur="2000"/>
                                        <p:tgtEl>
                                          <p:spTgt spid="54"/>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box(in)">
                                      <p:cBhvr>
                                        <p:cTn id="45" dur="500"/>
                                        <p:tgtEl>
                                          <p:spTgt spid="58"/>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83"/>
                                        </p:tgtEl>
                                        <p:attrNameLst>
                                          <p:attrName>style.visibility</p:attrName>
                                        </p:attrNameLst>
                                      </p:cBhvr>
                                      <p:to>
                                        <p:strVal val="visible"/>
                                      </p:to>
                                    </p:set>
                                    <p:anim calcmode="lin" valueType="num">
                                      <p:cBhvr additive="base">
                                        <p:cTn id="50" dur="500" fill="hold"/>
                                        <p:tgtEl>
                                          <p:spTgt spid="83"/>
                                        </p:tgtEl>
                                        <p:attrNameLst>
                                          <p:attrName>ppt_x</p:attrName>
                                        </p:attrNameLst>
                                      </p:cBhvr>
                                      <p:tavLst>
                                        <p:tav tm="0">
                                          <p:val>
                                            <p:strVal val="#ppt_x"/>
                                          </p:val>
                                        </p:tav>
                                        <p:tav tm="100000">
                                          <p:val>
                                            <p:strVal val="#ppt_x"/>
                                          </p:val>
                                        </p:tav>
                                      </p:tavLst>
                                    </p:anim>
                                    <p:anim calcmode="lin" valueType="num">
                                      <p:cBhvr additive="base">
                                        <p:cTn id="51"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nodeType="click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edge">
                                      <p:cBhvr>
                                        <p:cTn id="56" dur="2000"/>
                                        <p:tgtEl>
                                          <p:spTgt spid="73"/>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81"/>
                                        </p:tgtEl>
                                        <p:attrNameLst>
                                          <p:attrName>style.visibility</p:attrName>
                                        </p:attrNameLst>
                                      </p:cBhvr>
                                      <p:to>
                                        <p:strVal val="visible"/>
                                      </p:to>
                                    </p:set>
                                    <p:anim calcmode="lin" valueType="num">
                                      <p:cBhvr additive="base">
                                        <p:cTn id="61" dur="500" fill="hold"/>
                                        <p:tgtEl>
                                          <p:spTgt spid="81"/>
                                        </p:tgtEl>
                                        <p:attrNameLst>
                                          <p:attrName>ppt_x</p:attrName>
                                        </p:attrNameLst>
                                      </p:cBhvr>
                                      <p:tavLst>
                                        <p:tav tm="0">
                                          <p:val>
                                            <p:strVal val="0-#ppt_w/2"/>
                                          </p:val>
                                        </p:tav>
                                        <p:tav tm="100000">
                                          <p:val>
                                            <p:strVal val="#ppt_x"/>
                                          </p:val>
                                        </p:tav>
                                      </p:tavLst>
                                    </p:anim>
                                    <p:anim calcmode="lin" valueType="num">
                                      <p:cBhvr additive="base">
                                        <p:cTn id="62"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diamond(in)">
                                      <p:cBhvr>
                                        <p:cTn id="67" dur="500"/>
                                        <p:tgtEl>
                                          <p:spTgt spid="55"/>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1" fill="hold" grpId="0" nodeType="click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0" presetClass="entr" presetSubtype="0" fill="hold" nodeType="click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wedge">
                                      <p:cBhvr>
                                        <p:cTn id="78" dur="2000"/>
                                        <p:tgtEl>
                                          <p:spTgt spid="57"/>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nodeType="click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diamond(in)">
                                      <p:cBhvr>
                                        <p:cTn id="8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0" grpId="0" animBg="1"/>
      <p:bldP spid="55" grpId="0"/>
      <p:bldP spid="56" grpId="0" animBg="1"/>
      <p:bldP spid="58" grpId="0"/>
      <p:bldP spid="67" grpId="0" animBg="1"/>
      <p:bldP spid="71" grpId="0" animBg="1"/>
      <p:bldP spid="81" grpId="0" animBg="1"/>
      <p:bldP spid="8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61 Dikdörtgen"/>
          <p:cNvSpPr/>
          <p:nvPr/>
        </p:nvSpPr>
        <p:spPr>
          <a:xfrm>
            <a:off x="5500694" y="1000084"/>
            <a:ext cx="3214710" cy="42862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tr-TR"/>
          </a:p>
        </p:txBody>
      </p:sp>
      <p:sp>
        <p:nvSpPr>
          <p:cNvPr id="53" name="Rectangle 92"/>
          <p:cNvSpPr txBox="1">
            <a:spLocks noChangeArrowheads="1"/>
          </p:cNvSpPr>
          <p:nvPr/>
        </p:nvSpPr>
        <p:spPr bwMode="auto">
          <a:xfrm>
            <a:off x="214282" y="214290"/>
            <a:ext cx="990600" cy="376238"/>
          </a:xfrm>
          <a:prstGeom prst="rect">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2"/>
          </a:fillRef>
          <a:effectRef idx="1">
            <a:schemeClr val="accent2"/>
          </a:effectRef>
          <a:fontRef idx="minor">
            <a:schemeClr val="lt1"/>
          </a:fontRef>
        </p:style>
        <p:txBody>
          <a:bodyPr anchor="ctr"/>
          <a:lstStyle/>
          <a:p>
            <a:pPr marL="342900" indent="-342900" algn="ctr" eaLnBrk="0" hangingPunct="0">
              <a:spcBef>
                <a:spcPct val="20000"/>
              </a:spcBef>
              <a:buClr>
                <a:schemeClr val="accent1"/>
              </a:buClr>
              <a:buSzPct val="65000"/>
              <a:buFont typeface="Wingdings" pitchFamily="2" charset="2"/>
              <a:buNone/>
              <a:defRPr/>
            </a:pPr>
            <a:r>
              <a:rPr lang="tr-TR" sz="2000" b="1" dirty="0" smtClean="0"/>
              <a:t>EK-2</a:t>
            </a:r>
            <a:endParaRPr lang="tr-TR" sz="2000" b="1" dirty="0"/>
          </a:p>
        </p:txBody>
      </p:sp>
      <p:sp>
        <p:nvSpPr>
          <p:cNvPr id="78" name="Rectangle 92"/>
          <p:cNvSpPr txBox="1">
            <a:spLocks noChangeArrowheads="1"/>
          </p:cNvSpPr>
          <p:nvPr/>
        </p:nvSpPr>
        <p:spPr bwMode="auto">
          <a:xfrm>
            <a:off x="1285852" y="214290"/>
            <a:ext cx="7500990" cy="35719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nchor="ctr"/>
          <a:lstStyle/>
          <a:p>
            <a:pPr marL="342900" indent="-342900" eaLnBrk="0" hangingPunct="0">
              <a:spcBef>
                <a:spcPct val="20000"/>
              </a:spcBef>
              <a:buClr>
                <a:schemeClr val="accent1"/>
              </a:buClr>
              <a:buSzPct val="65000"/>
              <a:buFont typeface="Wingdings" pitchFamily="2" charset="2"/>
              <a:buNone/>
              <a:defRPr/>
            </a:pPr>
            <a:r>
              <a:rPr lang="tr-TR" sz="2000" b="1" dirty="0" smtClean="0"/>
              <a:t>İZİN/LİSANS SÜRECİNİN TAMAMLANMASI</a:t>
            </a:r>
            <a:endParaRPr lang="tr-TR" sz="2000" b="1" dirty="0"/>
          </a:p>
        </p:txBody>
      </p:sp>
      <p:sp>
        <p:nvSpPr>
          <p:cNvPr id="18" name="AutoShape 7"/>
          <p:cNvSpPr>
            <a:spLocks noChangeArrowheads="1"/>
          </p:cNvSpPr>
          <p:nvPr/>
        </p:nvSpPr>
        <p:spPr bwMode="auto">
          <a:xfrm>
            <a:off x="1142976" y="1000084"/>
            <a:ext cx="3071834" cy="428628"/>
          </a:xfrm>
          <a:prstGeom prst="roundRect">
            <a:avLst>
              <a:gd name="adj" fmla="val 16667"/>
            </a:avLst>
          </a:prstGeom>
          <a:ln>
            <a:headEnd/>
            <a:tailEnd/>
          </a:ln>
          <a:scene3d>
            <a:camera prst="orthographicFront"/>
            <a:lightRig rig="threePt" dir="t"/>
          </a:scene3d>
          <a:sp3d>
            <a:bevelT prst="slope"/>
          </a:sp3d>
        </p:spPr>
        <p:style>
          <a:lnRef idx="1">
            <a:schemeClr val="accent5"/>
          </a:lnRef>
          <a:fillRef idx="2">
            <a:schemeClr val="accent5"/>
          </a:fillRef>
          <a:effectRef idx="1">
            <a:schemeClr val="accent5"/>
          </a:effectRef>
          <a:fontRef idx="minor">
            <a:schemeClr val="dk1"/>
          </a:fontRef>
        </p:style>
        <p:txBody>
          <a:bodyPr wrap="none" anchor="ctr"/>
          <a:lstStyle/>
          <a:p>
            <a:pPr algn="ctr" eaLnBrk="0" hangingPunct="0">
              <a:spcBef>
                <a:spcPct val="20000"/>
              </a:spcBef>
              <a:buClr>
                <a:schemeClr val="accent1"/>
              </a:buClr>
              <a:buSzPct val="65000"/>
              <a:buFont typeface="Wingdings" pitchFamily="2" charset="2"/>
              <a:buNone/>
              <a:defRPr/>
            </a:pPr>
            <a:r>
              <a:rPr lang="tr-TR" sz="2000" b="1" dirty="0" smtClean="0">
                <a:solidFill>
                  <a:srgbClr val="C00000"/>
                </a:solidFill>
              </a:rPr>
              <a:t>GFB</a:t>
            </a:r>
            <a:r>
              <a:rPr lang="tr-TR" sz="1600" dirty="0" smtClean="0"/>
              <a:t> ALMIŞ BİR TESİS</a:t>
            </a:r>
            <a:endParaRPr lang="tr-TR" sz="1600" dirty="0"/>
          </a:p>
        </p:txBody>
      </p:sp>
      <p:sp>
        <p:nvSpPr>
          <p:cNvPr id="19" name="18 Yuvarlatılmış Dikdörtgen"/>
          <p:cNvSpPr/>
          <p:nvPr/>
        </p:nvSpPr>
        <p:spPr>
          <a:xfrm>
            <a:off x="5715008" y="2285992"/>
            <a:ext cx="3143272" cy="135732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just"/>
            <a:r>
              <a:rPr lang="tr-TR" b="1" dirty="0" smtClean="0">
                <a:solidFill>
                  <a:srgbClr val="C00000"/>
                </a:solidFill>
              </a:rPr>
              <a:t>Ek-3C’de </a:t>
            </a:r>
            <a:r>
              <a:rPr lang="tr-TR" dirty="0" smtClean="0"/>
              <a:t>belirtilen bilgi, belge ve raporları içeren dosya hazırlanarak </a:t>
            </a:r>
            <a:r>
              <a:rPr lang="tr-TR" dirty="0" smtClean="0">
                <a:solidFill>
                  <a:srgbClr val="C00000"/>
                </a:solidFill>
              </a:rPr>
              <a:t> sisteme veri girişi yapılır.</a:t>
            </a:r>
          </a:p>
        </p:txBody>
      </p:sp>
      <p:cxnSp>
        <p:nvCxnSpPr>
          <p:cNvPr id="20" name="19 Düz Bağlayıcı"/>
          <p:cNvCxnSpPr/>
          <p:nvPr/>
        </p:nvCxnSpPr>
        <p:spPr>
          <a:xfrm>
            <a:off x="4214810" y="2357406"/>
            <a:ext cx="1571636" cy="24"/>
          </a:xfrm>
          <a:prstGeom prst="line">
            <a:avLst/>
          </a:prstGeom>
        </p:spPr>
        <p:style>
          <a:lnRef idx="1">
            <a:schemeClr val="accent1"/>
          </a:lnRef>
          <a:fillRef idx="0">
            <a:schemeClr val="accent1"/>
          </a:fillRef>
          <a:effectRef idx="0">
            <a:schemeClr val="accent1"/>
          </a:effectRef>
          <a:fontRef idx="minor">
            <a:schemeClr val="tx1"/>
          </a:fontRef>
        </p:style>
      </p:cxnSp>
      <p:sp>
        <p:nvSpPr>
          <p:cNvPr id="23" name="AutoShape 32"/>
          <p:cNvSpPr>
            <a:spLocks noChangeArrowheads="1"/>
          </p:cNvSpPr>
          <p:nvPr/>
        </p:nvSpPr>
        <p:spPr bwMode="auto">
          <a:xfrm>
            <a:off x="3214678" y="1428712"/>
            <a:ext cx="214314" cy="357190"/>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24" name="AutoShape 30"/>
          <p:cNvSpPr>
            <a:spLocks noChangeArrowheads="1"/>
          </p:cNvSpPr>
          <p:nvPr/>
        </p:nvSpPr>
        <p:spPr bwMode="auto">
          <a:xfrm>
            <a:off x="1142976" y="2928910"/>
            <a:ext cx="3143272" cy="642942"/>
          </a:xfrm>
          <a:prstGeom prst="roundRect">
            <a:avLst>
              <a:gd name="adj" fmla="val 16667"/>
            </a:avLst>
          </a:prstGeom>
          <a:blipFill dpi="0" rotWithShape="1">
            <a:blip r:embed="rId3" cstate="print"/>
            <a:srcRect/>
            <a:tile tx="0" ty="0" sx="100000" sy="100000" flip="none" algn="tl"/>
          </a:blipFill>
          <a:ln w="9525">
            <a:solidFill>
              <a:schemeClr val="tx1"/>
            </a:solidFill>
            <a:round/>
            <a:headEnd/>
            <a:tailEnd/>
          </a:ln>
          <a:effectLst/>
          <a:scene3d>
            <a:camera prst="orthographicFront"/>
            <a:lightRig rig="threePt" dir="t"/>
          </a:scene3d>
          <a:sp3d>
            <a:bevelT prst="angle"/>
          </a:sp3d>
        </p:spPr>
        <p:txBody>
          <a:bodyPr wrap="none" anchor="ctr"/>
          <a:lstStyle/>
          <a:p>
            <a:pPr algn="ctr" eaLnBrk="0" hangingPunct="0">
              <a:spcBef>
                <a:spcPct val="20000"/>
              </a:spcBef>
              <a:buClr>
                <a:schemeClr val="accent1"/>
              </a:buClr>
              <a:buSzPct val="65000"/>
              <a:defRPr/>
            </a:pPr>
            <a:r>
              <a:rPr lang="tr-TR" sz="1600" b="1" dirty="0" smtClean="0"/>
              <a:t>İlgili Yönetmelikler</a:t>
            </a:r>
          </a:p>
          <a:p>
            <a:pPr algn="ctr" eaLnBrk="0" hangingPunct="0">
              <a:spcBef>
                <a:spcPct val="20000"/>
              </a:spcBef>
              <a:buClr>
                <a:schemeClr val="accent1"/>
              </a:buClr>
              <a:buSzPct val="65000"/>
              <a:defRPr/>
            </a:pPr>
            <a:r>
              <a:rPr lang="tr-TR" sz="1600" b="1" dirty="0" smtClean="0"/>
              <a:t> Kapsamında Değerlendirilir.</a:t>
            </a:r>
            <a:r>
              <a:rPr lang="tr-TR" sz="1600" b="1" dirty="0"/>
              <a:t> </a:t>
            </a:r>
            <a:endParaRPr lang="tr-TR" b="1" dirty="0" smtClean="0">
              <a:solidFill>
                <a:schemeClr val="tx2"/>
              </a:solidFill>
            </a:endParaRPr>
          </a:p>
        </p:txBody>
      </p:sp>
      <p:sp>
        <p:nvSpPr>
          <p:cNvPr id="27" name="AutoShape 32"/>
          <p:cNvSpPr>
            <a:spLocks noChangeArrowheads="1"/>
          </p:cNvSpPr>
          <p:nvPr/>
        </p:nvSpPr>
        <p:spPr bwMode="auto">
          <a:xfrm>
            <a:off x="3214678" y="3571852"/>
            <a:ext cx="214314" cy="1142984"/>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28" name="AutoShape 25"/>
          <p:cNvSpPr>
            <a:spLocks noChangeArrowheads="1"/>
          </p:cNvSpPr>
          <p:nvPr/>
        </p:nvSpPr>
        <p:spPr bwMode="auto">
          <a:xfrm>
            <a:off x="2214546" y="4714836"/>
            <a:ext cx="2286016" cy="857256"/>
          </a:xfrm>
          <a:prstGeom prst="flowChartDecision">
            <a:avLst/>
          </a:prstGeom>
          <a:solidFill>
            <a:schemeClr val="accent5">
              <a:lumMod val="60000"/>
              <a:lumOff val="40000"/>
            </a:schemeClr>
          </a:solidFill>
          <a:ln w="9525">
            <a:solidFill>
              <a:schemeClr val="tx1"/>
            </a:solidFill>
            <a:miter lim="800000"/>
            <a:headEnd/>
            <a:tailEnd/>
          </a:ln>
          <a:effectLst/>
          <a:scene3d>
            <a:camera prst="orthographicFront"/>
            <a:lightRig rig="threePt" dir="t"/>
          </a:scene3d>
          <a:sp3d>
            <a:bevelT prst="slope"/>
          </a:sp3d>
        </p:spPr>
        <p:txBody>
          <a:bodyPr wrap="none" anchor="ctr"/>
          <a:lstStyle/>
          <a:p>
            <a:pPr algn="ctr" eaLnBrk="0" hangingPunct="0">
              <a:spcBef>
                <a:spcPct val="20000"/>
              </a:spcBef>
              <a:buClr>
                <a:schemeClr val="accent1"/>
              </a:buClr>
              <a:buSzPct val="65000"/>
              <a:defRPr/>
            </a:pPr>
            <a:endParaRPr lang="tr-TR" sz="1200" b="1" dirty="0" smtClean="0"/>
          </a:p>
          <a:p>
            <a:pPr algn="ctr" eaLnBrk="0" hangingPunct="0">
              <a:spcBef>
                <a:spcPct val="20000"/>
              </a:spcBef>
              <a:buClr>
                <a:schemeClr val="accent1"/>
              </a:buClr>
              <a:buSzPct val="65000"/>
              <a:defRPr/>
            </a:pPr>
            <a:r>
              <a:rPr lang="tr-TR" sz="1200" b="1" dirty="0" smtClean="0"/>
              <a:t>UYGUN BULUNDU </a:t>
            </a:r>
          </a:p>
          <a:p>
            <a:pPr algn="ctr" eaLnBrk="0" hangingPunct="0">
              <a:spcBef>
                <a:spcPct val="20000"/>
              </a:spcBef>
              <a:buClr>
                <a:schemeClr val="accent1"/>
              </a:buClr>
              <a:buSzPct val="65000"/>
              <a:defRPr/>
            </a:pPr>
            <a:r>
              <a:rPr lang="tr-TR" sz="1200" b="1" dirty="0" smtClean="0"/>
              <a:t>MU?</a:t>
            </a:r>
          </a:p>
        </p:txBody>
      </p:sp>
      <p:sp>
        <p:nvSpPr>
          <p:cNvPr id="29" name="AutoShape 32"/>
          <p:cNvSpPr>
            <a:spLocks noChangeArrowheads="1"/>
          </p:cNvSpPr>
          <p:nvPr/>
        </p:nvSpPr>
        <p:spPr bwMode="auto">
          <a:xfrm>
            <a:off x="3214678" y="5572092"/>
            <a:ext cx="214314" cy="357190"/>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31" name="Text Box 69"/>
          <p:cNvSpPr txBox="1">
            <a:spLocks noChangeArrowheads="1"/>
          </p:cNvSpPr>
          <p:nvPr/>
        </p:nvSpPr>
        <p:spPr bwMode="auto">
          <a:xfrm>
            <a:off x="3428992" y="5572092"/>
            <a:ext cx="642942"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EVET</a:t>
            </a:r>
          </a:p>
        </p:txBody>
      </p:sp>
      <p:sp>
        <p:nvSpPr>
          <p:cNvPr id="32" name="Text Box 70"/>
          <p:cNvSpPr txBox="1">
            <a:spLocks noChangeArrowheads="1"/>
          </p:cNvSpPr>
          <p:nvPr/>
        </p:nvSpPr>
        <p:spPr bwMode="auto">
          <a:xfrm>
            <a:off x="1785918" y="4857712"/>
            <a:ext cx="642941"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HAYIR</a:t>
            </a:r>
          </a:p>
        </p:txBody>
      </p:sp>
      <p:sp>
        <p:nvSpPr>
          <p:cNvPr id="35" name="AutoShape 11"/>
          <p:cNvSpPr>
            <a:spLocks noChangeArrowheads="1"/>
          </p:cNvSpPr>
          <p:nvPr/>
        </p:nvSpPr>
        <p:spPr bwMode="auto">
          <a:xfrm>
            <a:off x="214282" y="4429108"/>
            <a:ext cx="1428760" cy="1643074"/>
          </a:xfrm>
          <a:prstGeom prst="roundRect">
            <a:avLst>
              <a:gd name="adj" fmla="val 16667"/>
            </a:avLst>
          </a:prstGeom>
          <a:ln>
            <a:headEnd/>
            <a:tailEnd/>
          </a:ln>
          <a:scene3d>
            <a:camera prst="orthographicFront"/>
            <a:lightRig rig="threePt" dir="t"/>
          </a:scene3d>
          <a:sp3d>
            <a:bevelT prst="slope"/>
          </a:sp3d>
        </p:spPr>
        <p:style>
          <a:lnRef idx="1">
            <a:schemeClr val="accent6"/>
          </a:lnRef>
          <a:fillRef idx="2">
            <a:schemeClr val="accent6"/>
          </a:fillRef>
          <a:effectRef idx="1">
            <a:schemeClr val="accent6"/>
          </a:effectRef>
          <a:fontRef idx="minor">
            <a:schemeClr val="dk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Eksikliklerin </a:t>
            </a: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Tamamlanması </a:t>
            </a: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İçin Ek Süre </a:t>
            </a: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Verilir</a:t>
            </a:r>
          </a:p>
        </p:txBody>
      </p:sp>
      <p:sp>
        <p:nvSpPr>
          <p:cNvPr id="36" name="35 Bükülü Ok"/>
          <p:cNvSpPr/>
          <p:nvPr/>
        </p:nvSpPr>
        <p:spPr>
          <a:xfrm>
            <a:off x="714348" y="3143224"/>
            <a:ext cx="428628" cy="1285884"/>
          </a:xfrm>
          <a:prstGeom prst="ben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tr-TR">
              <a:solidFill>
                <a:schemeClr val="tx1"/>
              </a:solidFill>
            </a:endParaRPr>
          </a:p>
        </p:txBody>
      </p:sp>
      <p:sp>
        <p:nvSpPr>
          <p:cNvPr id="37" name="AutoShape 37"/>
          <p:cNvSpPr>
            <a:spLocks noChangeArrowheads="1"/>
          </p:cNvSpPr>
          <p:nvPr/>
        </p:nvSpPr>
        <p:spPr bwMode="auto">
          <a:xfrm>
            <a:off x="1643042" y="5072026"/>
            <a:ext cx="504825" cy="214314"/>
          </a:xfrm>
          <a:prstGeom prst="leftArrow">
            <a:avLst>
              <a:gd name="adj1" fmla="val 50000"/>
              <a:gd name="adj2" fmla="val 43923"/>
            </a:avLst>
          </a:prstGeom>
          <a:ln>
            <a:headEnd/>
            <a:tailEnd/>
          </a:ln>
          <a:scene3d>
            <a:camera prst="orthographicFron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39" name="AutoShape 32"/>
          <p:cNvSpPr>
            <a:spLocks noChangeArrowheads="1"/>
          </p:cNvSpPr>
          <p:nvPr/>
        </p:nvSpPr>
        <p:spPr bwMode="auto">
          <a:xfrm>
            <a:off x="3214678" y="3571852"/>
            <a:ext cx="214314" cy="1142984"/>
          </a:xfrm>
          <a:prstGeom prst="downArrow">
            <a:avLst>
              <a:gd name="adj1" fmla="val 50000"/>
              <a:gd name="adj2" fmla="val 56354"/>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40" name="AutoShape 32"/>
          <p:cNvSpPr>
            <a:spLocks noChangeArrowheads="1"/>
          </p:cNvSpPr>
          <p:nvPr/>
        </p:nvSpPr>
        <p:spPr bwMode="auto">
          <a:xfrm>
            <a:off x="3214678" y="5572092"/>
            <a:ext cx="214314" cy="357190"/>
          </a:xfrm>
          <a:prstGeom prst="downArrow">
            <a:avLst>
              <a:gd name="adj1" fmla="val 50000"/>
              <a:gd name="adj2" fmla="val 56354"/>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41" name="Text Box 70"/>
          <p:cNvSpPr txBox="1">
            <a:spLocks noChangeArrowheads="1"/>
          </p:cNvSpPr>
          <p:nvPr/>
        </p:nvSpPr>
        <p:spPr bwMode="auto">
          <a:xfrm>
            <a:off x="4286248" y="4643422"/>
            <a:ext cx="642941" cy="276999"/>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buFont typeface="Wingdings" pitchFamily="2" charset="2"/>
              <a:buChar char="n"/>
            </a:pPr>
            <a:r>
              <a:rPr lang="tr-TR" sz="1200" dirty="0"/>
              <a:t>HAYIR</a:t>
            </a:r>
          </a:p>
        </p:txBody>
      </p:sp>
      <p:sp>
        <p:nvSpPr>
          <p:cNvPr id="42" name="AutoShape 66"/>
          <p:cNvSpPr>
            <a:spLocks noChangeArrowheads="1"/>
          </p:cNvSpPr>
          <p:nvPr/>
        </p:nvSpPr>
        <p:spPr bwMode="auto">
          <a:xfrm>
            <a:off x="4429124" y="5000588"/>
            <a:ext cx="479446" cy="223831"/>
          </a:xfrm>
          <a:prstGeom prst="rightArrow">
            <a:avLst>
              <a:gd name="adj1" fmla="val 50000"/>
              <a:gd name="adj2" fmla="val 56353"/>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43" name="42 Yuvarlatılmış Dikdörtgen"/>
          <p:cNvSpPr/>
          <p:nvPr/>
        </p:nvSpPr>
        <p:spPr>
          <a:xfrm>
            <a:off x="4929190" y="4429108"/>
            <a:ext cx="4000528" cy="1785974"/>
          </a:xfrm>
          <a:prstGeom prst="roundRect">
            <a:avLst/>
          </a:prstGeom>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rtlCol="0" anchor="ctr"/>
          <a:lstStyle/>
          <a:p>
            <a:pPr algn="just"/>
            <a:endParaRPr lang="tr-TR" b="1" dirty="0" smtClean="0">
              <a:solidFill>
                <a:schemeClr val="tx2"/>
              </a:solidFill>
            </a:endParaRPr>
          </a:p>
          <a:p>
            <a:pPr algn="just"/>
            <a:r>
              <a:rPr lang="tr-TR" b="1" dirty="0" smtClean="0">
                <a:solidFill>
                  <a:schemeClr val="tx2"/>
                </a:solidFill>
              </a:rPr>
              <a:t>GFB Geçerlilik Süresi Sona Erdiğinden Dolayı;</a:t>
            </a:r>
          </a:p>
          <a:p>
            <a:pPr algn="just"/>
            <a:r>
              <a:rPr lang="tr-TR" b="1" dirty="0" smtClean="0">
                <a:solidFill>
                  <a:schemeClr val="tx2"/>
                </a:solidFill>
              </a:rPr>
              <a:t>-</a:t>
            </a:r>
            <a:r>
              <a:rPr lang="tr-TR" b="1" dirty="0" smtClean="0">
                <a:solidFill>
                  <a:schemeClr val="tx1"/>
                </a:solidFill>
              </a:rPr>
              <a:t>İşletme 6 Ay müracaatta bulunamaz</a:t>
            </a:r>
          </a:p>
          <a:p>
            <a:pPr algn="just"/>
            <a:r>
              <a:rPr lang="tr-TR" b="1" dirty="0" smtClean="0">
                <a:solidFill>
                  <a:schemeClr val="tx1"/>
                </a:solidFill>
              </a:rPr>
              <a:t>-Faaliyetini sürdürmesi durumunda</a:t>
            </a:r>
          </a:p>
          <a:p>
            <a:pPr algn="just"/>
            <a:r>
              <a:rPr lang="tr-TR" b="1" dirty="0" smtClean="0">
                <a:solidFill>
                  <a:schemeClr val="tx1"/>
                </a:solidFill>
              </a:rPr>
              <a:t>2872 sayılı Çevre Kanununun ilgili hükümleri uygulanır.</a:t>
            </a:r>
          </a:p>
          <a:p>
            <a:pPr algn="just"/>
            <a:endParaRPr lang="tr-TR" dirty="0" smtClean="0">
              <a:solidFill>
                <a:srgbClr val="C00000"/>
              </a:solidFill>
            </a:endParaRPr>
          </a:p>
        </p:txBody>
      </p:sp>
      <p:sp>
        <p:nvSpPr>
          <p:cNvPr id="45" name="AutoShape 12"/>
          <p:cNvSpPr>
            <a:spLocks/>
          </p:cNvSpPr>
          <p:nvPr/>
        </p:nvSpPr>
        <p:spPr bwMode="auto">
          <a:xfrm>
            <a:off x="4357686" y="3000348"/>
            <a:ext cx="528638" cy="571528"/>
          </a:xfrm>
          <a:prstGeom prst="rightBrace">
            <a:avLst>
              <a:gd name="adj1" fmla="val 12500"/>
              <a:gd name="adj2" fmla="val 50000"/>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a:solidFill>
                <a:srgbClr val="FF0000"/>
              </a:solidFill>
            </a:endParaRPr>
          </a:p>
        </p:txBody>
      </p:sp>
      <p:sp>
        <p:nvSpPr>
          <p:cNvPr id="46" name="Text Box 70"/>
          <p:cNvSpPr txBox="1">
            <a:spLocks noChangeArrowheads="1"/>
          </p:cNvSpPr>
          <p:nvPr/>
        </p:nvSpPr>
        <p:spPr bwMode="auto">
          <a:xfrm>
            <a:off x="4929190" y="3143248"/>
            <a:ext cx="928694"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rgbClr val="C00000"/>
                </a:solidFill>
              </a:rPr>
              <a:t>80 GÜN</a:t>
            </a:r>
            <a:endParaRPr lang="tr-TR" sz="1600" b="1" dirty="0">
              <a:solidFill>
                <a:srgbClr val="C00000"/>
              </a:solidFill>
            </a:endParaRPr>
          </a:p>
        </p:txBody>
      </p:sp>
      <p:pic>
        <p:nvPicPr>
          <p:cNvPr id="47" name="Picture 2" descr="Picture2"/>
          <p:cNvPicPr>
            <a:picLocks noChangeAspect="1" noChangeArrowheads="1"/>
          </p:cNvPicPr>
          <p:nvPr/>
        </p:nvPicPr>
        <p:blipFill>
          <a:blip r:embed="rId4" cstate="print"/>
          <a:srcRect/>
          <a:stretch>
            <a:fillRect/>
          </a:stretch>
        </p:blipFill>
        <p:spPr bwMode="auto">
          <a:xfrm>
            <a:off x="2357422" y="5929282"/>
            <a:ext cx="2000264" cy="714428"/>
          </a:xfrm>
          <a:prstGeom prst="rect">
            <a:avLst/>
          </a:prstGeom>
          <a:noFill/>
          <a:ln w="9525">
            <a:noFill/>
            <a:miter lim="800000"/>
            <a:headEnd/>
            <a:tailEnd/>
          </a:ln>
        </p:spPr>
      </p:pic>
      <p:sp>
        <p:nvSpPr>
          <p:cNvPr id="48" name="AutoShape 11"/>
          <p:cNvSpPr>
            <a:spLocks noChangeArrowheads="1"/>
          </p:cNvSpPr>
          <p:nvPr/>
        </p:nvSpPr>
        <p:spPr bwMode="auto">
          <a:xfrm>
            <a:off x="1142976" y="1785902"/>
            <a:ext cx="3071834" cy="714380"/>
          </a:xfrm>
          <a:prstGeom prst="roundRect">
            <a:avLst>
              <a:gd name="adj" fmla="val 16667"/>
            </a:avLst>
          </a:prstGeom>
          <a:ln>
            <a:headEnd/>
            <a:tailEnd/>
          </a:ln>
          <a:scene3d>
            <a:camera prst="orthographicFront"/>
            <a:lightRig rig="threePt" dir="t"/>
          </a:scene3d>
          <a:sp3d>
            <a:bevelT prst="slope"/>
          </a:sp3d>
        </p:spPr>
        <p:style>
          <a:lnRef idx="1">
            <a:schemeClr val="accent4"/>
          </a:lnRef>
          <a:fillRef idx="2">
            <a:schemeClr val="accent4"/>
          </a:fillRef>
          <a:effectRef idx="1">
            <a:schemeClr val="accent4"/>
          </a:effectRef>
          <a:fontRef idx="minor">
            <a:schemeClr val="dk1"/>
          </a:fontRef>
        </p:style>
        <p:txBody>
          <a:bodyPr wrap="none" anchor="ctr"/>
          <a:lstStyle/>
          <a:p>
            <a:pPr algn="ctr" eaLnBrk="0" hangingPunct="0">
              <a:spcBef>
                <a:spcPct val="20000"/>
              </a:spcBef>
              <a:buClr>
                <a:schemeClr val="accent1"/>
              </a:buClr>
              <a:buSzPct val="65000"/>
              <a:defRPr/>
            </a:pPr>
            <a:r>
              <a:rPr lang="tr-TR" sz="1600" b="1" dirty="0" smtClean="0">
                <a:solidFill>
                  <a:schemeClr val="tx1"/>
                </a:solidFill>
              </a:rPr>
              <a:t>İzin/lisans  Dosyasının</a:t>
            </a:r>
          </a:p>
          <a:p>
            <a:pPr algn="ctr" eaLnBrk="0" hangingPunct="0">
              <a:spcBef>
                <a:spcPct val="20000"/>
              </a:spcBef>
              <a:buClr>
                <a:schemeClr val="accent1"/>
              </a:buClr>
              <a:buSzPct val="65000"/>
              <a:defRPr/>
            </a:pPr>
            <a:r>
              <a:rPr lang="tr-TR" sz="1600" b="1" dirty="0" smtClean="0">
                <a:solidFill>
                  <a:schemeClr val="tx1"/>
                </a:solidFill>
              </a:rPr>
              <a:t>Hazırlanması</a:t>
            </a:r>
            <a:endParaRPr lang="tr-TR" sz="1600" b="1" dirty="0">
              <a:solidFill>
                <a:schemeClr val="tx1"/>
              </a:solidFill>
            </a:endParaRPr>
          </a:p>
        </p:txBody>
      </p:sp>
      <p:sp>
        <p:nvSpPr>
          <p:cNvPr id="49" name="AutoShape 32"/>
          <p:cNvSpPr>
            <a:spLocks noChangeArrowheads="1"/>
          </p:cNvSpPr>
          <p:nvPr/>
        </p:nvSpPr>
        <p:spPr bwMode="auto">
          <a:xfrm>
            <a:off x="3214678" y="2500282"/>
            <a:ext cx="214314" cy="428628"/>
          </a:xfrm>
          <a:prstGeom prst="downArrow">
            <a:avLst>
              <a:gd name="adj1" fmla="val 50000"/>
              <a:gd name="adj2" fmla="val 56354"/>
            </a:avLst>
          </a:prstGeom>
          <a:ln>
            <a:headEnd/>
            <a:tailEnd/>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50" name="AutoShape 12"/>
          <p:cNvSpPr>
            <a:spLocks/>
          </p:cNvSpPr>
          <p:nvPr/>
        </p:nvSpPr>
        <p:spPr bwMode="auto">
          <a:xfrm>
            <a:off x="4286248" y="1000084"/>
            <a:ext cx="528638" cy="1500198"/>
          </a:xfrm>
          <a:prstGeom prst="rightBrace">
            <a:avLst>
              <a:gd name="adj1" fmla="val 12500"/>
              <a:gd name="adj2" fmla="val 50000"/>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dirty="0">
              <a:solidFill>
                <a:srgbClr val="FF0000"/>
              </a:solidFill>
            </a:endParaRPr>
          </a:p>
        </p:txBody>
      </p:sp>
      <p:sp>
        <p:nvSpPr>
          <p:cNvPr id="51" name="Text Box 70"/>
          <p:cNvSpPr txBox="1">
            <a:spLocks noChangeArrowheads="1"/>
          </p:cNvSpPr>
          <p:nvPr/>
        </p:nvSpPr>
        <p:spPr bwMode="auto">
          <a:xfrm>
            <a:off x="4643438" y="1857340"/>
            <a:ext cx="571504"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rgbClr val="C00000"/>
                </a:solidFill>
              </a:rPr>
              <a:t>6 Ay</a:t>
            </a:r>
            <a:endParaRPr lang="tr-TR" sz="1600" b="1" dirty="0">
              <a:solidFill>
                <a:srgbClr val="C00000"/>
              </a:solidFill>
            </a:endParaRPr>
          </a:p>
        </p:txBody>
      </p:sp>
      <p:sp>
        <p:nvSpPr>
          <p:cNvPr id="44" name="Text Box 70"/>
          <p:cNvSpPr txBox="1">
            <a:spLocks noChangeArrowheads="1"/>
          </p:cNvSpPr>
          <p:nvPr/>
        </p:nvSpPr>
        <p:spPr bwMode="auto">
          <a:xfrm>
            <a:off x="4929190" y="3143248"/>
            <a:ext cx="1071570"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rgbClr val="C00000"/>
                </a:solidFill>
              </a:rPr>
              <a:t>20 GÜN</a:t>
            </a:r>
            <a:endParaRPr lang="tr-TR" sz="1600" b="1" dirty="0">
              <a:solidFill>
                <a:srgbClr val="C00000"/>
              </a:solidFill>
            </a:endParaRPr>
          </a:p>
        </p:txBody>
      </p:sp>
      <p:sp>
        <p:nvSpPr>
          <p:cNvPr id="52" name="Text Box 70"/>
          <p:cNvSpPr txBox="1">
            <a:spLocks noChangeArrowheads="1"/>
          </p:cNvSpPr>
          <p:nvPr/>
        </p:nvSpPr>
        <p:spPr bwMode="auto">
          <a:xfrm>
            <a:off x="357158" y="6233670"/>
            <a:ext cx="1071570"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rgbClr val="C00000"/>
                </a:solidFill>
              </a:rPr>
              <a:t>80 GÜN</a:t>
            </a:r>
            <a:endParaRPr lang="tr-TR" sz="1600" b="1" dirty="0">
              <a:solidFill>
                <a:srgbClr val="C00000"/>
              </a:solidFill>
            </a:endParaRPr>
          </a:p>
        </p:txBody>
      </p:sp>
      <p:sp>
        <p:nvSpPr>
          <p:cNvPr id="55" name="Text Box 70"/>
          <p:cNvSpPr txBox="1">
            <a:spLocks noChangeArrowheads="1"/>
          </p:cNvSpPr>
          <p:nvPr/>
        </p:nvSpPr>
        <p:spPr bwMode="auto">
          <a:xfrm>
            <a:off x="5500694" y="1071522"/>
            <a:ext cx="571504"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chemeClr val="tx2"/>
                </a:solidFill>
              </a:rPr>
              <a:t>6 Ay</a:t>
            </a:r>
            <a:endParaRPr lang="tr-TR" sz="1600" b="1" dirty="0">
              <a:solidFill>
                <a:schemeClr val="tx2"/>
              </a:solidFill>
            </a:endParaRPr>
          </a:p>
        </p:txBody>
      </p:sp>
      <p:sp>
        <p:nvSpPr>
          <p:cNvPr id="57" name="56 Artı"/>
          <p:cNvSpPr/>
          <p:nvPr/>
        </p:nvSpPr>
        <p:spPr>
          <a:xfrm>
            <a:off x="6000760" y="1071522"/>
            <a:ext cx="214314" cy="3571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Text Box 70"/>
          <p:cNvSpPr txBox="1">
            <a:spLocks noChangeArrowheads="1"/>
          </p:cNvSpPr>
          <p:nvPr/>
        </p:nvSpPr>
        <p:spPr bwMode="auto">
          <a:xfrm>
            <a:off x="8001024" y="1071522"/>
            <a:ext cx="857256"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chemeClr val="tx2"/>
                </a:solidFill>
              </a:rPr>
              <a:t>20 Gün</a:t>
            </a:r>
            <a:endParaRPr lang="tr-TR" sz="1600" b="1" dirty="0">
              <a:solidFill>
                <a:schemeClr val="tx2"/>
              </a:solidFill>
            </a:endParaRPr>
          </a:p>
        </p:txBody>
      </p:sp>
      <p:sp>
        <p:nvSpPr>
          <p:cNvPr id="54" name="Text Box 70"/>
          <p:cNvSpPr txBox="1">
            <a:spLocks noChangeArrowheads="1"/>
          </p:cNvSpPr>
          <p:nvPr/>
        </p:nvSpPr>
        <p:spPr bwMode="auto">
          <a:xfrm>
            <a:off x="6215074" y="1071522"/>
            <a:ext cx="857256"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chemeClr val="tx2"/>
                </a:solidFill>
              </a:rPr>
              <a:t>80 Gün</a:t>
            </a:r>
            <a:endParaRPr lang="tr-TR" sz="1600" b="1" dirty="0">
              <a:solidFill>
                <a:schemeClr val="tx2"/>
              </a:solidFill>
            </a:endParaRPr>
          </a:p>
        </p:txBody>
      </p:sp>
      <p:sp>
        <p:nvSpPr>
          <p:cNvPr id="56" name="Text Box 70"/>
          <p:cNvSpPr txBox="1">
            <a:spLocks noChangeArrowheads="1"/>
          </p:cNvSpPr>
          <p:nvPr/>
        </p:nvSpPr>
        <p:spPr bwMode="auto">
          <a:xfrm>
            <a:off x="7143768" y="1071522"/>
            <a:ext cx="857256" cy="338554"/>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1600" b="1" dirty="0" smtClean="0">
                <a:solidFill>
                  <a:schemeClr val="tx2"/>
                </a:solidFill>
              </a:rPr>
              <a:t>80 Gün</a:t>
            </a:r>
            <a:endParaRPr lang="tr-TR" sz="1600" b="1" dirty="0">
              <a:solidFill>
                <a:schemeClr val="tx2"/>
              </a:solidFill>
            </a:endParaRPr>
          </a:p>
        </p:txBody>
      </p:sp>
      <p:sp>
        <p:nvSpPr>
          <p:cNvPr id="66" name="AutoShape 5"/>
          <p:cNvSpPr>
            <a:spLocks/>
          </p:cNvSpPr>
          <p:nvPr/>
        </p:nvSpPr>
        <p:spPr bwMode="auto">
          <a:xfrm rot="5400000" flipV="1">
            <a:off x="6891578" y="104954"/>
            <a:ext cx="432944" cy="3071834"/>
          </a:xfrm>
          <a:prstGeom prst="rightBrace">
            <a:avLst>
              <a:gd name="adj1" fmla="val 11416"/>
              <a:gd name="adj2" fmla="val 48636"/>
            </a:avLst>
          </a:prstGeom>
          <a:ln>
            <a:headEnd/>
            <a:tailEnd/>
          </a:ln>
        </p:spPr>
        <p:style>
          <a:lnRef idx="3">
            <a:schemeClr val="accent1"/>
          </a:lnRef>
          <a:fillRef idx="0">
            <a:schemeClr val="accent1"/>
          </a:fillRef>
          <a:effectRef idx="2">
            <a:schemeClr val="accent1"/>
          </a:effectRef>
          <a:fontRef idx="minor">
            <a:schemeClr val="tx1"/>
          </a:fontRef>
        </p:style>
        <p:txBody>
          <a:bodyPr wrap="none" anchor="ctr"/>
          <a:lstStyle/>
          <a:p>
            <a:pPr eaLnBrk="0" hangingPunct="0">
              <a:spcBef>
                <a:spcPct val="20000"/>
              </a:spcBef>
              <a:buClr>
                <a:schemeClr val="accent1"/>
              </a:buClr>
              <a:buSzPct val="65000"/>
              <a:buFont typeface="Wingdings" pitchFamily="2" charset="2"/>
              <a:buChar char="n"/>
            </a:pPr>
            <a:endParaRPr lang="en-US">
              <a:solidFill>
                <a:srgbClr val="FF0000"/>
              </a:solidFill>
            </a:endParaRPr>
          </a:p>
        </p:txBody>
      </p:sp>
      <p:sp>
        <p:nvSpPr>
          <p:cNvPr id="67" name="Text Box 70"/>
          <p:cNvSpPr txBox="1">
            <a:spLocks noChangeArrowheads="1"/>
          </p:cNvSpPr>
          <p:nvPr/>
        </p:nvSpPr>
        <p:spPr bwMode="auto">
          <a:xfrm>
            <a:off x="6786578" y="1857341"/>
            <a:ext cx="1214446" cy="400110"/>
          </a:xfrm>
          <a:prstGeom prst="rect">
            <a:avLst/>
          </a:prstGeom>
          <a:noFill/>
          <a:ln w="9525">
            <a:noFill/>
            <a:miter lim="800000"/>
            <a:headEnd/>
            <a:tailEnd/>
          </a:ln>
        </p:spPr>
        <p:txBody>
          <a:bodyPr wrap="square">
            <a:spAutoFit/>
          </a:bodyPr>
          <a:lstStyle/>
          <a:p>
            <a:pPr eaLnBrk="0" hangingPunct="0">
              <a:spcBef>
                <a:spcPct val="50000"/>
              </a:spcBef>
              <a:buClr>
                <a:schemeClr val="accent1"/>
              </a:buClr>
              <a:buSzPct val="65000"/>
            </a:pPr>
            <a:r>
              <a:rPr lang="tr-TR" sz="2000" b="1" dirty="0" smtClean="0">
                <a:solidFill>
                  <a:srgbClr val="C00000"/>
                </a:solidFill>
              </a:rPr>
              <a:t>1 YIL</a:t>
            </a:r>
            <a:endParaRPr lang="tr-TR" sz="2000" b="1" dirty="0">
              <a:solidFill>
                <a:srgbClr val="C00000"/>
              </a:solidFill>
            </a:endParaRPr>
          </a:p>
        </p:txBody>
      </p:sp>
      <p:sp>
        <p:nvSpPr>
          <p:cNvPr id="58" name="57 Artı"/>
          <p:cNvSpPr/>
          <p:nvPr/>
        </p:nvSpPr>
        <p:spPr>
          <a:xfrm>
            <a:off x="7000892" y="1071522"/>
            <a:ext cx="214314" cy="3571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0" name="59 Artı"/>
          <p:cNvSpPr/>
          <p:nvPr/>
        </p:nvSpPr>
        <p:spPr>
          <a:xfrm>
            <a:off x="7858148" y="1071522"/>
            <a:ext cx="214314" cy="35719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050" name="Picture 2" descr="C:\Documents and Settings\esarioglu\Belgelerim\Resimlerim\Microsoft Clip Organizer\j0283269.gif"/>
          <p:cNvPicPr>
            <a:picLocks noChangeAspect="1" noChangeArrowheads="1" noCrop="1"/>
          </p:cNvPicPr>
          <p:nvPr/>
        </p:nvPicPr>
        <p:blipFill>
          <a:blip r:embed="rId5"/>
          <a:srcRect/>
          <a:stretch>
            <a:fillRect/>
          </a:stretch>
        </p:blipFill>
        <p:spPr bwMode="auto">
          <a:xfrm>
            <a:off x="4929190" y="1000084"/>
            <a:ext cx="571504" cy="653147"/>
          </a:xfrm>
          <a:prstGeom prst="rect">
            <a:avLst/>
          </a:prstGeom>
          <a:noFill/>
        </p:spPr>
      </p:pic>
      <p:sp>
        <p:nvSpPr>
          <p:cNvPr id="63" name="62 Slayt Numarası Yer Tutucusu"/>
          <p:cNvSpPr>
            <a:spLocks noGrp="1"/>
          </p:cNvSpPr>
          <p:nvPr>
            <p:ph type="sldNum" sz="quarter" idx="12"/>
          </p:nvPr>
        </p:nvSpPr>
        <p:spPr/>
        <p:txBody>
          <a:bodyPr/>
          <a:lstStyle/>
          <a:p>
            <a:pPr>
              <a:defRPr/>
            </a:pPr>
            <a:fld id="{47B025C6-6860-43B7-9468-37071B0549A2}" type="slidenum">
              <a:rPr lang="tr-TR" smtClean="0"/>
              <a:pPr>
                <a:defRPr/>
              </a:pPr>
              <a:t>45</a:t>
            </a:fld>
            <a:endParaRPr lang="tr-TR"/>
          </a:p>
        </p:txBody>
      </p:sp>
      <p:sp>
        <p:nvSpPr>
          <p:cNvPr id="64" name="63 Altbilgi Yer Tutucusu"/>
          <p:cNvSpPr>
            <a:spLocks noGrp="1"/>
          </p:cNvSpPr>
          <p:nvPr>
            <p:ph type="ftr" sz="quarter" idx="11"/>
          </p:nvPr>
        </p:nvSpPr>
        <p:spPr/>
        <p:txBody>
          <a:bodyPr/>
          <a:lstStyle/>
          <a:p>
            <a:pPr>
              <a:defRPr/>
            </a:pPr>
            <a:r>
              <a:rPr lang="tr-TR" smtClean="0"/>
              <a:t>Çevre  Yönetimi Genel Müdürlüğü / ÖDD</a:t>
            </a:r>
            <a:endParaRPr lang="tr-T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edge">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diamond(in)">
                                      <p:cBhvr>
                                        <p:cTn id="12" dur="20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edge">
                                      <p:cBhvr>
                                        <p:cTn id="23" dur="2000"/>
                                        <p:tgtEl>
                                          <p:spTgt spid="4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1000" fill="hold"/>
                                        <p:tgtEl>
                                          <p:spTgt spid="19"/>
                                        </p:tgtEl>
                                        <p:attrNameLst>
                                          <p:attrName>ppt_x</p:attrName>
                                        </p:attrNameLst>
                                      </p:cBhvr>
                                      <p:tavLst>
                                        <p:tav tm="0">
                                          <p:val>
                                            <p:strVal val="#ppt_x-.2"/>
                                          </p:val>
                                        </p:tav>
                                        <p:tav tm="100000">
                                          <p:val>
                                            <p:strVal val="#ppt_x"/>
                                          </p:val>
                                        </p:tav>
                                      </p:tavLst>
                                    </p:anim>
                                    <p:anim calcmode="lin" valueType="num">
                                      <p:cBhvr>
                                        <p:cTn id="33"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1000" fill="hold"/>
                                        <p:tgtEl>
                                          <p:spTgt spid="50"/>
                                        </p:tgtEl>
                                        <p:attrNameLst>
                                          <p:attrName>ppt_x</p:attrName>
                                        </p:attrNameLst>
                                      </p:cBhvr>
                                      <p:tavLst>
                                        <p:tav tm="0">
                                          <p:val>
                                            <p:strVal val="#ppt_x-.2"/>
                                          </p:val>
                                        </p:tav>
                                        <p:tav tm="100000">
                                          <p:val>
                                            <p:strVal val="#ppt_x"/>
                                          </p:val>
                                        </p:tav>
                                      </p:tavLst>
                                    </p:anim>
                                    <p:anim calcmode="lin" valueType="num">
                                      <p:cBhvr>
                                        <p:cTn id="40"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41" dur="1000"/>
                                        <p:tgtEl>
                                          <p:spTgt spid="50"/>
                                        </p:tgtEl>
                                      </p:cBhvr>
                                    </p:animEffect>
                                  </p:childTnLst>
                                </p:cTn>
                              </p:par>
                            </p:childTnLst>
                          </p:cTn>
                        </p:par>
                        <p:par>
                          <p:cTn id="42" fill="hold">
                            <p:stCondLst>
                              <p:cond delay="1000"/>
                            </p:stCondLst>
                            <p:childTnLst>
                              <p:par>
                                <p:cTn id="43" presetID="4" presetClass="entr" presetSubtype="16"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box(in)">
                                      <p:cBhvr>
                                        <p:cTn id="45" dur="500"/>
                                        <p:tgtEl>
                                          <p:spTgt spid="51"/>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box(in)">
                                      <p:cBhvr>
                                        <p:cTn id="50" dur="500"/>
                                        <p:tgtEl>
                                          <p:spTgt spid="55"/>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500" fill="hold"/>
                                        <p:tgtEl>
                                          <p:spTgt spid="49"/>
                                        </p:tgtEl>
                                        <p:attrNameLst>
                                          <p:attrName>ppt_x</p:attrName>
                                        </p:attrNameLst>
                                      </p:cBhvr>
                                      <p:tavLst>
                                        <p:tav tm="0">
                                          <p:val>
                                            <p:strVal val="#ppt_x"/>
                                          </p:val>
                                        </p:tav>
                                        <p:tav tm="100000">
                                          <p:val>
                                            <p:strVal val="#ppt_x"/>
                                          </p:val>
                                        </p:tav>
                                      </p:tavLst>
                                    </p:anim>
                                    <p:anim calcmode="lin" valueType="num">
                                      <p:cBhvr additive="base">
                                        <p:cTn id="56" dur="500" fill="hold"/>
                                        <p:tgtEl>
                                          <p:spTgt spid="49"/>
                                        </p:tgtEl>
                                        <p:attrNameLst>
                                          <p:attrName>ppt_y</p:attrName>
                                        </p:attrNameLst>
                                      </p:cBhvr>
                                      <p:tavLst>
                                        <p:tav tm="0">
                                          <p:val>
                                            <p:strVal val="0-#ppt_h/2"/>
                                          </p:val>
                                        </p:tav>
                                        <p:tav tm="100000">
                                          <p:val>
                                            <p:strVal val="#ppt_y"/>
                                          </p:val>
                                        </p:tav>
                                      </p:tavLst>
                                    </p:anim>
                                  </p:childTnLst>
                                </p:cTn>
                              </p:par>
                              <p:par>
                                <p:cTn id="57" presetID="20"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edge">
                                      <p:cBhvr>
                                        <p:cTn id="59" dur="20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9" presetClass="entr" presetSubtype="0" fill="hold" grpId="0" nodeType="click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p:cTn id="64" dur="1000" fill="hold"/>
                                        <p:tgtEl>
                                          <p:spTgt spid="45"/>
                                        </p:tgtEl>
                                        <p:attrNameLst>
                                          <p:attrName>ppt_x</p:attrName>
                                        </p:attrNameLst>
                                      </p:cBhvr>
                                      <p:tavLst>
                                        <p:tav tm="0">
                                          <p:val>
                                            <p:strVal val="#ppt_x-.2"/>
                                          </p:val>
                                        </p:tav>
                                        <p:tav tm="100000">
                                          <p:val>
                                            <p:strVal val="#ppt_x"/>
                                          </p:val>
                                        </p:tav>
                                      </p:tavLst>
                                    </p:anim>
                                    <p:anim calcmode="lin" valueType="num">
                                      <p:cBhvr>
                                        <p:cTn id="65"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66" dur="1000"/>
                                        <p:tgtEl>
                                          <p:spTgt spid="45"/>
                                        </p:tgtEl>
                                      </p:cBhvr>
                                    </p:animEffect>
                                  </p:childTnLst>
                                </p:cTn>
                              </p:par>
                            </p:childTnLst>
                          </p:cTn>
                        </p:par>
                        <p:par>
                          <p:cTn id="67" fill="hold">
                            <p:stCondLst>
                              <p:cond delay="1000"/>
                            </p:stCondLst>
                            <p:childTnLst>
                              <p:par>
                                <p:cTn id="68" presetID="4" presetClass="entr" presetSubtype="16"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box(in)">
                                      <p:cBhvr>
                                        <p:cTn id="70" dur="500"/>
                                        <p:tgtEl>
                                          <p:spTgt spid="46"/>
                                        </p:tgtEl>
                                      </p:cBhvr>
                                    </p:animEffect>
                                  </p:childTnLst>
                                </p:cTn>
                              </p:par>
                            </p:childTnLst>
                          </p:cTn>
                        </p:par>
                      </p:childTnLst>
                    </p:cTn>
                  </p:par>
                  <p:par>
                    <p:cTn id="71" fill="hold">
                      <p:stCondLst>
                        <p:cond delay="indefinite"/>
                      </p:stCondLst>
                      <p:childTnLst>
                        <p:par>
                          <p:cTn id="72" fill="hold">
                            <p:stCondLst>
                              <p:cond delay="0"/>
                            </p:stCondLst>
                            <p:childTnLst>
                              <p:par>
                                <p:cTn id="73" presetID="13" presetClass="entr" presetSubtype="16" fill="hold" grpId="0" nodeType="click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plus(in)">
                                      <p:cBhvr>
                                        <p:cTn id="75" dur="2000"/>
                                        <p:tgtEl>
                                          <p:spTgt spid="57"/>
                                        </p:tgtEl>
                                      </p:cBhvr>
                                    </p:animEffect>
                                  </p:childTnLst>
                                </p:cTn>
                              </p:par>
                            </p:childTnLst>
                          </p:cTn>
                        </p:par>
                        <p:par>
                          <p:cTn id="76" fill="hold">
                            <p:stCondLst>
                              <p:cond delay="2000"/>
                            </p:stCondLst>
                            <p:childTnLst>
                              <p:par>
                                <p:cTn id="77" presetID="4" presetClass="entr" presetSubtype="16" fill="hold" grpId="0"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box(in)">
                                      <p:cBhvr>
                                        <p:cTn id="79" dur="500"/>
                                        <p:tgtEl>
                                          <p:spTgt spid="54"/>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1"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additive="base">
                                        <p:cTn id="84" dur="500" fill="hold"/>
                                        <p:tgtEl>
                                          <p:spTgt spid="27"/>
                                        </p:tgtEl>
                                        <p:attrNameLst>
                                          <p:attrName>ppt_x</p:attrName>
                                        </p:attrNameLst>
                                      </p:cBhvr>
                                      <p:tavLst>
                                        <p:tav tm="0">
                                          <p:val>
                                            <p:strVal val="#ppt_x"/>
                                          </p:val>
                                        </p:tav>
                                        <p:tav tm="100000">
                                          <p:val>
                                            <p:strVal val="#ppt_x"/>
                                          </p:val>
                                        </p:tav>
                                      </p:tavLst>
                                    </p:anim>
                                    <p:anim calcmode="lin" valueType="num">
                                      <p:cBhvr additive="base">
                                        <p:cTn id="85"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0" presetClass="entr" presetSubtype="0" fill="hold"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edge">
                                      <p:cBhvr>
                                        <p:cTn id="90" dur="2000"/>
                                        <p:tgtEl>
                                          <p:spTgt spid="28"/>
                                        </p:tgtEl>
                                      </p:cBhvr>
                                    </p:animEffect>
                                  </p:childTnLst>
                                </p:cTn>
                              </p:par>
                            </p:childTnLst>
                          </p:cTn>
                        </p:par>
                      </p:childTnLst>
                    </p:cTn>
                  </p:par>
                  <p:par>
                    <p:cTn id="91" fill="hold">
                      <p:stCondLst>
                        <p:cond delay="indefinite"/>
                      </p:stCondLst>
                      <p:childTnLst>
                        <p:par>
                          <p:cTn id="92" fill="hold">
                            <p:stCondLst>
                              <p:cond delay="0"/>
                            </p:stCondLst>
                            <p:childTnLst>
                              <p:par>
                                <p:cTn id="93" presetID="8" presetClass="entr" presetSubtype="16" fill="hold" grpId="0" nodeType="click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diamond(in)">
                                      <p:cBhvr>
                                        <p:cTn id="95" dur="500"/>
                                        <p:tgtEl>
                                          <p:spTgt spid="31"/>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1"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 calcmode="lin" valueType="num">
                                      <p:cBhvr additive="base">
                                        <p:cTn id="100" dur="500" fill="hold"/>
                                        <p:tgtEl>
                                          <p:spTgt spid="29"/>
                                        </p:tgtEl>
                                        <p:attrNameLst>
                                          <p:attrName>ppt_x</p:attrName>
                                        </p:attrNameLst>
                                      </p:cBhvr>
                                      <p:tavLst>
                                        <p:tav tm="0">
                                          <p:val>
                                            <p:strVal val="#ppt_x"/>
                                          </p:val>
                                        </p:tav>
                                        <p:tav tm="100000">
                                          <p:val>
                                            <p:strVal val="#ppt_x"/>
                                          </p:val>
                                        </p:tav>
                                      </p:tavLst>
                                    </p:anim>
                                    <p:anim calcmode="lin" valueType="num">
                                      <p:cBhvr additive="base">
                                        <p:cTn id="101"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8" presetClass="entr" presetSubtype="16" fill="hold" nodeType="click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diamond(in)">
                                      <p:cBhvr>
                                        <p:cTn id="106" dur="2000"/>
                                        <p:tgtEl>
                                          <p:spTgt spid="47"/>
                                        </p:tgtEl>
                                      </p:cBhvr>
                                    </p:animEffect>
                                  </p:childTnLst>
                                </p:cTn>
                              </p:par>
                            </p:childTnLst>
                          </p:cTn>
                        </p:par>
                      </p:childTnLst>
                    </p:cTn>
                  </p:par>
                  <p:par>
                    <p:cTn id="107" fill="hold">
                      <p:stCondLst>
                        <p:cond delay="indefinite"/>
                      </p:stCondLst>
                      <p:childTnLst>
                        <p:par>
                          <p:cTn id="108" fill="hold">
                            <p:stCondLst>
                              <p:cond delay="0"/>
                            </p:stCondLst>
                            <p:childTnLst>
                              <p:par>
                                <p:cTn id="109" presetID="4" presetClass="entr" presetSubtype="16" fill="hold" grpId="0" nodeType="clickEffect">
                                  <p:stCondLst>
                                    <p:cond delay="0"/>
                                  </p:stCondLst>
                                  <p:childTnLst>
                                    <p:set>
                                      <p:cBhvr>
                                        <p:cTn id="110" dur="1" fill="hold">
                                          <p:stCondLst>
                                            <p:cond delay="0"/>
                                          </p:stCondLst>
                                        </p:cTn>
                                        <p:tgtEl>
                                          <p:spTgt spid="32"/>
                                        </p:tgtEl>
                                        <p:attrNameLst>
                                          <p:attrName>style.visibility</p:attrName>
                                        </p:attrNameLst>
                                      </p:cBhvr>
                                      <p:to>
                                        <p:strVal val="visible"/>
                                      </p:to>
                                    </p:set>
                                    <p:animEffect transition="in" filter="box(in)">
                                      <p:cBhvr>
                                        <p:cTn id="111" dur="500"/>
                                        <p:tgtEl>
                                          <p:spTgt spid="32"/>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fill="hold" grpId="0" nodeType="clickEffect">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cBhvr additive="base">
                                        <p:cTn id="116" dur="500" fill="hold"/>
                                        <p:tgtEl>
                                          <p:spTgt spid="37"/>
                                        </p:tgtEl>
                                        <p:attrNameLst>
                                          <p:attrName>ppt_x</p:attrName>
                                        </p:attrNameLst>
                                      </p:cBhvr>
                                      <p:tavLst>
                                        <p:tav tm="0">
                                          <p:val>
                                            <p:strVal val="1+#ppt_w/2"/>
                                          </p:val>
                                        </p:tav>
                                        <p:tav tm="100000">
                                          <p:val>
                                            <p:strVal val="#ppt_x"/>
                                          </p:val>
                                        </p:tav>
                                      </p:tavLst>
                                    </p:anim>
                                    <p:anim calcmode="lin" valueType="num">
                                      <p:cBhvr additive="base">
                                        <p:cTn id="117"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0" presetClass="entr" presetSubtype="0" fill="hold" nodeType="click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wedge">
                                      <p:cBhvr>
                                        <p:cTn id="122" dur="2000"/>
                                        <p:tgtEl>
                                          <p:spTgt spid="35"/>
                                        </p:tgtEl>
                                      </p:cBhvr>
                                    </p:animEffect>
                                  </p:childTnLst>
                                </p:cTn>
                              </p:par>
                            </p:childTnLst>
                          </p:cTn>
                        </p:par>
                        <p:par>
                          <p:cTn id="123" fill="hold">
                            <p:stCondLst>
                              <p:cond delay="2000"/>
                            </p:stCondLst>
                            <p:childTnLst>
                              <p:par>
                                <p:cTn id="124" presetID="4" presetClass="entr" presetSubtype="16" fill="hold" grpId="0" nodeType="afterEffect">
                                  <p:stCondLst>
                                    <p:cond delay="0"/>
                                  </p:stCondLst>
                                  <p:childTnLst>
                                    <p:set>
                                      <p:cBhvr>
                                        <p:cTn id="125" dur="1" fill="hold">
                                          <p:stCondLst>
                                            <p:cond delay="0"/>
                                          </p:stCondLst>
                                        </p:cTn>
                                        <p:tgtEl>
                                          <p:spTgt spid="52"/>
                                        </p:tgtEl>
                                        <p:attrNameLst>
                                          <p:attrName>style.visibility</p:attrName>
                                        </p:attrNameLst>
                                      </p:cBhvr>
                                      <p:to>
                                        <p:strVal val="visible"/>
                                      </p:to>
                                    </p:set>
                                    <p:animEffect transition="in" filter="box(in)">
                                      <p:cBhvr>
                                        <p:cTn id="126" dur="500"/>
                                        <p:tgtEl>
                                          <p:spTgt spid="52"/>
                                        </p:tgtEl>
                                      </p:cBhvr>
                                    </p:animEffect>
                                  </p:childTnLst>
                                </p:cTn>
                              </p:par>
                            </p:childTnLst>
                          </p:cTn>
                        </p:par>
                      </p:childTnLst>
                    </p:cTn>
                  </p:par>
                  <p:par>
                    <p:cTn id="127" fill="hold">
                      <p:stCondLst>
                        <p:cond delay="indefinite"/>
                      </p:stCondLst>
                      <p:childTnLst>
                        <p:par>
                          <p:cTn id="128" fill="hold">
                            <p:stCondLst>
                              <p:cond delay="0"/>
                            </p:stCondLst>
                            <p:childTnLst>
                              <p:par>
                                <p:cTn id="129" presetID="13" presetClass="entr" presetSubtype="16" fill="hold" grpId="0" nodeType="clickEffect">
                                  <p:stCondLst>
                                    <p:cond delay="0"/>
                                  </p:stCondLst>
                                  <p:childTnLst>
                                    <p:set>
                                      <p:cBhvr>
                                        <p:cTn id="130" dur="1" fill="hold">
                                          <p:stCondLst>
                                            <p:cond delay="0"/>
                                          </p:stCondLst>
                                        </p:cTn>
                                        <p:tgtEl>
                                          <p:spTgt spid="58"/>
                                        </p:tgtEl>
                                        <p:attrNameLst>
                                          <p:attrName>style.visibility</p:attrName>
                                        </p:attrNameLst>
                                      </p:cBhvr>
                                      <p:to>
                                        <p:strVal val="visible"/>
                                      </p:to>
                                    </p:set>
                                    <p:animEffect transition="in" filter="plus(in)">
                                      <p:cBhvr>
                                        <p:cTn id="131" dur="2000"/>
                                        <p:tgtEl>
                                          <p:spTgt spid="58"/>
                                        </p:tgtEl>
                                      </p:cBhvr>
                                    </p:animEffect>
                                  </p:childTnLst>
                                </p:cTn>
                              </p:par>
                            </p:childTnLst>
                          </p:cTn>
                        </p:par>
                        <p:par>
                          <p:cTn id="132" fill="hold">
                            <p:stCondLst>
                              <p:cond delay="2000"/>
                            </p:stCondLst>
                            <p:childTnLst>
                              <p:par>
                                <p:cTn id="133" presetID="4" presetClass="entr" presetSubtype="16" fill="hold" grpId="0" nodeType="afterEffect">
                                  <p:stCondLst>
                                    <p:cond delay="0"/>
                                  </p:stCondLst>
                                  <p:childTnLst>
                                    <p:set>
                                      <p:cBhvr>
                                        <p:cTn id="134" dur="1" fill="hold">
                                          <p:stCondLst>
                                            <p:cond delay="0"/>
                                          </p:stCondLst>
                                        </p:cTn>
                                        <p:tgtEl>
                                          <p:spTgt spid="56"/>
                                        </p:tgtEl>
                                        <p:attrNameLst>
                                          <p:attrName>style.visibility</p:attrName>
                                        </p:attrNameLst>
                                      </p:cBhvr>
                                      <p:to>
                                        <p:strVal val="visible"/>
                                      </p:to>
                                    </p:set>
                                    <p:animEffect transition="in" filter="box(in)">
                                      <p:cBhvr>
                                        <p:cTn id="135" dur="500"/>
                                        <p:tgtEl>
                                          <p:spTgt spid="56"/>
                                        </p:tgtEl>
                                      </p:cBhvr>
                                    </p:animEffect>
                                  </p:childTnLst>
                                </p:cTn>
                              </p:par>
                            </p:childTnLst>
                          </p:cTn>
                        </p:par>
                      </p:childTnLst>
                    </p:cTn>
                  </p:par>
                  <p:par>
                    <p:cTn id="136" fill="hold">
                      <p:stCondLst>
                        <p:cond delay="indefinite"/>
                      </p:stCondLst>
                      <p:childTnLst>
                        <p:par>
                          <p:cTn id="137" fill="hold">
                            <p:stCondLst>
                              <p:cond delay="0"/>
                            </p:stCondLst>
                            <p:childTnLst>
                              <p:par>
                                <p:cTn id="138" presetID="2" presetClass="entr" presetSubtype="8" fill="hold" grpId="0" nodeType="clickEffect">
                                  <p:stCondLst>
                                    <p:cond delay="0"/>
                                  </p:stCondLst>
                                  <p:childTnLst>
                                    <p:set>
                                      <p:cBhvr>
                                        <p:cTn id="139" dur="1" fill="hold">
                                          <p:stCondLst>
                                            <p:cond delay="0"/>
                                          </p:stCondLst>
                                        </p:cTn>
                                        <p:tgtEl>
                                          <p:spTgt spid="36"/>
                                        </p:tgtEl>
                                        <p:attrNameLst>
                                          <p:attrName>style.visibility</p:attrName>
                                        </p:attrNameLst>
                                      </p:cBhvr>
                                      <p:to>
                                        <p:strVal val="visible"/>
                                      </p:to>
                                    </p:set>
                                    <p:anim calcmode="lin" valueType="num">
                                      <p:cBhvr additive="base">
                                        <p:cTn id="140" dur="500" fill="hold"/>
                                        <p:tgtEl>
                                          <p:spTgt spid="36"/>
                                        </p:tgtEl>
                                        <p:attrNameLst>
                                          <p:attrName>ppt_x</p:attrName>
                                        </p:attrNameLst>
                                      </p:cBhvr>
                                      <p:tavLst>
                                        <p:tav tm="0">
                                          <p:val>
                                            <p:strVal val="0-#ppt_w/2"/>
                                          </p:val>
                                        </p:tav>
                                        <p:tav tm="100000">
                                          <p:val>
                                            <p:strVal val="#ppt_x"/>
                                          </p:val>
                                        </p:tav>
                                      </p:tavLst>
                                    </p:anim>
                                    <p:anim calcmode="lin" valueType="num">
                                      <p:cBhvr additive="base">
                                        <p:cTn id="141"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1" presetClass="exit" presetSubtype="0" fill="hold" grpId="1" nodeType="clickEffect">
                                  <p:stCondLst>
                                    <p:cond delay="0"/>
                                  </p:stCondLst>
                                  <p:childTnLst>
                                    <p:set>
                                      <p:cBhvr>
                                        <p:cTn id="145" dur="1" fill="hold">
                                          <p:stCondLst>
                                            <p:cond delay="0"/>
                                          </p:stCondLst>
                                        </p:cTn>
                                        <p:tgtEl>
                                          <p:spTgt spid="46"/>
                                        </p:tgtEl>
                                        <p:attrNameLst>
                                          <p:attrName>style.visibility</p:attrName>
                                        </p:attrNameLst>
                                      </p:cBhvr>
                                      <p:to>
                                        <p:strVal val="hidden"/>
                                      </p:to>
                                    </p:set>
                                  </p:childTnLst>
                                </p:cTn>
                              </p:par>
                            </p:childTnLst>
                          </p:cTn>
                        </p:par>
                        <p:par>
                          <p:cTn id="146" fill="hold">
                            <p:stCondLst>
                              <p:cond delay="0"/>
                            </p:stCondLst>
                            <p:childTnLst>
                              <p:par>
                                <p:cTn id="147" presetID="4" presetClass="entr" presetSubtype="16" fill="hold" grpId="0" nodeType="afterEffect">
                                  <p:stCondLst>
                                    <p:cond delay="0"/>
                                  </p:stCondLst>
                                  <p:childTnLst>
                                    <p:set>
                                      <p:cBhvr>
                                        <p:cTn id="148" dur="1" fill="hold">
                                          <p:stCondLst>
                                            <p:cond delay="0"/>
                                          </p:stCondLst>
                                        </p:cTn>
                                        <p:tgtEl>
                                          <p:spTgt spid="44"/>
                                        </p:tgtEl>
                                        <p:attrNameLst>
                                          <p:attrName>style.visibility</p:attrName>
                                        </p:attrNameLst>
                                      </p:cBhvr>
                                      <p:to>
                                        <p:strVal val="visible"/>
                                      </p:to>
                                    </p:set>
                                    <p:animEffect transition="in" filter="box(in)">
                                      <p:cBhvr>
                                        <p:cTn id="149" dur="500"/>
                                        <p:tgtEl>
                                          <p:spTgt spid="44"/>
                                        </p:tgtEl>
                                      </p:cBhvr>
                                    </p:animEffect>
                                  </p:childTnLst>
                                </p:cTn>
                              </p:par>
                            </p:childTnLst>
                          </p:cTn>
                        </p:par>
                      </p:childTnLst>
                    </p:cTn>
                  </p:par>
                  <p:par>
                    <p:cTn id="150" fill="hold">
                      <p:stCondLst>
                        <p:cond delay="indefinite"/>
                      </p:stCondLst>
                      <p:childTnLst>
                        <p:par>
                          <p:cTn id="151" fill="hold">
                            <p:stCondLst>
                              <p:cond delay="0"/>
                            </p:stCondLst>
                            <p:childTnLst>
                              <p:par>
                                <p:cTn id="152" presetID="13" presetClass="entr" presetSubtype="16" fill="hold" grpId="0" nodeType="clickEffect">
                                  <p:stCondLst>
                                    <p:cond delay="0"/>
                                  </p:stCondLst>
                                  <p:childTnLst>
                                    <p:set>
                                      <p:cBhvr>
                                        <p:cTn id="153" dur="1" fill="hold">
                                          <p:stCondLst>
                                            <p:cond delay="0"/>
                                          </p:stCondLst>
                                        </p:cTn>
                                        <p:tgtEl>
                                          <p:spTgt spid="60"/>
                                        </p:tgtEl>
                                        <p:attrNameLst>
                                          <p:attrName>style.visibility</p:attrName>
                                        </p:attrNameLst>
                                      </p:cBhvr>
                                      <p:to>
                                        <p:strVal val="visible"/>
                                      </p:to>
                                    </p:set>
                                    <p:animEffect transition="in" filter="plus(in)">
                                      <p:cBhvr>
                                        <p:cTn id="154" dur="2000"/>
                                        <p:tgtEl>
                                          <p:spTgt spid="60"/>
                                        </p:tgtEl>
                                      </p:cBhvr>
                                    </p:animEffect>
                                  </p:childTnLst>
                                </p:cTn>
                              </p:par>
                            </p:childTnLst>
                          </p:cTn>
                        </p:par>
                        <p:par>
                          <p:cTn id="155" fill="hold">
                            <p:stCondLst>
                              <p:cond delay="2000"/>
                            </p:stCondLst>
                            <p:childTnLst>
                              <p:par>
                                <p:cTn id="156" presetID="4" presetClass="entr" presetSubtype="16" fill="hold" grpId="0" nodeType="afterEffect">
                                  <p:stCondLst>
                                    <p:cond delay="0"/>
                                  </p:stCondLst>
                                  <p:childTnLst>
                                    <p:set>
                                      <p:cBhvr>
                                        <p:cTn id="157" dur="1" fill="hold">
                                          <p:stCondLst>
                                            <p:cond delay="0"/>
                                          </p:stCondLst>
                                        </p:cTn>
                                        <p:tgtEl>
                                          <p:spTgt spid="59"/>
                                        </p:tgtEl>
                                        <p:attrNameLst>
                                          <p:attrName>style.visibility</p:attrName>
                                        </p:attrNameLst>
                                      </p:cBhvr>
                                      <p:to>
                                        <p:strVal val="visible"/>
                                      </p:to>
                                    </p:set>
                                    <p:animEffect transition="in" filter="box(in)">
                                      <p:cBhvr>
                                        <p:cTn id="158" dur="500"/>
                                        <p:tgtEl>
                                          <p:spTgt spid="59"/>
                                        </p:tgtEl>
                                      </p:cBhvr>
                                    </p:animEffect>
                                  </p:childTnLst>
                                </p:cTn>
                              </p:par>
                            </p:childTnLst>
                          </p:cTn>
                        </p:par>
                      </p:childTnLst>
                    </p:cTn>
                  </p:par>
                  <p:par>
                    <p:cTn id="159" fill="hold">
                      <p:stCondLst>
                        <p:cond delay="indefinite"/>
                      </p:stCondLst>
                      <p:childTnLst>
                        <p:par>
                          <p:cTn id="160" fill="hold">
                            <p:stCondLst>
                              <p:cond delay="0"/>
                            </p:stCondLst>
                            <p:childTnLst>
                              <p:par>
                                <p:cTn id="161" presetID="29" presetClass="entr" presetSubtype="0" fill="hold" grpId="0" nodeType="clickEffect">
                                  <p:stCondLst>
                                    <p:cond delay="0"/>
                                  </p:stCondLst>
                                  <p:childTnLst>
                                    <p:set>
                                      <p:cBhvr>
                                        <p:cTn id="162" dur="1" fill="hold">
                                          <p:stCondLst>
                                            <p:cond delay="0"/>
                                          </p:stCondLst>
                                        </p:cTn>
                                        <p:tgtEl>
                                          <p:spTgt spid="66"/>
                                        </p:tgtEl>
                                        <p:attrNameLst>
                                          <p:attrName>style.visibility</p:attrName>
                                        </p:attrNameLst>
                                      </p:cBhvr>
                                      <p:to>
                                        <p:strVal val="visible"/>
                                      </p:to>
                                    </p:set>
                                    <p:anim calcmode="lin" valueType="num">
                                      <p:cBhvr>
                                        <p:cTn id="163" dur="1000" fill="hold"/>
                                        <p:tgtEl>
                                          <p:spTgt spid="66"/>
                                        </p:tgtEl>
                                        <p:attrNameLst>
                                          <p:attrName>ppt_x</p:attrName>
                                        </p:attrNameLst>
                                      </p:cBhvr>
                                      <p:tavLst>
                                        <p:tav tm="0">
                                          <p:val>
                                            <p:strVal val="#ppt_x-.2"/>
                                          </p:val>
                                        </p:tav>
                                        <p:tav tm="100000">
                                          <p:val>
                                            <p:strVal val="#ppt_x"/>
                                          </p:val>
                                        </p:tav>
                                      </p:tavLst>
                                    </p:anim>
                                    <p:anim calcmode="lin" valueType="num">
                                      <p:cBhvr>
                                        <p:cTn id="164"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165" dur="1000"/>
                                        <p:tgtEl>
                                          <p:spTgt spid="66"/>
                                        </p:tgtEl>
                                      </p:cBhvr>
                                    </p:animEffect>
                                  </p:childTnLst>
                                </p:cTn>
                              </p:par>
                            </p:childTnLst>
                          </p:cTn>
                        </p:par>
                        <p:par>
                          <p:cTn id="166" fill="hold">
                            <p:stCondLst>
                              <p:cond delay="1000"/>
                            </p:stCondLst>
                            <p:childTnLst>
                              <p:par>
                                <p:cTn id="167" presetID="4" presetClass="entr" presetSubtype="16" fill="hold" grpId="0" nodeType="afterEffect">
                                  <p:stCondLst>
                                    <p:cond delay="0"/>
                                  </p:stCondLst>
                                  <p:childTnLst>
                                    <p:set>
                                      <p:cBhvr>
                                        <p:cTn id="168" dur="1" fill="hold">
                                          <p:stCondLst>
                                            <p:cond delay="0"/>
                                          </p:stCondLst>
                                        </p:cTn>
                                        <p:tgtEl>
                                          <p:spTgt spid="67"/>
                                        </p:tgtEl>
                                        <p:attrNameLst>
                                          <p:attrName>style.visibility</p:attrName>
                                        </p:attrNameLst>
                                      </p:cBhvr>
                                      <p:to>
                                        <p:strVal val="visible"/>
                                      </p:to>
                                    </p:set>
                                    <p:animEffect transition="in" filter="box(in)">
                                      <p:cBhvr>
                                        <p:cTn id="169" dur="500"/>
                                        <p:tgtEl>
                                          <p:spTgt spid="67"/>
                                        </p:tgtEl>
                                      </p:cBhvr>
                                    </p:animEffect>
                                  </p:childTnLst>
                                </p:cTn>
                              </p:par>
                            </p:childTnLst>
                          </p:cTn>
                        </p:par>
                      </p:childTnLst>
                    </p:cTn>
                  </p:par>
                  <p:par>
                    <p:cTn id="170" fill="hold">
                      <p:stCondLst>
                        <p:cond delay="indefinite"/>
                      </p:stCondLst>
                      <p:childTnLst>
                        <p:par>
                          <p:cTn id="171" fill="hold">
                            <p:stCondLst>
                              <p:cond delay="0"/>
                            </p:stCondLst>
                            <p:childTnLst>
                              <p:par>
                                <p:cTn id="172" presetID="29" presetClass="entr" presetSubtype="0" fill="hold" grpId="0" nodeType="clickEffect">
                                  <p:stCondLst>
                                    <p:cond delay="0"/>
                                  </p:stCondLst>
                                  <p:childTnLst>
                                    <p:set>
                                      <p:cBhvr>
                                        <p:cTn id="173" dur="1" fill="hold">
                                          <p:stCondLst>
                                            <p:cond delay="0"/>
                                          </p:stCondLst>
                                        </p:cTn>
                                        <p:tgtEl>
                                          <p:spTgt spid="62"/>
                                        </p:tgtEl>
                                        <p:attrNameLst>
                                          <p:attrName>style.visibility</p:attrName>
                                        </p:attrNameLst>
                                      </p:cBhvr>
                                      <p:to>
                                        <p:strVal val="visible"/>
                                      </p:to>
                                    </p:set>
                                    <p:anim calcmode="lin" valueType="num">
                                      <p:cBhvr>
                                        <p:cTn id="174" dur="1000" fill="hold"/>
                                        <p:tgtEl>
                                          <p:spTgt spid="62"/>
                                        </p:tgtEl>
                                        <p:attrNameLst>
                                          <p:attrName>ppt_x</p:attrName>
                                        </p:attrNameLst>
                                      </p:cBhvr>
                                      <p:tavLst>
                                        <p:tav tm="0">
                                          <p:val>
                                            <p:strVal val="#ppt_x-.2"/>
                                          </p:val>
                                        </p:tav>
                                        <p:tav tm="100000">
                                          <p:val>
                                            <p:strVal val="#ppt_x"/>
                                          </p:val>
                                        </p:tav>
                                      </p:tavLst>
                                    </p:anim>
                                    <p:anim calcmode="lin" valueType="num">
                                      <p:cBhvr>
                                        <p:cTn id="175"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176" dur="1000"/>
                                        <p:tgtEl>
                                          <p:spTgt spid="62"/>
                                        </p:tgtEl>
                                      </p:cBhvr>
                                    </p:animEffect>
                                  </p:childTnLst>
                                </p:cTn>
                              </p:par>
                            </p:childTnLst>
                          </p:cTn>
                        </p:par>
                      </p:childTnLst>
                    </p:cTn>
                  </p:par>
                  <p:par>
                    <p:cTn id="177" fill="hold">
                      <p:stCondLst>
                        <p:cond delay="indefinite"/>
                      </p:stCondLst>
                      <p:childTnLst>
                        <p:par>
                          <p:cTn id="178" fill="hold">
                            <p:stCondLst>
                              <p:cond delay="0"/>
                            </p:stCondLst>
                            <p:childTnLst>
                              <p:par>
                                <p:cTn id="179" presetID="2" presetClass="entr" presetSubtype="1" fill="hold" grpId="0" nodeType="clickEffect">
                                  <p:stCondLst>
                                    <p:cond delay="0"/>
                                  </p:stCondLst>
                                  <p:childTnLst>
                                    <p:set>
                                      <p:cBhvr>
                                        <p:cTn id="180" dur="1" fill="hold">
                                          <p:stCondLst>
                                            <p:cond delay="0"/>
                                          </p:stCondLst>
                                        </p:cTn>
                                        <p:tgtEl>
                                          <p:spTgt spid="39"/>
                                        </p:tgtEl>
                                        <p:attrNameLst>
                                          <p:attrName>style.visibility</p:attrName>
                                        </p:attrNameLst>
                                      </p:cBhvr>
                                      <p:to>
                                        <p:strVal val="visible"/>
                                      </p:to>
                                    </p:set>
                                    <p:anim calcmode="lin" valueType="num">
                                      <p:cBhvr additive="base">
                                        <p:cTn id="181" dur="500" fill="hold"/>
                                        <p:tgtEl>
                                          <p:spTgt spid="39"/>
                                        </p:tgtEl>
                                        <p:attrNameLst>
                                          <p:attrName>ppt_x</p:attrName>
                                        </p:attrNameLst>
                                      </p:cBhvr>
                                      <p:tavLst>
                                        <p:tav tm="0">
                                          <p:val>
                                            <p:strVal val="#ppt_x"/>
                                          </p:val>
                                        </p:tav>
                                        <p:tav tm="100000">
                                          <p:val>
                                            <p:strVal val="#ppt_x"/>
                                          </p:val>
                                        </p:tav>
                                      </p:tavLst>
                                    </p:anim>
                                    <p:anim calcmode="lin" valueType="num">
                                      <p:cBhvr additive="base">
                                        <p:cTn id="182"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1" fill="hold" grpId="0" nodeType="clickEffect">
                                  <p:stCondLst>
                                    <p:cond delay="0"/>
                                  </p:stCondLst>
                                  <p:childTnLst>
                                    <p:set>
                                      <p:cBhvr>
                                        <p:cTn id="186" dur="1" fill="hold">
                                          <p:stCondLst>
                                            <p:cond delay="0"/>
                                          </p:stCondLst>
                                        </p:cTn>
                                        <p:tgtEl>
                                          <p:spTgt spid="40"/>
                                        </p:tgtEl>
                                        <p:attrNameLst>
                                          <p:attrName>style.visibility</p:attrName>
                                        </p:attrNameLst>
                                      </p:cBhvr>
                                      <p:to>
                                        <p:strVal val="visible"/>
                                      </p:to>
                                    </p:set>
                                    <p:anim calcmode="lin" valueType="num">
                                      <p:cBhvr additive="base">
                                        <p:cTn id="187" dur="500" fill="hold"/>
                                        <p:tgtEl>
                                          <p:spTgt spid="40"/>
                                        </p:tgtEl>
                                        <p:attrNameLst>
                                          <p:attrName>ppt_x</p:attrName>
                                        </p:attrNameLst>
                                      </p:cBhvr>
                                      <p:tavLst>
                                        <p:tav tm="0">
                                          <p:val>
                                            <p:strVal val="#ppt_x"/>
                                          </p:val>
                                        </p:tav>
                                        <p:tav tm="100000">
                                          <p:val>
                                            <p:strVal val="#ppt_x"/>
                                          </p:val>
                                        </p:tav>
                                      </p:tavLst>
                                    </p:anim>
                                    <p:anim calcmode="lin" valueType="num">
                                      <p:cBhvr additive="base">
                                        <p:cTn id="188"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xit" presetSubtype="4" fill="hold" grpId="0" nodeType="clickEffect">
                                  <p:stCondLst>
                                    <p:cond delay="0"/>
                                  </p:stCondLst>
                                  <p:childTnLst>
                                    <p:anim calcmode="lin" valueType="num">
                                      <p:cBhvr additive="base">
                                        <p:cTn id="192" dur="500"/>
                                        <p:tgtEl>
                                          <p:spTgt spid="35"/>
                                        </p:tgtEl>
                                        <p:attrNameLst>
                                          <p:attrName>ppt_x</p:attrName>
                                        </p:attrNameLst>
                                      </p:cBhvr>
                                      <p:tavLst>
                                        <p:tav tm="0">
                                          <p:val>
                                            <p:strVal val="ppt_x"/>
                                          </p:val>
                                        </p:tav>
                                        <p:tav tm="100000">
                                          <p:val>
                                            <p:strVal val="ppt_x"/>
                                          </p:val>
                                        </p:tav>
                                      </p:tavLst>
                                    </p:anim>
                                    <p:anim calcmode="lin" valueType="num">
                                      <p:cBhvr additive="base">
                                        <p:cTn id="193" dur="500"/>
                                        <p:tgtEl>
                                          <p:spTgt spid="35"/>
                                        </p:tgtEl>
                                        <p:attrNameLst>
                                          <p:attrName>ppt_y</p:attrName>
                                        </p:attrNameLst>
                                      </p:cBhvr>
                                      <p:tavLst>
                                        <p:tav tm="0">
                                          <p:val>
                                            <p:strVal val="ppt_y"/>
                                          </p:val>
                                        </p:tav>
                                        <p:tav tm="100000">
                                          <p:val>
                                            <p:strVal val="1+ppt_h/2"/>
                                          </p:val>
                                        </p:tav>
                                      </p:tavLst>
                                    </p:anim>
                                    <p:set>
                                      <p:cBhvr>
                                        <p:cTn id="194" dur="1" fill="hold">
                                          <p:stCondLst>
                                            <p:cond delay="499"/>
                                          </p:stCondLst>
                                        </p:cTn>
                                        <p:tgtEl>
                                          <p:spTgt spid="35"/>
                                        </p:tgtEl>
                                        <p:attrNameLst>
                                          <p:attrName>style.visibility</p:attrName>
                                        </p:attrNameLst>
                                      </p:cBhvr>
                                      <p:to>
                                        <p:strVal val="hidden"/>
                                      </p:to>
                                    </p:set>
                                  </p:childTnLst>
                                </p:cTn>
                              </p:par>
                              <p:par>
                                <p:cTn id="195" presetID="2" presetClass="exit" presetSubtype="4" fill="hold" grpId="1" nodeType="withEffect">
                                  <p:stCondLst>
                                    <p:cond delay="0"/>
                                  </p:stCondLst>
                                  <p:childTnLst>
                                    <p:anim calcmode="lin" valueType="num">
                                      <p:cBhvr additive="base">
                                        <p:cTn id="196" dur="500"/>
                                        <p:tgtEl>
                                          <p:spTgt spid="36"/>
                                        </p:tgtEl>
                                        <p:attrNameLst>
                                          <p:attrName>ppt_x</p:attrName>
                                        </p:attrNameLst>
                                      </p:cBhvr>
                                      <p:tavLst>
                                        <p:tav tm="0">
                                          <p:val>
                                            <p:strVal val="ppt_x"/>
                                          </p:val>
                                        </p:tav>
                                        <p:tav tm="100000">
                                          <p:val>
                                            <p:strVal val="ppt_x"/>
                                          </p:val>
                                        </p:tav>
                                      </p:tavLst>
                                    </p:anim>
                                    <p:anim calcmode="lin" valueType="num">
                                      <p:cBhvr additive="base">
                                        <p:cTn id="197" dur="500"/>
                                        <p:tgtEl>
                                          <p:spTgt spid="36"/>
                                        </p:tgtEl>
                                        <p:attrNameLst>
                                          <p:attrName>ppt_y</p:attrName>
                                        </p:attrNameLst>
                                      </p:cBhvr>
                                      <p:tavLst>
                                        <p:tav tm="0">
                                          <p:val>
                                            <p:strVal val="ppt_y"/>
                                          </p:val>
                                        </p:tav>
                                        <p:tav tm="100000">
                                          <p:val>
                                            <p:strVal val="1+ppt_h/2"/>
                                          </p:val>
                                        </p:tav>
                                      </p:tavLst>
                                    </p:anim>
                                    <p:set>
                                      <p:cBhvr>
                                        <p:cTn id="198" dur="1" fill="hold">
                                          <p:stCondLst>
                                            <p:cond delay="499"/>
                                          </p:stCondLst>
                                        </p:cTn>
                                        <p:tgtEl>
                                          <p:spTgt spid="36"/>
                                        </p:tgtEl>
                                        <p:attrNameLst>
                                          <p:attrName>style.visibility</p:attrName>
                                        </p:attrNameLst>
                                      </p:cBhvr>
                                      <p:to>
                                        <p:strVal val="hidden"/>
                                      </p:to>
                                    </p:set>
                                  </p:childTnLst>
                                </p:cTn>
                              </p:par>
                              <p:par>
                                <p:cTn id="199" presetID="2" presetClass="exit" presetSubtype="4" fill="hold" grpId="1" nodeType="withEffect">
                                  <p:stCondLst>
                                    <p:cond delay="0"/>
                                  </p:stCondLst>
                                  <p:childTnLst>
                                    <p:anim calcmode="lin" valueType="num">
                                      <p:cBhvr additive="base">
                                        <p:cTn id="200" dur="500"/>
                                        <p:tgtEl>
                                          <p:spTgt spid="37"/>
                                        </p:tgtEl>
                                        <p:attrNameLst>
                                          <p:attrName>ppt_x</p:attrName>
                                        </p:attrNameLst>
                                      </p:cBhvr>
                                      <p:tavLst>
                                        <p:tav tm="0">
                                          <p:val>
                                            <p:strVal val="ppt_x"/>
                                          </p:val>
                                        </p:tav>
                                        <p:tav tm="100000">
                                          <p:val>
                                            <p:strVal val="ppt_x"/>
                                          </p:val>
                                        </p:tav>
                                      </p:tavLst>
                                    </p:anim>
                                    <p:anim calcmode="lin" valueType="num">
                                      <p:cBhvr additive="base">
                                        <p:cTn id="201" dur="500"/>
                                        <p:tgtEl>
                                          <p:spTgt spid="37"/>
                                        </p:tgtEl>
                                        <p:attrNameLst>
                                          <p:attrName>ppt_y</p:attrName>
                                        </p:attrNameLst>
                                      </p:cBhvr>
                                      <p:tavLst>
                                        <p:tav tm="0">
                                          <p:val>
                                            <p:strVal val="ppt_y"/>
                                          </p:val>
                                        </p:tav>
                                        <p:tav tm="100000">
                                          <p:val>
                                            <p:strVal val="1+ppt_h/2"/>
                                          </p:val>
                                        </p:tav>
                                      </p:tavLst>
                                    </p:anim>
                                    <p:set>
                                      <p:cBhvr>
                                        <p:cTn id="202" dur="1" fill="hold">
                                          <p:stCondLst>
                                            <p:cond delay="499"/>
                                          </p:stCondLst>
                                        </p:cTn>
                                        <p:tgtEl>
                                          <p:spTgt spid="37"/>
                                        </p:tgtEl>
                                        <p:attrNameLst>
                                          <p:attrName>style.visibility</p:attrName>
                                        </p:attrNameLst>
                                      </p:cBhvr>
                                      <p:to>
                                        <p:strVal val="hidden"/>
                                      </p:to>
                                    </p:set>
                                  </p:childTnLst>
                                </p:cTn>
                              </p:par>
                              <p:par>
                                <p:cTn id="203" presetID="2" presetClass="exit" presetSubtype="4" fill="hold" grpId="1" nodeType="withEffect">
                                  <p:stCondLst>
                                    <p:cond delay="0"/>
                                  </p:stCondLst>
                                  <p:childTnLst>
                                    <p:anim calcmode="lin" valueType="num">
                                      <p:cBhvr additive="base">
                                        <p:cTn id="204" dur="500"/>
                                        <p:tgtEl>
                                          <p:spTgt spid="32"/>
                                        </p:tgtEl>
                                        <p:attrNameLst>
                                          <p:attrName>ppt_x</p:attrName>
                                        </p:attrNameLst>
                                      </p:cBhvr>
                                      <p:tavLst>
                                        <p:tav tm="0">
                                          <p:val>
                                            <p:strVal val="ppt_x"/>
                                          </p:val>
                                        </p:tav>
                                        <p:tav tm="100000">
                                          <p:val>
                                            <p:strVal val="ppt_x"/>
                                          </p:val>
                                        </p:tav>
                                      </p:tavLst>
                                    </p:anim>
                                    <p:anim calcmode="lin" valueType="num">
                                      <p:cBhvr additive="base">
                                        <p:cTn id="205" dur="500"/>
                                        <p:tgtEl>
                                          <p:spTgt spid="32"/>
                                        </p:tgtEl>
                                        <p:attrNameLst>
                                          <p:attrName>ppt_y</p:attrName>
                                        </p:attrNameLst>
                                      </p:cBhvr>
                                      <p:tavLst>
                                        <p:tav tm="0">
                                          <p:val>
                                            <p:strVal val="ppt_y"/>
                                          </p:val>
                                        </p:tav>
                                        <p:tav tm="100000">
                                          <p:val>
                                            <p:strVal val="1+ppt_h/2"/>
                                          </p:val>
                                        </p:tav>
                                      </p:tavLst>
                                    </p:anim>
                                    <p:set>
                                      <p:cBhvr>
                                        <p:cTn id="206" dur="1" fill="hold">
                                          <p:stCondLst>
                                            <p:cond delay="499"/>
                                          </p:stCondLst>
                                        </p:cTn>
                                        <p:tgtEl>
                                          <p:spTgt spid="32"/>
                                        </p:tgtEl>
                                        <p:attrNameLst>
                                          <p:attrName>style.visibility</p:attrName>
                                        </p:attrNameLst>
                                      </p:cBhvr>
                                      <p:to>
                                        <p:strVal val="hidden"/>
                                      </p:to>
                                    </p:set>
                                  </p:childTnLst>
                                </p:cTn>
                              </p:par>
                              <p:par>
                                <p:cTn id="207" presetID="1" presetClass="exit" presetSubtype="0" fill="hold" grpId="1" nodeType="withEffect">
                                  <p:stCondLst>
                                    <p:cond delay="0"/>
                                  </p:stCondLst>
                                  <p:childTnLst>
                                    <p:set>
                                      <p:cBhvr>
                                        <p:cTn id="208" dur="1" fill="hold">
                                          <p:stCondLst>
                                            <p:cond delay="0"/>
                                          </p:stCondLst>
                                        </p:cTn>
                                        <p:tgtEl>
                                          <p:spTgt spid="52"/>
                                        </p:tgtEl>
                                        <p:attrNameLst>
                                          <p:attrName>style.visibility</p:attrName>
                                        </p:attrNameLst>
                                      </p:cBhvr>
                                      <p:to>
                                        <p:strVal val="hidden"/>
                                      </p:to>
                                    </p:set>
                                  </p:childTnLst>
                                </p:cTn>
                              </p:par>
                            </p:childTnLst>
                          </p:cTn>
                        </p:par>
                      </p:childTnLst>
                    </p:cTn>
                  </p:par>
                  <p:par>
                    <p:cTn id="209" fill="hold">
                      <p:stCondLst>
                        <p:cond delay="indefinite"/>
                      </p:stCondLst>
                      <p:childTnLst>
                        <p:par>
                          <p:cTn id="210" fill="hold">
                            <p:stCondLst>
                              <p:cond delay="0"/>
                            </p:stCondLst>
                            <p:childTnLst>
                              <p:par>
                                <p:cTn id="211" presetID="4" presetClass="entr" presetSubtype="16" fill="hold" grpId="0" nodeType="clickEffect">
                                  <p:stCondLst>
                                    <p:cond delay="0"/>
                                  </p:stCondLst>
                                  <p:childTnLst>
                                    <p:set>
                                      <p:cBhvr>
                                        <p:cTn id="212" dur="1" fill="hold">
                                          <p:stCondLst>
                                            <p:cond delay="0"/>
                                          </p:stCondLst>
                                        </p:cTn>
                                        <p:tgtEl>
                                          <p:spTgt spid="41"/>
                                        </p:tgtEl>
                                        <p:attrNameLst>
                                          <p:attrName>style.visibility</p:attrName>
                                        </p:attrNameLst>
                                      </p:cBhvr>
                                      <p:to>
                                        <p:strVal val="visible"/>
                                      </p:to>
                                    </p:set>
                                    <p:animEffect transition="in" filter="box(in)">
                                      <p:cBhvr>
                                        <p:cTn id="213" dur="500"/>
                                        <p:tgtEl>
                                          <p:spTgt spid="41"/>
                                        </p:tgtEl>
                                      </p:cBhvr>
                                    </p:animEffect>
                                  </p:childTnLst>
                                </p:cTn>
                              </p:par>
                            </p:childTnLst>
                          </p:cTn>
                        </p:par>
                      </p:childTnLst>
                    </p:cTn>
                  </p:par>
                  <p:par>
                    <p:cTn id="214" fill="hold">
                      <p:stCondLst>
                        <p:cond delay="indefinite"/>
                      </p:stCondLst>
                      <p:childTnLst>
                        <p:par>
                          <p:cTn id="215" fill="hold">
                            <p:stCondLst>
                              <p:cond delay="0"/>
                            </p:stCondLst>
                            <p:childTnLst>
                              <p:par>
                                <p:cTn id="216" presetID="2" presetClass="entr" presetSubtype="8" fill="hold" grpId="0" nodeType="clickEffect">
                                  <p:stCondLst>
                                    <p:cond delay="0"/>
                                  </p:stCondLst>
                                  <p:childTnLst>
                                    <p:set>
                                      <p:cBhvr>
                                        <p:cTn id="217" dur="1" fill="hold">
                                          <p:stCondLst>
                                            <p:cond delay="0"/>
                                          </p:stCondLst>
                                        </p:cTn>
                                        <p:tgtEl>
                                          <p:spTgt spid="42"/>
                                        </p:tgtEl>
                                        <p:attrNameLst>
                                          <p:attrName>style.visibility</p:attrName>
                                        </p:attrNameLst>
                                      </p:cBhvr>
                                      <p:to>
                                        <p:strVal val="visible"/>
                                      </p:to>
                                    </p:set>
                                    <p:anim calcmode="lin" valueType="num">
                                      <p:cBhvr additive="base">
                                        <p:cTn id="218" dur="500" fill="hold"/>
                                        <p:tgtEl>
                                          <p:spTgt spid="42"/>
                                        </p:tgtEl>
                                        <p:attrNameLst>
                                          <p:attrName>ppt_x</p:attrName>
                                        </p:attrNameLst>
                                      </p:cBhvr>
                                      <p:tavLst>
                                        <p:tav tm="0">
                                          <p:val>
                                            <p:strVal val="0-#ppt_w/2"/>
                                          </p:val>
                                        </p:tav>
                                        <p:tav tm="100000">
                                          <p:val>
                                            <p:strVal val="#ppt_x"/>
                                          </p:val>
                                        </p:tav>
                                      </p:tavLst>
                                    </p:anim>
                                    <p:anim calcmode="lin" valueType="num">
                                      <p:cBhvr additive="base">
                                        <p:cTn id="219"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20" fill="hold">
                      <p:stCondLst>
                        <p:cond delay="indefinite"/>
                      </p:stCondLst>
                      <p:childTnLst>
                        <p:par>
                          <p:cTn id="221" fill="hold">
                            <p:stCondLst>
                              <p:cond delay="0"/>
                            </p:stCondLst>
                            <p:childTnLst>
                              <p:par>
                                <p:cTn id="222" presetID="29" presetClass="entr" presetSubtype="0" fill="hold" grpId="0" nodeType="clickEffect">
                                  <p:stCondLst>
                                    <p:cond delay="0"/>
                                  </p:stCondLst>
                                  <p:childTnLst>
                                    <p:set>
                                      <p:cBhvr>
                                        <p:cTn id="223" dur="1" fill="hold">
                                          <p:stCondLst>
                                            <p:cond delay="0"/>
                                          </p:stCondLst>
                                        </p:cTn>
                                        <p:tgtEl>
                                          <p:spTgt spid="43"/>
                                        </p:tgtEl>
                                        <p:attrNameLst>
                                          <p:attrName>style.visibility</p:attrName>
                                        </p:attrNameLst>
                                      </p:cBhvr>
                                      <p:to>
                                        <p:strVal val="visible"/>
                                      </p:to>
                                    </p:set>
                                    <p:anim calcmode="lin" valueType="num">
                                      <p:cBhvr>
                                        <p:cTn id="224" dur="1000" fill="hold"/>
                                        <p:tgtEl>
                                          <p:spTgt spid="43"/>
                                        </p:tgtEl>
                                        <p:attrNameLst>
                                          <p:attrName>ppt_x</p:attrName>
                                        </p:attrNameLst>
                                      </p:cBhvr>
                                      <p:tavLst>
                                        <p:tav tm="0">
                                          <p:val>
                                            <p:strVal val="#ppt_x-.2"/>
                                          </p:val>
                                        </p:tav>
                                        <p:tav tm="100000">
                                          <p:val>
                                            <p:strVal val="#ppt_x"/>
                                          </p:val>
                                        </p:tav>
                                      </p:tavLst>
                                    </p:anim>
                                    <p:anim calcmode="lin" valueType="num">
                                      <p:cBhvr>
                                        <p:cTn id="225"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226"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9" grpId="0" animBg="1"/>
      <p:bldP spid="23" grpId="0" animBg="1"/>
      <p:bldP spid="27" grpId="0" animBg="1"/>
      <p:bldP spid="29" grpId="0" animBg="1"/>
      <p:bldP spid="31" grpId="0"/>
      <p:bldP spid="32" grpId="0"/>
      <p:bldP spid="32" grpId="1"/>
      <p:bldP spid="35" grpId="0" animBg="1"/>
      <p:bldP spid="36" grpId="0" animBg="1"/>
      <p:bldP spid="36" grpId="1" animBg="1"/>
      <p:bldP spid="37" grpId="0" animBg="1"/>
      <p:bldP spid="37" grpId="1" animBg="1"/>
      <p:bldP spid="39" grpId="0" animBg="1"/>
      <p:bldP spid="40" grpId="0" animBg="1"/>
      <p:bldP spid="41" grpId="0"/>
      <p:bldP spid="42" grpId="0" animBg="1"/>
      <p:bldP spid="43" grpId="0" animBg="1"/>
      <p:bldP spid="45" grpId="0" animBg="1"/>
      <p:bldP spid="46" grpId="0"/>
      <p:bldP spid="46" grpId="1"/>
      <p:bldP spid="49" grpId="0" animBg="1"/>
      <p:bldP spid="50" grpId="0" animBg="1"/>
      <p:bldP spid="51" grpId="0"/>
      <p:bldP spid="44" grpId="0"/>
      <p:bldP spid="52" grpId="0"/>
      <p:bldP spid="52" grpId="1"/>
      <p:bldP spid="55" grpId="0"/>
      <p:bldP spid="57" grpId="0" animBg="1"/>
      <p:bldP spid="59" grpId="0"/>
      <p:bldP spid="54" grpId="0"/>
      <p:bldP spid="56" grpId="0"/>
      <p:bldP spid="66" grpId="0" animBg="1"/>
      <p:bldP spid="67" grpId="0"/>
      <p:bldP spid="58" grpId="0" animBg="1"/>
      <p:bldP spid="6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46</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4" name="AutoShape 7"/>
          <p:cNvSpPr>
            <a:spLocks noChangeArrowheads="1"/>
          </p:cNvSpPr>
          <p:nvPr/>
        </p:nvSpPr>
        <p:spPr bwMode="auto">
          <a:xfrm>
            <a:off x="285720" y="1214422"/>
            <a:ext cx="3786214" cy="571504"/>
          </a:xfrm>
          <a:prstGeom prst="roundRect">
            <a:avLst>
              <a:gd name="adj" fmla="val 16667"/>
            </a:avLst>
          </a:prstGeom>
          <a:ln>
            <a:noFill/>
            <a:headEnd/>
            <a:tailEnd/>
          </a:ln>
          <a:effectLst>
            <a:outerShdw blurRad="107950" dist="12700" dir="5400000" algn="ctr">
              <a:srgbClr val="000000"/>
            </a:outerShdw>
          </a:effectLst>
          <a:scene3d>
            <a:camera prst="orthographicFront"/>
            <a:lightRig rig="threePt" dir="t"/>
          </a:scene3d>
          <a:sp3d>
            <a:bevelT prst="slope"/>
          </a:sp3d>
        </p:spPr>
        <p:style>
          <a:lnRef idx="1">
            <a:schemeClr val="accent4"/>
          </a:lnRef>
          <a:fillRef idx="2">
            <a:schemeClr val="accent4"/>
          </a:fillRef>
          <a:effectRef idx="1">
            <a:schemeClr val="accent4"/>
          </a:effectRef>
          <a:fontRef idx="minor">
            <a:schemeClr val="dk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dirty="0" smtClean="0"/>
              <a:t>İzin/Lisans  Koşullarında</a:t>
            </a:r>
          </a:p>
          <a:p>
            <a:pPr algn="ctr" eaLnBrk="0" hangingPunct="0">
              <a:spcBef>
                <a:spcPct val="20000"/>
              </a:spcBef>
              <a:buClr>
                <a:schemeClr val="accent1"/>
              </a:buClr>
              <a:buSzPct val="65000"/>
              <a:buFont typeface="Wingdings" pitchFamily="2" charset="2"/>
              <a:buNone/>
              <a:defRPr/>
            </a:pPr>
            <a:r>
              <a:rPr lang="tr-TR" sz="1600" dirty="0" smtClean="0"/>
              <a:t>Aykırılık Tespit Edilmesi Durumunda</a:t>
            </a:r>
            <a:endParaRPr lang="tr-TR" sz="1600" dirty="0"/>
          </a:p>
        </p:txBody>
      </p:sp>
      <p:pic>
        <p:nvPicPr>
          <p:cNvPr id="26" name="Picture 80" descr="j0337029"/>
          <p:cNvPicPr>
            <a:picLocks noChangeAspect="1" noChangeArrowheads="1" noCrop="1"/>
          </p:cNvPicPr>
          <p:nvPr/>
        </p:nvPicPr>
        <p:blipFill>
          <a:blip r:embed="rId2" cstate="print"/>
          <a:srcRect/>
          <a:stretch>
            <a:fillRect/>
          </a:stretch>
        </p:blipFill>
        <p:spPr bwMode="auto">
          <a:xfrm>
            <a:off x="1071538" y="2285992"/>
            <a:ext cx="857256" cy="7858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7" name="AutoShape 32"/>
          <p:cNvSpPr>
            <a:spLocks noChangeArrowheads="1"/>
          </p:cNvSpPr>
          <p:nvPr/>
        </p:nvSpPr>
        <p:spPr bwMode="auto">
          <a:xfrm>
            <a:off x="1357291" y="1785926"/>
            <a:ext cx="285751" cy="500066"/>
          </a:xfrm>
          <a:prstGeom prst="downArrow">
            <a:avLst>
              <a:gd name="adj1" fmla="val 50000"/>
              <a:gd name="adj2" fmla="val 56354"/>
            </a:avLst>
          </a:prstGeom>
          <a:solidFill>
            <a:srgbClr val="FF0000"/>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28" name="AutoShape 19"/>
          <p:cNvSpPr>
            <a:spLocks noChangeArrowheads="1"/>
          </p:cNvSpPr>
          <p:nvPr/>
        </p:nvSpPr>
        <p:spPr bwMode="auto">
          <a:xfrm>
            <a:off x="714348" y="3571876"/>
            <a:ext cx="1570050" cy="1285885"/>
          </a:xfrm>
          <a:prstGeom prst="flowChartDecision">
            <a:avLst/>
          </a:prstGeom>
          <a:solidFill>
            <a:schemeClr val="accent5">
              <a:lumMod val="60000"/>
              <a:lumOff val="40000"/>
            </a:schemeClr>
          </a:solidFill>
          <a:ln w="9525">
            <a:solidFill>
              <a:schemeClr val="tx1"/>
            </a:solidFill>
            <a:miter lim="800000"/>
            <a:headEnd/>
            <a:tailEnd/>
          </a:ln>
          <a:effectLst/>
          <a:scene3d>
            <a:camera prst="orthographicFront"/>
            <a:lightRig rig="threePt" dir="t"/>
          </a:scene3d>
          <a:sp3d>
            <a:bevelT prst="angle"/>
          </a:sp3d>
        </p:spPr>
        <p:txBody>
          <a:bodyPr wrap="none" anchor="ctr"/>
          <a:lstStyle/>
          <a:p>
            <a:pPr algn="ctr" eaLnBrk="0" hangingPunct="0">
              <a:spcBef>
                <a:spcPct val="20000"/>
              </a:spcBef>
              <a:buClr>
                <a:schemeClr val="accent1"/>
              </a:buClr>
              <a:buSzPct val="65000"/>
              <a:defRPr/>
            </a:pPr>
            <a:r>
              <a:rPr lang="tr-TR" sz="1400" b="1" dirty="0" smtClean="0"/>
              <a:t>Süre </a:t>
            </a:r>
          </a:p>
          <a:p>
            <a:pPr algn="ctr" eaLnBrk="0" hangingPunct="0">
              <a:spcBef>
                <a:spcPct val="20000"/>
              </a:spcBef>
              <a:buClr>
                <a:schemeClr val="accent1"/>
              </a:buClr>
              <a:buSzPct val="65000"/>
              <a:defRPr/>
            </a:pPr>
            <a:r>
              <a:rPr lang="tr-TR" sz="1400" b="1" dirty="0" smtClean="0"/>
              <a:t>Verilecek mi?</a:t>
            </a:r>
            <a:endParaRPr lang="tr-TR" sz="1400" b="1" dirty="0"/>
          </a:p>
        </p:txBody>
      </p:sp>
      <p:sp>
        <p:nvSpPr>
          <p:cNvPr id="29" name="AutoShape 32"/>
          <p:cNvSpPr>
            <a:spLocks noChangeArrowheads="1"/>
          </p:cNvSpPr>
          <p:nvPr/>
        </p:nvSpPr>
        <p:spPr bwMode="auto">
          <a:xfrm>
            <a:off x="1357290" y="3071810"/>
            <a:ext cx="285751" cy="500066"/>
          </a:xfrm>
          <a:prstGeom prst="downArrow">
            <a:avLst>
              <a:gd name="adj1" fmla="val 50000"/>
              <a:gd name="adj2" fmla="val 56354"/>
            </a:avLst>
          </a:prstGeom>
          <a:solidFill>
            <a:srgbClr val="FF0000"/>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30" name="Text Box 70"/>
          <p:cNvSpPr txBox="1">
            <a:spLocks noChangeArrowheads="1"/>
          </p:cNvSpPr>
          <p:nvPr/>
        </p:nvSpPr>
        <p:spPr bwMode="auto">
          <a:xfrm>
            <a:off x="1571605" y="5000636"/>
            <a:ext cx="400110" cy="642942"/>
          </a:xfrm>
          <a:prstGeom prst="rect">
            <a:avLst/>
          </a:prstGeom>
          <a:noFill/>
          <a:ln w="9525">
            <a:noFill/>
            <a:miter lim="800000"/>
            <a:headEnd/>
            <a:tailEnd/>
          </a:ln>
        </p:spPr>
        <p:txBody>
          <a:bodyPr vert="vert" wrap="square">
            <a:spAutoFit/>
          </a:bodyPr>
          <a:lstStyle/>
          <a:p>
            <a:pPr eaLnBrk="0" hangingPunct="0">
              <a:spcBef>
                <a:spcPct val="50000"/>
              </a:spcBef>
              <a:buClr>
                <a:schemeClr val="accent1"/>
              </a:buClr>
              <a:buSzPct val="65000"/>
            </a:pPr>
            <a:r>
              <a:rPr lang="tr-TR" sz="1400" b="1" dirty="0">
                <a:solidFill>
                  <a:srgbClr val="C00000"/>
                </a:solidFill>
              </a:rPr>
              <a:t>HAYIR</a:t>
            </a:r>
          </a:p>
        </p:txBody>
      </p:sp>
      <p:sp>
        <p:nvSpPr>
          <p:cNvPr id="32" name="AutoShape 32"/>
          <p:cNvSpPr>
            <a:spLocks noChangeArrowheads="1"/>
          </p:cNvSpPr>
          <p:nvPr/>
        </p:nvSpPr>
        <p:spPr bwMode="auto">
          <a:xfrm>
            <a:off x="1357290" y="4857760"/>
            <a:ext cx="285752" cy="1071570"/>
          </a:xfrm>
          <a:prstGeom prst="downArrow">
            <a:avLst>
              <a:gd name="adj1" fmla="val 50000"/>
              <a:gd name="adj2" fmla="val 56354"/>
            </a:avLst>
          </a:prstGeom>
          <a:solidFill>
            <a:srgbClr val="FF0000"/>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34" name="AutoShape 66"/>
          <p:cNvSpPr>
            <a:spLocks noChangeArrowheads="1"/>
          </p:cNvSpPr>
          <p:nvPr/>
        </p:nvSpPr>
        <p:spPr bwMode="auto">
          <a:xfrm>
            <a:off x="2285984" y="4071942"/>
            <a:ext cx="647700" cy="287338"/>
          </a:xfrm>
          <a:prstGeom prst="rightArrow">
            <a:avLst>
              <a:gd name="adj1" fmla="val 50000"/>
              <a:gd name="adj2" fmla="val 56353"/>
            </a:avLst>
          </a:prstGeom>
          <a:solidFill>
            <a:srgbClr val="FF0000"/>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35" name="AutoShape 19"/>
          <p:cNvSpPr>
            <a:spLocks noChangeArrowheads="1"/>
          </p:cNvSpPr>
          <p:nvPr/>
        </p:nvSpPr>
        <p:spPr bwMode="auto">
          <a:xfrm>
            <a:off x="2928926" y="3571876"/>
            <a:ext cx="1570050" cy="1285885"/>
          </a:xfrm>
          <a:prstGeom prst="flowChartDecision">
            <a:avLst/>
          </a:prstGeom>
          <a:solidFill>
            <a:schemeClr val="accent5">
              <a:lumMod val="60000"/>
              <a:lumOff val="40000"/>
            </a:schemeClr>
          </a:solidFill>
          <a:ln w="9525">
            <a:solidFill>
              <a:schemeClr val="tx1"/>
            </a:solidFill>
            <a:miter lim="800000"/>
            <a:headEnd/>
            <a:tailEnd/>
          </a:ln>
          <a:effectLst/>
          <a:scene3d>
            <a:camera prst="orthographicFront"/>
            <a:lightRig rig="threePt" dir="t"/>
          </a:scene3d>
          <a:sp3d>
            <a:bevelT prst="angle"/>
          </a:sp3d>
        </p:spPr>
        <p:txBody>
          <a:bodyPr wrap="none" anchor="ctr"/>
          <a:lstStyle/>
          <a:p>
            <a:pPr algn="ctr" eaLnBrk="0" hangingPunct="0">
              <a:spcBef>
                <a:spcPct val="20000"/>
              </a:spcBef>
              <a:buClr>
                <a:schemeClr val="accent1"/>
              </a:buClr>
              <a:buSzPct val="65000"/>
              <a:defRPr/>
            </a:pPr>
            <a:r>
              <a:rPr lang="tr-TR" sz="1400" b="1" dirty="0" smtClean="0"/>
              <a:t>İş </a:t>
            </a:r>
            <a:r>
              <a:rPr lang="tr-TR" sz="1400" b="1" dirty="0" err="1" smtClean="0"/>
              <a:t>Termin</a:t>
            </a:r>
            <a:r>
              <a:rPr lang="tr-TR" sz="1400" b="1" dirty="0" smtClean="0"/>
              <a:t> Planı</a:t>
            </a:r>
          </a:p>
          <a:p>
            <a:pPr algn="ctr" eaLnBrk="0" hangingPunct="0">
              <a:spcBef>
                <a:spcPct val="20000"/>
              </a:spcBef>
              <a:buClr>
                <a:schemeClr val="accent1"/>
              </a:buClr>
              <a:buSzPct val="65000"/>
              <a:defRPr/>
            </a:pPr>
            <a:r>
              <a:rPr lang="tr-TR" sz="1400" b="1" dirty="0" err="1" smtClean="0"/>
              <a:t>Sunuldumu</a:t>
            </a:r>
            <a:endParaRPr lang="tr-TR" sz="1400" b="1" dirty="0"/>
          </a:p>
        </p:txBody>
      </p:sp>
      <p:sp>
        <p:nvSpPr>
          <p:cNvPr id="36" name="Text Box 70"/>
          <p:cNvSpPr txBox="1">
            <a:spLocks noChangeArrowheads="1"/>
          </p:cNvSpPr>
          <p:nvPr/>
        </p:nvSpPr>
        <p:spPr bwMode="auto">
          <a:xfrm>
            <a:off x="3857621" y="5000636"/>
            <a:ext cx="400110" cy="571504"/>
          </a:xfrm>
          <a:prstGeom prst="rect">
            <a:avLst/>
          </a:prstGeom>
          <a:noFill/>
          <a:ln w="9525">
            <a:noFill/>
            <a:miter lim="800000"/>
            <a:headEnd/>
            <a:tailEnd/>
          </a:ln>
        </p:spPr>
        <p:txBody>
          <a:bodyPr vert="vert" wrap="square">
            <a:spAutoFit/>
          </a:bodyPr>
          <a:lstStyle/>
          <a:p>
            <a:pPr eaLnBrk="0" hangingPunct="0">
              <a:spcBef>
                <a:spcPct val="50000"/>
              </a:spcBef>
              <a:buClr>
                <a:schemeClr val="accent1"/>
              </a:buClr>
              <a:buSzPct val="65000"/>
            </a:pPr>
            <a:r>
              <a:rPr lang="tr-TR" sz="1400" b="1" dirty="0">
                <a:solidFill>
                  <a:srgbClr val="C00000"/>
                </a:solidFill>
              </a:rPr>
              <a:t>HAYIR</a:t>
            </a:r>
          </a:p>
        </p:txBody>
      </p:sp>
      <p:sp>
        <p:nvSpPr>
          <p:cNvPr id="37" name="AutoShape 32"/>
          <p:cNvSpPr>
            <a:spLocks noChangeArrowheads="1"/>
          </p:cNvSpPr>
          <p:nvPr/>
        </p:nvSpPr>
        <p:spPr bwMode="auto">
          <a:xfrm>
            <a:off x="3571868" y="4857760"/>
            <a:ext cx="285752" cy="1071570"/>
          </a:xfrm>
          <a:prstGeom prst="downArrow">
            <a:avLst>
              <a:gd name="adj1" fmla="val 50000"/>
              <a:gd name="adj2" fmla="val 56354"/>
            </a:avLst>
          </a:prstGeom>
          <a:solidFill>
            <a:srgbClr val="FF0000"/>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49" name="Text Box 70"/>
          <p:cNvSpPr txBox="1">
            <a:spLocks noChangeArrowheads="1"/>
          </p:cNvSpPr>
          <p:nvPr/>
        </p:nvSpPr>
        <p:spPr bwMode="auto">
          <a:xfrm>
            <a:off x="2214546" y="3714752"/>
            <a:ext cx="792163" cy="307777"/>
          </a:xfrm>
          <a:prstGeom prst="rect">
            <a:avLst/>
          </a:prstGeom>
          <a:noFill/>
          <a:ln w="9525">
            <a:noFill/>
            <a:miter lim="800000"/>
            <a:headEnd/>
            <a:tailEnd/>
          </a:ln>
        </p:spPr>
        <p:txBody>
          <a:bodyPr>
            <a:spAutoFit/>
          </a:bodyPr>
          <a:lstStyle/>
          <a:p>
            <a:pPr eaLnBrk="0" hangingPunct="0">
              <a:spcBef>
                <a:spcPct val="50000"/>
              </a:spcBef>
              <a:buClr>
                <a:schemeClr val="accent1"/>
              </a:buClr>
              <a:buSzPct val="65000"/>
            </a:pPr>
            <a:r>
              <a:rPr lang="tr-TR" sz="1400" b="1" dirty="0" smtClean="0"/>
              <a:t>EVET</a:t>
            </a:r>
            <a:endParaRPr lang="tr-TR" sz="1400" b="1" dirty="0"/>
          </a:p>
        </p:txBody>
      </p:sp>
      <p:sp>
        <p:nvSpPr>
          <p:cNvPr id="50" name="Text Box 70"/>
          <p:cNvSpPr txBox="1">
            <a:spLocks noChangeArrowheads="1"/>
          </p:cNvSpPr>
          <p:nvPr/>
        </p:nvSpPr>
        <p:spPr bwMode="auto">
          <a:xfrm>
            <a:off x="4500562" y="3786190"/>
            <a:ext cx="792163" cy="307777"/>
          </a:xfrm>
          <a:prstGeom prst="rect">
            <a:avLst/>
          </a:prstGeom>
          <a:noFill/>
          <a:ln w="9525">
            <a:noFill/>
            <a:miter lim="800000"/>
            <a:headEnd/>
            <a:tailEnd/>
          </a:ln>
        </p:spPr>
        <p:txBody>
          <a:bodyPr>
            <a:spAutoFit/>
          </a:bodyPr>
          <a:lstStyle/>
          <a:p>
            <a:pPr eaLnBrk="0" hangingPunct="0">
              <a:spcBef>
                <a:spcPct val="50000"/>
              </a:spcBef>
              <a:buClr>
                <a:schemeClr val="accent1"/>
              </a:buClr>
              <a:buSzPct val="65000"/>
            </a:pPr>
            <a:r>
              <a:rPr lang="tr-TR" sz="1400" b="1" dirty="0" smtClean="0"/>
              <a:t>EVET</a:t>
            </a:r>
            <a:endParaRPr lang="tr-TR" sz="1400" b="1" dirty="0"/>
          </a:p>
        </p:txBody>
      </p:sp>
      <p:sp>
        <p:nvSpPr>
          <p:cNvPr id="51" name="AutoShape 66"/>
          <p:cNvSpPr>
            <a:spLocks noChangeArrowheads="1"/>
          </p:cNvSpPr>
          <p:nvPr/>
        </p:nvSpPr>
        <p:spPr bwMode="auto">
          <a:xfrm>
            <a:off x="4500562" y="4071942"/>
            <a:ext cx="647700" cy="287338"/>
          </a:xfrm>
          <a:prstGeom prst="rightArrow">
            <a:avLst>
              <a:gd name="adj1" fmla="val 50000"/>
              <a:gd name="adj2" fmla="val 56353"/>
            </a:avLst>
          </a:prstGeom>
          <a:solidFill>
            <a:srgbClr val="FF0000"/>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eaLnBrk="0" hangingPunct="0">
              <a:spcBef>
                <a:spcPct val="20000"/>
              </a:spcBef>
              <a:buClr>
                <a:schemeClr val="accent1"/>
              </a:buClr>
              <a:buSzPct val="65000"/>
              <a:buFont typeface="Wingdings" pitchFamily="2" charset="2"/>
              <a:buChar char="n"/>
            </a:pPr>
            <a:endParaRPr lang="tr-TR" dirty="0"/>
          </a:p>
        </p:txBody>
      </p:sp>
      <p:sp>
        <p:nvSpPr>
          <p:cNvPr id="52" name="AutoShape 8"/>
          <p:cNvSpPr>
            <a:spLocks noChangeArrowheads="1"/>
          </p:cNvSpPr>
          <p:nvPr/>
        </p:nvSpPr>
        <p:spPr bwMode="auto">
          <a:xfrm>
            <a:off x="5143504" y="3571876"/>
            <a:ext cx="1214446" cy="1076328"/>
          </a:xfrm>
          <a:prstGeom prst="roundRect">
            <a:avLst>
              <a:gd name="adj" fmla="val 16667"/>
            </a:avLst>
          </a:prstGeom>
          <a:blipFill dpi="0" rotWithShape="1">
            <a:blip r:embed="rId3" cstate="print"/>
            <a:srcRect/>
            <a:tile tx="0" ty="0" sx="100000" sy="100000" flip="none" algn="tl"/>
          </a:blipFill>
          <a:ln w="9525">
            <a:solidFill>
              <a:schemeClr val="tx1"/>
            </a:solidFill>
            <a:round/>
            <a:headEnd/>
            <a:tailEnd/>
          </a:ln>
          <a:effectLst/>
          <a:scene3d>
            <a:camera prst="orthographicFront"/>
            <a:lightRig rig="threePt" dir="t"/>
          </a:scene3d>
          <a:sp3d>
            <a:bevelT prst="slope"/>
          </a:sp3d>
        </p:spPr>
        <p:txBody>
          <a:bodyPr wrap="none" anchor="ctr"/>
          <a:lstStyle/>
          <a:p>
            <a:pPr algn="ctr" eaLnBrk="0" hangingPunct="0">
              <a:spcBef>
                <a:spcPct val="20000"/>
              </a:spcBef>
              <a:buClr>
                <a:schemeClr val="accent1"/>
              </a:buClr>
              <a:buSzPct val="65000"/>
              <a:buFont typeface="Wingdings" pitchFamily="2" charset="2"/>
              <a:buNone/>
              <a:defRPr/>
            </a:pPr>
            <a:r>
              <a:rPr lang="tr-TR" sz="1600" b="1" dirty="0" smtClean="0"/>
              <a:t>1 Yıla Kadar</a:t>
            </a:r>
          </a:p>
          <a:p>
            <a:pPr algn="ctr" eaLnBrk="0" hangingPunct="0">
              <a:spcBef>
                <a:spcPct val="20000"/>
              </a:spcBef>
              <a:buClr>
                <a:schemeClr val="accent1"/>
              </a:buClr>
              <a:buSzPct val="65000"/>
              <a:buFont typeface="Wingdings" pitchFamily="2" charset="2"/>
              <a:buNone/>
              <a:defRPr/>
            </a:pPr>
            <a:r>
              <a:rPr lang="tr-TR" sz="1600" b="1" dirty="0" smtClean="0"/>
              <a:t>Süre</a:t>
            </a:r>
          </a:p>
          <a:p>
            <a:pPr algn="ctr" eaLnBrk="0" hangingPunct="0">
              <a:spcBef>
                <a:spcPct val="20000"/>
              </a:spcBef>
              <a:buClr>
                <a:schemeClr val="accent1"/>
              </a:buClr>
              <a:buSzPct val="65000"/>
              <a:buFont typeface="Wingdings" pitchFamily="2" charset="2"/>
              <a:buNone/>
              <a:defRPr/>
            </a:pPr>
            <a:r>
              <a:rPr lang="tr-TR" sz="1600" b="1" dirty="0" smtClean="0"/>
              <a:t>Verilir</a:t>
            </a:r>
            <a:endParaRPr lang="tr-TR" sz="1600" b="1" dirty="0"/>
          </a:p>
        </p:txBody>
      </p:sp>
      <p:sp>
        <p:nvSpPr>
          <p:cNvPr id="53" name="AutoShape 66"/>
          <p:cNvSpPr>
            <a:spLocks noChangeArrowheads="1"/>
          </p:cNvSpPr>
          <p:nvPr/>
        </p:nvSpPr>
        <p:spPr bwMode="auto">
          <a:xfrm>
            <a:off x="6357950" y="4071942"/>
            <a:ext cx="433386" cy="285752"/>
          </a:xfrm>
          <a:prstGeom prst="rightArrow">
            <a:avLst>
              <a:gd name="adj1" fmla="val 50000"/>
              <a:gd name="adj2" fmla="val 56353"/>
            </a:avLst>
          </a:prstGeom>
          <a:solidFill>
            <a:srgbClr val="FF0000"/>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54" name="AutoShape 19"/>
          <p:cNvSpPr>
            <a:spLocks noChangeArrowheads="1"/>
          </p:cNvSpPr>
          <p:nvPr/>
        </p:nvSpPr>
        <p:spPr bwMode="auto">
          <a:xfrm>
            <a:off x="6786578" y="3571876"/>
            <a:ext cx="1570050" cy="1285885"/>
          </a:xfrm>
          <a:prstGeom prst="flowChartDecision">
            <a:avLst/>
          </a:prstGeom>
          <a:solidFill>
            <a:schemeClr val="accent5">
              <a:lumMod val="60000"/>
              <a:lumOff val="40000"/>
            </a:schemeClr>
          </a:solidFill>
          <a:ln w="9525">
            <a:solidFill>
              <a:schemeClr val="tx1"/>
            </a:solidFill>
            <a:miter lim="800000"/>
            <a:headEnd/>
            <a:tailEnd/>
          </a:ln>
          <a:effectLst/>
          <a:scene3d>
            <a:camera prst="orthographicFront"/>
            <a:lightRig rig="threePt" dir="t"/>
          </a:scene3d>
          <a:sp3d>
            <a:bevelT prst="angle"/>
          </a:sp3d>
        </p:spPr>
        <p:txBody>
          <a:bodyPr wrap="none" anchor="ctr"/>
          <a:lstStyle/>
          <a:p>
            <a:pPr algn="ctr" eaLnBrk="0" hangingPunct="0">
              <a:spcBef>
                <a:spcPct val="20000"/>
              </a:spcBef>
              <a:buClr>
                <a:schemeClr val="accent1"/>
              </a:buClr>
              <a:buSzPct val="65000"/>
              <a:defRPr/>
            </a:pPr>
            <a:r>
              <a:rPr lang="tr-TR" sz="1400" b="1" dirty="0" smtClean="0"/>
              <a:t>Uygunsuzluk</a:t>
            </a:r>
          </a:p>
          <a:p>
            <a:pPr algn="ctr" eaLnBrk="0" hangingPunct="0">
              <a:spcBef>
                <a:spcPct val="20000"/>
              </a:spcBef>
              <a:buClr>
                <a:schemeClr val="accent1"/>
              </a:buClr>
              <a:buSzPct val="65000"/>
              <a:defRPr/>
            </a:pPr>
            <a:r>
              <a:rPr lang="tr-TR" sz="1400" b="1" dirty="0" err="1" smtClean="0"/>
              <a:t>Giderildimi</a:t>
            </a:r>
            <a:endParaRPr lang="tr-TR" sz="1400" b="1" dirty="0"/>
          </a:p>
        </p:txBody>
      </p:sp>
      <p:sp>
        <p:nvSpPr>
          <p:cNvPr id="55" name="AutoShape 32"/>
          <p:cNvSpPr>
            <a:spLocks noChangeArrowheads="1"/>
          </p:cNvSpPr>
          <p:nvPr/>
        </p:nvSpPr>
        <p:spPr bwMode="auto">
          <a:xfrm>
            <a:off x="7429520" y="4857760"/>
            <a:ext cx="285752" cy="1071570"/>
          </a:xfrm>
          <a:prstGeom prst="downArrow">
            <a:avLst>
              <a:gd name="adj1" fmla="val 50000"/>
              <a:gd name="adj2" fmla="val 56354"/>
            </a:avLst>
          </a:prstGeom>
          <a:solidFill>
            <a:srgbClr val="FF0000"/>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56" name="Text Box 70"/>
          <p:cNvSpPr txBox="1">
            <a:spLocks noChangeArrowheads="1"/>
          </p:cNvSpPr>
          <p:nvPr/>
        </p:nvSpPr>
        <p:spPr bwMode="auto">
          <a:xfrm>
            <a:off x="7715273" y="4929198"/>
            <a:ext cx="400110" cy="714380"/>
          </a:xfrm>
          <a:prstGeom prst="rect">
            <a:avLst/>
          </a:prstGeom>
          <a:noFill/>
          <a:ln w="9525">
            <a:noFill/>
            <a:miter lim="800000"/>
            <a:headEnd/>
            <a:tailEnd/>
          </a:ln>
        </p:spPr>
        <p:txBody>
          <a:bodyPr vert="vert" wrap="square">
            <a:spAutoFit/>
          </a:bodyPr>
          <a:lstStyle/>
          <a:p>
            <a:pPr eaLnBrk="0" hangingPunct="0">
              <a:spcBef>
                <a:spcPct val="50000"/>
              </a:spcBef>
              <a:buClr>
                <a:schemeClr val="accent1"/>
              </a:buClr>
              <a:buSzPct val="65000"/>
            </a:pPr>
            <a:r>
              <a:rPr lang="tr-TR" sz="1400" b="1" dirty="0">
                <a:solidFill>
                  <a:srgbClr val="C00000"/>
                </a:solidFill>
              </a:rPr>
              <a:t>HAYIR</a:t>
            </a:r>
          </a:p>
        </p:txBody>
      </p:sp>
      <p:sp>
        <p:nvSpPr>
          <p:cNvPr id="57" name="AutoShape 67"/>
          <p:cNvSpPr>
            <a:spLocks noChangeArrowheads="1"/>
          </p:cNvSpPr>
          <p:nvPr/>
        </p:nvSpPr>
        <p:spPr bwMode="auto">
          <a:xfrm>
            <a:off x="7429520" y="2928934"/>
            <a:ext cx="287337" cy="647700"/>
          </a:xfrm>
          <a:prstGeom prst="upArrow">
            <a:avLst>
              <a:gd name="adj1" fmla="val 50000"/>
              <a:gd name="adj2" fmla="val 56354"/>
            </a:avLst>
          </a:prstGeom>
          <a:solidFill>
            <a:srgbClr val="FF0000"/>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eaLnBrk="0" hangingPunct="0">
              <a:spcBef>
                <a:spcPct val="20000"/>
              </a:spcBef>
              <a:buClr>
                <a:schemeClr val="accent1"/>
              </a:buClr>
              <a:buSzPct val="65000"/>
              <a:buFont typeface="Wingdings" pitchFamily="2" charset="2"/>
              <a:buChar char="n"/>
            </a:pPr>
            <a:endParaRPr lang="tr-TR"/>
          </a:p>
        </p:txBody>
      </p:sp>
      <p:sp>
        <p:nvSpPr>
          <p:cNvPr id="58" name="AutoShape 9"/>
          <p:cNvSpPr>
            <a:spLocks noChangeArrowheads="1"/>
          </p:cNvSpPr>
          <p:nvPr/>
        </p:nvSpPr>
        <p:spPr bwMode="auto">
          <a:xfrm>
            <a:off x="6715140" y="2357430"/>
            <a:ext cx="1873250" cy="576263"/>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İşletme Faaliyetine</a:t>
            </a:r>
          </a:p>
          <a:p>
            <a:pPr algn="ctr" eaLnBrk="0" hangingPunct="0">
              <a:spcBef>
                <a:spcPct val="20000"/>
              </a:spcBef>
              <a:buClr>
                <a:schemeClr val="accent1"/>
              </a:buClr>
              <a:buSzPct val="65000"/>
              <a:buFont typeface="Wingdings" pitchFamily="2" charset="2"/>
              <a:buNone/>
              <a:defRPr/>
            </a:pPr>
            <a:r>
              <a:rPr lang="tr-TR" sz="1600" b="1" dirty="0" smtClean="0">
                <a:solidFill>
                  <a:schemeClr val="tx1"/>
                </a:solidFill>
              </a:rPr>
              <a:t>Devam Eder</a:t>
            </a:r>
            <a:endParaRPr lang="tr-TR" sz="1600" b="1" dirty="0">
              <a:solidFill>
                <a:schemeClr val="tx1"/>
              </a:solidFill>
            </a:endParaRPr>
          </a:p>
        </p:txBody>
      </p:sp>
      <p:sp>
        <p:nvSpPr>
          <p:cNvPr id="59" name="AutoShape 21"/>
          <p:cNvSpPr>
            <a:spLocks noChangeArrowheads="1"/>
          </p:cNvSpPr>
          <p:nvPr/>
        </p:nvSpPr>
        <p:spPr bwMode="auto">
          <a:xfrm>
            <a:off x="428596" y="5929330"/>
            <a:ext cx="8501122" cy="571504"/>
          </a:xfrm>
          <a:prstGeom prst="roundRect">
            <a:avLst>
              <a:gd name="adj" fmla="val 16667"/>
            </a:avLst>
          </a:prstGeom>
          <a:ln>
            <a:headEnd/>
            <a:tailEnd/>
          </a:ln>
          <a:scene3d>
            <a:camera prst="orthographicFront"/>
            <a:lightRig rig="threePt" dir="t"/>
          </a:scene3d>
          <a:sp3d>
            <a:bevelT prst="slope"/>
          </a:sp3d>
        </p:spPr>
        <p:style>
          <a:lnRef idx="1">
            <a:schemeClr val="dk1"/>
          </a:lnRef>
          <a:fillRef idx="2">
            <a:schemeClr val="dk1"/>
          </a:fillRef>
          <a:effectRef idx="1">
            <a:schemeClr val="dk1"/>
          </a:effectRef>
          <a:fontRef idx="minor">
            <a:schemeClr val="dk1"/>
          </a:fontRef>
        </p:style>
        <p:txBody>
          <a:bodyPr wrap="none" anchor="ctr"/>
          <a:lstStyle/>
          <a:p>
            <a:pPr marL="342900" indent="-342900" algn="just" eaLnBrk="0" hangingPunct="0">
              <a:spcBef>
                <a:spcPct val="20000"/>
              </a:spcBef>
              <a:buClr>
                <a:schemeClr val="accent1"/>
              </a:buClr>
              <a:buSzPct val="65000"/>
              <a:buFont typeface="Wingdings" pitchFamily="2" charset="2"/>
              <a:buNone/>
              <a:defRPr/>
            </a:pPr>
            <a:r>
              <a:rPr lang="tr-TR" sz="1600" b="1" dirty="0" smtClean="0">
                <a:solidFill>
                  <a:srgbClr val="002060"/>
                </a:solidFill>
                <a:latin typeface="Times New Roman" pitchFamily="18" charset="0"/>
              </a:rPr>
              <a:t>Belgesi iptal edilir ve işletmenin faaliyeti, kısmen veya tamamen, süreli veya süresiz durdurulur</a:t>
            </a:r>
            <a:r>
              <a:rPr lang="tr-TR" sz="1600" dirty="0" smtClean="0">
                <a:solidFill>
                  <a:srgbClr val="000000"/>
                </a:solidFill>
                <a:latin typeface="Times New Roman" pitchFamily="18" charset="0"/>
              </a:rPr>
              <a:t>.</a:t>
            </a:r>
            <a:endParaRPr lang="tr-TR" sz="1600" dirty="0">
              <a:solidFill>
                <a:schemeClr val="tx1"/>
              </a:solidFill>
              <a:latin typeface="Times New Roman" pitchFamily="18" charset="0"/>
            </a:endParaRPr>
          </a:p>
        </p:txBody>
      </p:sp>
      <p:sp>
        <p:nvSpPr>
          <p:cNvPr id="60" name="Text Box 70"/>
          <p:cNvSpPr txBox="1">
            <a:spLocks noChangeArrowheads="1"/>
          </p:cNvSpPr>
          <p:nvPr/>
        </p:nvSpPr>
        <p:spPr bwMode="auto">
          <a:xfrm>
            <a:off x="6929454" y="3214686"/>
            <a:ext cx="792163" cy="307777"/>
          </a:xfrm>
          <a:prstGeom prst="rect">
            <a:avLst/>
          </a:prstGeom>
          <a:noFill/>
          <a:ln w="9525">
            <a:noFill/>
            <a:miter lim="800000"/>
            <a:headEnd/>
            <a:tailEnd/>
          </a:ln>
        </p:spPr>
        <p:txBody>
          <a:bodyPr>
            <a:spAutoFit/>
          </a:bodyPr>
          <a:lstStyle/>
          <a:p>
            <a:pPr eaLnBrk="0" hangingPunct="0">
              <a:spcBef>
                <a:spcPct val="50000"/>
              </a:spcBef>
              <a:buClr>
                <a:schemeClr val="accent1"/>
              </a:buClr>
              <a:buSzPct val="65000"/>
            </a:pPr>
            <a:r>
              <a:rPr lang="tr-TR" sz="1400" b="1" dirty="0" smtClean="0"/>
              <a:t>EVET</a:t>
            </a:r>
            <a:endParaRPr lang="tr-TR" sz="1400" b="1" dirty="0"/>
          </a:p>
        </p:txBody>
      </p:sp>
      <p:sp>
        <p:nvSpPr>
          <p:cNvPr id="62"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Belgenin İptali Yenilenmesi ve Geçerliliği</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1000" fill="hold"/>
                                        <p:tgtEl>
                                          <p:spTgt spid="62"/>
                                        </p:tgtEl>
                                        <p:attrNameLst>
                                          <p:attrName>ppt_x</p:attrName>
                                        </p:attrNameLst>
                                      </p:cBhvr>
                                      <p:tavLst>
                                        <p:tav tm="0">
                                          <p:val>
                                            <p:strVal val="#ppt_x-.2"/>
                                          </p:val>
                                        </p:tav>
                                        <p:tav tm="100000">
                                          <p:val>
                                            <p:strVal val="#ppt_x"/>
                                          </p:val>
                                        </p:tav>
                                      </p:tavLst>
                                    </p:anim>
                                    <p:anim calcmode="lin" valueType="num">
                                      <p:cBhvr>
                                        <p:cTn id="8"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9" dur="1000"/>
                                        <p:tgtEl>
                                          <p:spTgt spid="62"/>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edge">
                                      <p:cBhvr>
                                        <p:cTn id="14" dur="20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ppt_x</p:attrName>
                                        </p:attrNameLst>
                                      </p:cBhvr>
                                      <p:tavLst>
                                        <p:tav tm="0">
                                          <p:val>
                                            <p:strVal val="#ppt_x-.2"/>
                                          </p:val>
                                        </p:tav>
                                        <p:tav tm="100000">
                                          <p:val>
                                            <p:strVal val="#ppt_x"/>
                                          </p:val>
                                        </p:tav>
                                      </p:tavLst>
                                    </p:anim>
                                    <p:anim calcmode="lin" valueType="num">
                                      <p:cBhvr>
                                        <p:cTn id="26"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edge">
                                      <p:cBhvr>
                                        <p:cTn id="38" dur="20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ox(in)">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grpId="0" nodeType="click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0" presetClass="entr" presetSubtype="0" fill="hold" nodeType="click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edge">
                                      <p:cBhvr>
                                        <p:cTn id="54" dur="2000"/>
                                        <p:tgtEl>
                                          <p:spTgt spid="59"/>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grpId="0" nodeType="click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box(in)">
                                      <p:cBhvr>
                                        <p:cTn id="59" dur="500"/>
                                        <p:tgtEl>
                                          <p:spTgt spid="49"/>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0-#ppt_w/2"/>
                                          </p:val>
                                        </p:tav>
                                        <p:tav tm="100000">
                                          <p:val>
                                            <p:strVal val="#ppt_x"/>
                                          </p:val>
                                        </p:tav>
                                      </p:tavLst>
                                    </p:anim>
                                    <p:anim calcmode="lin" valueType="num">
                                      <p:cBhvr additive="base">
                                        <p:cTn id="65"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0" presetClass="entr" presetSubtype="0" fill="hold" nodeType="click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edge">
                                      <p:cBhvr>
                                        <p:cTn id="70" dur="2000"/>
                                        <p:tgtEl>
                                          <p:spTgt spid="35"/>
                                        </p:tgtEl>
                                      </p:cBhvr>
                                    </p:animEffect>
                                  </p:childTnLst>
                                </p:cTn>
                              </p:par>
                            </p:childTnLst>
                          </p:cTn>
                        </p:par>
                      </p:childTnLst>
                    </p:cTn>
                  </p:par>
                  <p:par>
                    <p:cTn id="71" fill="hold">
                      <p:stCondLst>
                        <p:cond delay="indefinite"/>
                      </p:stCondLst>
                      <p:childTnLst>
                        <p:par>
                          <p:cTn id="72" fill="hold">
                            <p:stCondLst>
                              <p:cond delay="0"/>
                            </p:stCondLst>
                            <p:childTnLst>
                              <p:par>
                                <p:cTn id="73" presetID="4" presetClass="entr" presetSubtype="16" fill="hold" grpId="0" nodeType="click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box(in)">
                                      <p:cBhvr>
                                        <p:cTn id="75" dur="500"/>
                                        <p:tgtEl>
                                          <p:spTgt spid="36"/>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1" fill="hold" grpId="0" nodeType="click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fill="hold"/>
                                        <p:tgtEl>
                                          <p:spTgt spid="37"/>
                                        </p:tgtEl>
                                        <p:attrNameLst>
                                          <p:attrName>ppt_x</p:attrName>
                                        </p:attrNameLst>
                                      </p:cBhvr>
                                      <p:tavLst>
                                        <p:tav tm="0">
                                          <p:val>
                                            <p:strVal val="#ppt_x"/>
                                          </p:val>
                                        </p:tav>
                                        <p:tav tm="100000">
                                          <p:val>
                                            <p:strVal val="#ppt_x"/>
                                          </p:val>
                                        </p:tav>
                                      </p:tavLst>
                                    </p:anim>
                                    <p:anim calcmode="lin" valueType="num">
                                      <p:cBhvr additive="base">
                                        <p:cTn id="81"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 presetClass="entr" presetSubtype="16" fill="hold" grpId="0" nodeType="click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box(in)">
                                      <p:cBhvr>
                                        <p:cTn id="86" dur="500"/>
                                        <p:tgtEl>
                                          <p:spTgt spid="50"/>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51"/>
                                        </p:tgtEl>
                                        <p:attrNameLst>
                                          <p:attrName>style.visibility</p:attrName>
                                        </p:attrNameLst>
                                      </p:cBhvr>
                                      <p:to>
                                        <p:strVal val="visible"/>
                                      </p:to>
                                    </p:set>
                                    <p:anim calcmode="lin" valueType="num">
                                      <p:cBhvr additive="base">
                                        <p:cTn id="91" dur="500" fill="hold"/>
                                        <p:tgtEl>
                                          <p:spTgt spid="51"/>
                                        </p:tgtEl>
                                        <p:attrNameLst>
                                          <p:attrName>ppt_x</p:attrName>
                                        </p:attrNameLst>
                                      </p:cBhvr>
                                      <p:tavLst>
                                        <p:tav tm="0">
                                          <p:val>
                                            <p:strVal val="0-#ppt_w/2"/>
                                          </p:val>
                                        </p:tav>
                                        <p:tav tm="100000">
                                          <p:val>
                                            <p:strVal val="#ppt_x"/>
                                          </p:val>
                                        </p:tav>
                                      </p:tavLst>
                                    </p:anim>
                                    <p:anim calcmode="lin" valueType="num">
                                      <p:cBhvr additive="base">
                                        <p:cTn id="92" dur="500" fill="hold"/>
                                        <p:tgtEl>
                                          <p:spTgt spid="51"/>
                                        </p:tgtEl>
                                        <p:attrNameLst>
                                          <p:attrName>ppt_y</p:attrName>
                                        </p:attrNameLst>
                                      </p:cBhvr>
                                      <p:tavLst>
                                        <p:tav tm="0">
                                          <p:val>
                                            <p:strVal val="#ppt_y"/>
                                          </p:val>
                                        </p:tav>
                                        <p:tav tm="100000">
                                          <p:val>
                                            <p:strVal val="#ppt_y"/>
                                          </p:val>
                                        </p:tav>
                                      </p:tavLst>
                                    </p:anim>
                                  </p:childTnLst>
                                </p:cTn>
                              </p:par>
                              <p:par>
                                <p:cTn id="93" presetID="20" presetClass="entr" presetSubtype="0" fill="hold" nodeType="withEffect">
                                  <p:stCondLst>
                                    <p:cond delay="0"/>
                                  </p:stCondLst>
                                  <p:childTnLst>
                                    <p:set>
                                      <p:cBhvr>
                                        <p:cTn id="94" dur="1" fill="hold">
                                          <p:stCondLst>
                                            <p:cond delay="0"/>
                                          </p:stCondLst>
                                        </p:cTn>
                                        <p:tgtEl>
                                          <p:spTgt spid="52"/>
                                        </p:tgtEl>
                                        <p:attrNameLst>
                                          <p:attrName>style.visibility</p:attrName>
                                        </p:attrNameLst>
                                      </p:cBhvr>
                                      <p:to>
                                        <p:strVal val="visible"/>
                                      </p:to>
                                    </p:set>
                                    <p:animEffect transition="in" filter="wedge">
                                      <p:cBhvr>
                                        <p:cTn id="95" dur="2000"/>
                                        <p:tgtEl>
                                          <p:spTgt spid="52"/>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8" fill="hold" grpId="0" nodeType="clickEffect">
                                  <p:stCondLst>
                                    <p:cond delay="0"/>
                                  </p:stCondLst>
                                  <p:childTnLst>
                                    <p:set>
                                      <p:cBhvr>
                                        <p:cTn id="99" dur="1" fill="hold">
                                          <p:stCondLst>
                                            <p:cond delay="0"/>
                                          </p:stCondLst>
                                        </p:cTn>
                                        <p:tgtEl>
                                          <p:spTgt spid="53"/>
                                        </p:tgtEl>
                                        <p:attrNameLst>
                                          <p:attrName>style.visibility</p:attrName>
                                        </p:attrNameLst>
                                      </p:cBhvr>
                                      <p:to>
                                        <p:strVal val="visible"/>
                                      </p:to>
                                    </p:set>
                                    <p:anim calcmode="lin" valueType="num">
                                      <p:cBhvr additive="base">
                                        <p:cTn id="100" dur="500" fill="hold"/>
                                        <p:tgtEl>
                                          <p:spTgt spid="53"/>
                                        </p:tgtEl>
                                        <p:attrNameLst>
                                          <p:attrName>ppt_x</p:attrName>
                                        </p:attrNameLst>
                                      </p:cBhvr>
                                      <p:tavLst>
                                        <p:tav tm="0">
                                          <p:val>
                                            <p:strVal val="0-#ppt_w/2"/>
                                          </p:val>
                                        </p:tav>
                                        <p:tav tm="100000">
                                          <p:val>
                                            <p:strVal val="#ppt_x"/>
                                          </p:val>
                                        </p:tav>
                                      </p:tavLst>
                                    </p:anim>
                                    <p:anim calcmode="lin" valueType="num">
                                      <p:cBhvr additive="base">
                                        <p:cTn id="101" dur="5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0" presetClass="entr" presetSubtype="0" fill="hold" nodeType="click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wedge">
                                      <p:cBhvr>
                                        <p:cTn id="106" dur="2000"/>
                                        <p:tgtEl>
                                          <p:spTgt spid="54"/>
                                        </p:tgtEl>
                                      </p:cBhvr>
                                    </p:animEffect>
                                  </p:childTnLst>
                                </p:cTn>
                              </p:par>
                            </p:childTnLst>
                          </p:cTn>
                        </p:par>
                      </p:childTnLst>
                    </p:cTn>
                  </p:par>
                  <p:par>
                    <p:cTn id="107" fill="hold">
                      <p:stCondLst>
                        <p:cond delay="indefinite"/>
                      </p:stCondLst>
                      <p:childTnLst>
                        <p:par>
                          <p:cTn id="108" fill="hold">
                            <p:stCondLst>
                              <p:cond delay="0"/>
                            </p:stCondLst>
                            <p:childTnLst>
                              <p:par>
                                <p:cTn id="109" presetID="4" presetClass="entr" presetSubtype="16" fill="hold" grpId="0" nodeType="click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box(in)">
                                      <p:cBhvr>
                                        <p:cTn id="111" dur="500"/>
                                        <p:tgtEl>
                                          <p:spTgt spid="56"/>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1" fill="hold" grpId="0" nodeType="clickEffect">
                                  <p:stCondLst>
                                    <p:cond delay="0"/>
                                  </p:stCondLst>
                                  <p:childTnLst>
                                    <p:set>
                                      <p:cBhvr>
                                        <p:cTn id="115" dur="1" fill="hold">
                                          <p:stCondLst>
                                            <p:cond delay="0"/>
                                          </p:stCondLst>
                                        </p:cTn>
                                        <p:tgtEl>
                                          <p:spTgt spid="55"/>
                                        </p:tgtEl>
                                        <p:attrNameLst>
                                          <p:attrName>style.visibility</p:attrName>
                                        </p:attrNameLst>
                                      </p:cBhvr>
                                      <p:to>
                                        <p:strVal val="visible"/>
                                      </p:to>
                                    </p:set>
                                    <p:anim calcmode="lin" valueType="num">
                                      <p:cBhvr additive="base">
                                        <p:cTn id="116" dur="500" fill="hold"/>
                                        <p:tgtEl>
                                          <p:spTgt spid="55"/>
                                        </p:tgtEl>
                                        <p:attrNameLst>
                                          <p:attrName>ppt_x</p:attrName>
                                        </p:attrNameLst>
                                      </p:cBhvr>
                                      <p:tavLst>
                                        <p:tav tm="0">
                                          <p:val>
                                            <p:strVal val="#ppt_x"/>
                                          </p:val>
                                        </p:tav>
                                        <p:tav tm="100000">
                                          <p:val>
                                            <p:strVal val="#ppt_x"/>
                                          </p:val>
                                        </p:tav>
                                      </p:tavLst>
                                    </p:anim>
                                    <p:anim calcmode="lin" valueType="num">
                                      <p:cBhvr additive="base">
                                        <p:cTn id="117"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 presetClass="entr" presetSubtype="16" fill="hold" grpId="0" nodeType="clickEffect">
                                  <p:stCondLst>
                                    <p:cond delay="0"/>
                                  </p:stCondLst>
                                  <p:childTnLst>
                                    <p:set>
                                      <p:cBhvr>
                                        <p:cTn id="121" dur="1" fill="hold">
                                          <p:stCondLst>
                                            <p:cond delay="0"/>
                                          </p:stCondLst>
                                        </p:cTn>
                                        <p:tgtEl>
                                          <p:spTgt spid="60"/>
                                        </p:tgtEl>
                                        <p:attrNameLst>
                                          <p:attrName>style.visibility</p:attrName>
                                        </p:attrNameLst>
                                      </p:cBhvr>
                                      <p:to>
                                        <p:strVal val="visible"/>
                                      </p:to>
                                    </p:set>
                                    <p:animEffect transition="in" filter="box(in)">
                                      <p:cBhvr>
                                        <p:cTn id="122" dur="500"/>
                                        <p:tgtEl>
                                          <p:spTgt spid="60"/>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57"/>
                                        </p:tgtEl>
                                        <p:attrNameLst>
                                          <p:attrName>style.visibility</p:attrName>
                                        </p:attrNameLst>
                                      </p:cBhvr>
                                      <p:to>
                                        <p:strVal val="visible"/>
                                      </p:to>
                                    </p:set>
                                    <p:anim calcmode="lin" valueType="num">
                                      <p:cBhvr additive="base">
                                        <p:cTn id="127" dur="500" fill="hold"/>
                                        <p:tgtEl>
                                          <p:spTgt spid="57"/>
                                        </p:tgtEl>
                                        <p:attrNameLst>
                                          <p:attrName>ppt_x</p:attrName>
                                        </p:attrNameLst>
                                      </p:cBhvr>
                                      <p:tavLst>
                                        <p:tav tm="0">
                                          <p:val>
                                            <p:strVal val="#ppt_x"/>
                                          </p:val>
                                        </p:tav>
                                        <p:tav tm="100000">
                                          <p:val>
                                            <p:strVal val="#ppt_x"/>
                                          </p:val>
                                        </p:tav>
                                      </p:tavLst>
                                    </p:anim>
                                    <p:anim calcmode="lin" valueType="num">
                                      <p:cBhvr additive="base">
                                        <p:cTn id="12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0" presetClass="entr" presetSubtype="0" fill="hold" nodeType="clickEffect">
                                  <p:stCondLst>
                                    <p:cond delay="0"/>
                                  </p:stCondLst>
                                  <p:childTnLst>
                                    <p:set>
                                      <p:cBhvr>
                                        <p:cTn id="132" dur="1" fill="hold">
                                          <p:stCondLst>
                                            <p:cond delay="0"/>
                                          </p:stCondLst>
                                        </p:cTn>
                                        <p:tgtEl>
                                          <p:spTgt spid="58"/>
                                        </p:tgtEl>
                                        <p:attrNameLst>
                                          <p:attrName>style.visibility</p:attrName>
                                        </p:attrNameLst>
                                      </p:cBhvr>
                                      <p:to>
                                        <p:strVal val="visible"/>
                                      </p:to>
                                    </p:set>
                                    <p:animEffect transition="in" filter="wedge">
                                      <p:cBhvr>
                                        <p:cTn id="133"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0" grpId="0"/>
      <p:bldP spid="32" grpId="0" animBg="1"/>
      <p:bldP spid="34" grpId="0" animBg="1"/>
      <p:bldP spid="36" grpId="0"/>
      <p:bldP spid="37" grpId="0" animBg="1"/>
      <p:bldP spid="49" grpId="0"/>
      <p:bldP spid="50" grpId="0"/>
      <p:bldP spid="51" grpId="0" animBg="1"/>
      <p:bldP spid="53" grpId="0" animBg="1"/>
      <p:bldP spid="55" grpId="0" animBg="1"/>
      <p:bldP spid="56" grpId="0"/>
      <p:bldP spid="57" grpId="0" animBg="1"/>
      <p:bldP spid="60" grpId="0"/>
      <p:bldP spid="6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47</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31" name="Rectangle 3"/>
          <p:cNvSpPr txBox="1">
            <a:spLocks noChangeArrowheads="1"/>
          </p:cNvSpPr>
          <p:nvPr/>
        </p:nvSpPr>
        <p:spPr bwMode="auto">
          <a:xfrm>
            <a:off x="2214546" y="2571744"/>
            <a:ext cx="6248400" cy="990600"/>
          </a:xfrm>
          <a:prstGeom prst="rect">
            <a:avLst/>
          </a:prstGeom>
          <a:ln w="9525" cap="flat" cmpd="sng" algn="ctr">
            <a:noFill/>
            <a:prstDash val="solid"/>
            <a:headEnd/>
            <a:tailEnd/>
          </a:ln>
          <a:scene3d>
            <a:camera prst="orthographicFront"/>
            <a:lightRig rig="threePt" dir="t"/>
          </a:scene3d>
          <a:sp3d>
            <a:bevelT w="114300" prst="hardEdge"/>
          </a:sp3d>
        </p:spPr>
        <p:style>
          <a:lnRef idx="1">
            <a:schemeClr val="accent1"/>
          </a:lnRef>
          <a:fillRef idx="2">
            <a:schemeClr val="accent1"/>
          </a:fillRef>
          <a:effectRef idx="1">
            <a:schemeClr val="accent1"/>
          </a:effectRef>
          <a:fontRef idx="minor">
            <a:schemeClr val="dk1"/>
          </a:fontRef>
        </p:style>
        <p:txBody>
          <a:bodyPr/>
          <a:lstStyle/>
          <a:p>
            <a:pPr>
              <a:spcBef>
                <a:spcPct val="20000"/>
              </a:spcBef>
              <a:buClr>
                <a:schemeClr val="accent1"/>
              </a:buClr>
              <a:buSzPct val="65000"/>
              <a:defRPr/>
            </a:pPr>
            <a:endParaRPr lang="tr-TR" sz="1900" dirty="0"/>
          </a:p>
          <a:p>
            <a:pPr>
              <a:spcBef>
                <a:spcPct val="20000"/>
              </a:spcBef>
              <a:buClr>
                <a:schemeClr val="accent1"/>
              </a:buClr>
              <a:buSzPct val="65000"/>
              <a:defRPr/>
            </a:pPr>
            <a:r>
              <a:rPr lang="tr-TR" sz="1900" dirty="0" smtClean="0"/>
              <a:t>		5 </a:t>
            </a:r>
            <a:r>
              <a:rPr lang="tr-TR" sz="1900" dirty="0"/>
              <a:t>yıl geçerli</a:t>
            </a:r>
          </a:p>
        </p:txBody>
      </p:sp>
      <p:pic>
        <p:nvPicPr>
          <p:cNvPr id="38" name="Picture 2" descr="C:\Documents and Settings\esarioglu\Belgelerim\Resimlerim\Microsoft Clip Organizer\j0356758.gif"/>
          <p:cNvPicPr>
            <a:picLocks noChangeAspect="1" noChangeArrowheads="1" noCrop="1"/>
          </p:cNvPicPr>
          <p:nvPr/>
        </p:nvPicPr>
        <p:blipFill>
          <a:blip r:embed="rId2" cstate="print"/>
          <a:srcRect/>
          <a:stretch>
            <a:fillRect/>
          </a:stretch>
        </p:blipFill>
        <p:spPr bwMode="auto">
          <a:xfrm>
            <a:off x="714348" y="2571744"/>
            <a:ext cx="1266825" cy="990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9"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Belgenin İptali Yenilenmesi ve Geçerliliği</a:t>
            </a:r>
            <a:endParaRPr lang="tr-TR" sz="2000" b="1" dirty="0">
              <a:solidFill>
                <a:schemeClr val="tx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ppt_x</p:attrName>
                                        </p:attrNameLst>
                                      </p:cBhvr>
                                      <p:tavLst>
                                        <p:tav tm="0">
                                          <p:val>
                                            <p:strVal val="#ppt_x-.2"/>
                                          </p:val>
                                        </p:tav>
                                        <p:tav tm="100000">
                                          <p:val>
                                            <p:strVal val="#ppt_x"/>
                                          </p:val>
                                        </p:tav>
                                      </p:tavLst>
                                    </p:anim>
                                    <p:anim calcmode="lin" valueType="num">
                                      <p:cBhvr>
                                        <p:cTn id="8"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1000" fill="hold"/>
                                        <p:tgtEl>
                                          <p:spTgt spid="31"/>
                                        </p:tgtEl>
                                        <p:attrNameLst>
                                          <p:attrName>ppt_x</p:attrName>
                                        </p:attrNameLst>
                                      </p:cBhvr>
                                      <p:tavLst>
                                        <p:tav tm="0">
                                          <p:val>
                                            <p:strVal val="#ppt_x-.2"/>
                                          </p:val>
                                        </p:tav>
                                        <p:tav tm="100000">
                                          <p:val>
                                            <p:strVal val="#ppt_x"/>
                                          </p:val>
                                        </p:tav>
                                      </p:tavLst>
                                    </p:anim>
                                    <p:anim calcmode="lin" valueType="num">
                                      <p:cBhvr>
                                        <p:cTn id="15"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1"/>
                                        </p:tgtEl>
                                      </p:cBhvr>
                                    </p:animEffect>
                                  </p:childTnLst>
                                </p:cTn>
                              </p:par>
                              <p:par>
                                <p:cTn id="17" presetID="8" presetClass="entr" presetSubtype="16"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diamond(in)">
                                      <p:cBhvr>
                                        <p:cTn id="1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48</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1"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Mevcut Uygulamaya Göre Avantajları</a:t>
            </a:r>
            <a:endParaRPr lang="tr-TR" sz="2000" b="1" dirty="0">
              <a:solidFill>
                <a:schemeClr val="tx1"/>
              </a:solidFill>
            </a:endParaRPr>
          </a:p>
        </p:txBody>
      </p:sp>
      <p:sp>
        <p:nvSpPr>
          <p:cNvPr id="17" name="Rectangle 92"/>
          <p:cNvSpPr txBox="1">
            <a:spLocks noChangeArrowheads="1"/>
          </p:cNvSpPr>
          <p:nvPr/>
        </p:nvSpPr>
        <p:spPr bwMode="auto">
          <a:xfrm>
            <a:off x="214282" y="1500174"/>
            <a:ext cx="2714644" cy="428628"/>
          </a:xfrm>
          <a:prstGeom prst="rect">
            <a:avLst/>
          </a:prstGeom>
          <a:ln>
            <a:headEnd/>
            <a:tailEnd/>
          </a:ln>
        </p:spPr>
        <p:style>
          <a:lnRef idx="1">
            <a:schemeClr val="dk1"/>
          </a:lnRef>
          <a:fillRef idx="2">
            <a:schemeClr val="dk1"/>
          </a:fillRef>
          <a:effectRef idx="1">
            <a:schemeClr val="dk1"/>
          </a:effectRef>
          <a:fontRef idx="minor">
            <a:schemeClr val="dk1"/>
          </a:fontRef>
        </p:style>
        <p:txBody>
          <a:bodyPr anchor="ctr">
            <a:normAutofit/>
          </a:bodyPr>
          <a:lstStyle/>
          <a:p>
            <a:pPr algn="ctr"/>
            <a:r>
              <a:rPr lang="tr-TR" sz="2000" b="1" dirty="0" smtClean="0">
                <a:solidFill>
                  <a:schemeClr val="tx1"/>
                </a:solidFill>
              </a:rPr>
              <a:t>Mevcut Uygulamada</a:t>
            </a:r>
            <a:endParaRPr lang="tr-TR" sz="2000" b="1" dirty="0">
              <a:solidFill>
                <a:schemeClr val="tx1"/>
              </a:solidFill>
            </a:endParaRPr>
          </a:p>
        </p:txBody>
      </p:sp>
      <p:sp>
        <p:nvSpPr>
          <p:cNvPr id="18" name="Rectangle 92"/>
          <p:cNvSpPr txBox="1">
            <a:spLocks noChangeArrowheads="1"/>
          </p:cNvSpPr>
          <p:nvPr/>
        </p:nvSpPr>
        <p:spPr bwMode="auto">
          <a:xfrm>
            <a:off x="4929190" y="1500174"/>
            <a:ext cx="2714644" cy="42862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normAutofit/>
          </a:bodyPr>
          <a:lstStyle/>
          <a:p>
            <a:pPr algn="ctr"/>
            <a:r>
              <a:rPr lang="tr-TR" sz="2000" b="1" dirty="0" smtClean="0">
                <a:solidFill>
                  <a:schemeClr val="tx1"/>
                </a:solidFill>
              </a:rPr>
              <a:t>Bu Yönetmelikle</a:t>
            </a:r>
            <a:endParaRPr lang="tr-TR" sz="2000" b="1" dirty="0">
              <a:solidFill>
                <a:schemeClr val="tx1"/>
              </a:solidFill>
            </a:endParaRPr>
          </a:p>
        </p:txBody>
      </p:sp>
      <p:sp>
        <p:nvSpPr>
          <p:cNvPr id="33" name="32 Metin kutusu"/>
          <p:cNvSpPr txBox="1"/>
          <p:nvPr/>
        </p:nvSpPr>
        <p:spPr>
          <a:xfrm>
            <a:off x="214282" y="2143116"/>
            <a:ext cx="4071966" cy="646331"/>
          </a:xfrm>
          <a:prstGeom prst="rect">
            <a:avLst/>
          </a:prstGeom>
          <a:noFill/>
        </p:spPr>
        <p:txBody>
          <a:bodyPr wrap="square" rtlCol="0">
            <a:spAutoFit/>
          </a:bodyPr>
          <a:lstStyle/>
          <a:p>
            <a:r>
              <a:rPr lang="tr-TR" dirty="0" smtClean="0"/>
              <a:t>-Ön İzin/ön Lisanslar İçin</a:t>
            </a:r>
          </a:p>
          <a:p>
            <a:r>
              <a:rPr lang="tr-TR" dirty="0" smtClean="0"/>
              <a:t>Toplam Belge Sayısı </a:t>
            </a:r>
            <a:r>
              <a:rPr lang="tr-TR" b="1" dirty="0" smtClean="0">
                <a:solidFill>
                  <a:srgbClr val="C00000"/>
                </a:solidFill>
              </a:rPr>
              <a:t>199</a:t>
            </a:r>
            <a:endParaRPr lang="tr-TR" b="1" dirty="0">
              <a:solidFill>
                <a:srgbClr val="C00000"/>
              </a:solidFill>
            </a:endParaRPr>
          </a:p>
        </p:txBody>
      </p:sp>
      <p:sp>
        <p:nvSpPr>
          <p:cNvPr id="34" name="33 Metin kutusu"/>
          <p:cNvSpPr txBox="1"/>
          <p:nvPr/>
        </p:nvSpPr>
        <p:spPr>
          <a:xfrm>
            <a:off x="4857752" y="2143116"/>
            <a:ext cx="4071966" cy="646331"/>
          </a:xfrm>
          <a:prstGeom prst="rect">
            <a:avLst/>
          </a:prstGeom>
          <a:noFill/>
        </p:spPr>
        <p:txBody>
          <a:bodyPr wrap="square" rtlCol="0">
            <a:spAutoFit/>
          </a:bodyPr>
          <a:lstStyle/>
          <a:p>
            <a:r>
              <a:rPr lang="tr-TR" dirty="0" smtClean="0"/>
              <a:t>-Geçici Faaliyet Belgesi aşamasında  Toplam Belge Sayısı </a:t>
            </a:r>
            <a:r>
              <a:rPr lang="tr-TR" b="1" dirty="0" smtClean="0">
                <a:solidFill>
                  <a:srgbClr val="C00000"/>
                </a:solidFill>
              </a:rPr>
              <a:t>16</a:t>
            </a:r>
            <a:endParaRPr lang="tr-TR" b="1" dirty="0">
              <a:solidFill>
                <a:srgbClr val="C00000"/>
              </a:solidFill>
            </a:endParaRPr>
          </a:p>
        </p:txBody>
      </p:sp>
      <p:sp>
        <p:nvSpPr>
          <p:cNvPr id="36" name="35 Metin kutusu"/>
          <p:cNvSpPr txBox="1"/>
          <p:nvPr/>
        </p:nvSpPr>
        <p:spPr>
          <a:xfrm>
            <a:off x="214282" y="2928934"/>
            <a:ext cx="4071966" cy="646331"/>
          </a:xfrm>
          <a:prstGeom prst="rect">
            <a:avLst/>
          </a:prstGeom>
          <a:noFill/>
        </p:spPr>
        <p:txBody>
          <a:bodyPr wrap="square" rtlCol="0">
            <a:spAutoFit/>
          </a:bodyPr>
          <a:lstStyle/>
          <a:p>
            <a:pPr algn="just"/>
            <a:r>
              <a:rPr lang="tr-TR" dirty="0" smtClean="0"/>
              <a:t>-Aynı Belge 5 İzin ve 17 Lisans için</a:t>
            </a:r>
          </a:p>
          <a:p>
            <a:pPr algn="just"/>
            <a:r>
              <a:rPr lang="tr-TR" dirty="0" smtClean="0"/>
              <a:t>Her Seferinde Tekrar  Talep Edilmekte</a:t>
            </a:r>
            <a:endParaRPr lang="tr-TR" dirty="0"/>
          </a:p>
        </p:txBody>
      </p:sp>
      <p:sp>
        <p:nvSpPr>
          <p:cNvPr id="37" name="36 Metin kutusu"/>
          <p:cNvSpPr txBox="1"/>
          <p:nvPr/>
        </p:nvSpPr>
        <p:spPr>
          <a:xfrm>
            <a:off x="4857752" y="2857496"/>
            <a:ext cx="4071966" cy="923330"/>
          </a:xfrm>
          <a:prstGeom prst="rect">
            <a:avLst/>
          </a:prstGeom>
          <a:noFill/>
        </p:spPr>
        <p:txBody>
          <a:bodyPr wrap="square" rtlCol="0">
            <a:spAutoFit/>
          </a:bodyPr>
          <a:lstStyle/>
          <a:p>
            <a:pPr algn="just"/>
            <a:r>
              <a:rPr lang="tr-TR" dirty="0" smtClean="0"/>
              <a:t>-5 İzin ve 17 Lisans Konusunu içeren tek bir Çevre İzin/Lisansı İçin her belge sisteme bir kez yüklenmekte</a:t>
            </a:r>
            <a:endParaRPr lang="tr-TR" dirty="0"/>
          </a:p>
        </p:txBody>
      </p:sp>
      <p:sp>
        <p:nvSpPr>
          <p:cNvPr id="39" name="38 Dikdörtgen"/>
          <p:cNvSpPr/>
          <p:nvPr/>
        </p:nvSpPr>
        <p:spPr>
          <a:xfrm>
            <a:off x="142844" y="4071942"/>
            <a:ext cx="4714908" cy="1975926"/>
          </a:xfrm>
          <a:prstGeom prst="rect">
            <a:avLst/>
          </a:prstGeom>
        </p:spPr>
        <p:txBody>
          <a:bodyPr wrap="square">
            <a:spAutoFit/>
          </a:bodyPr>
          <a:lstStyle/>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ÇED Belgesi </a:t>
            </a:r>
            <a:r>
              <a:rPr lang="tr-TR" sz="1400" b="1" dirty="0" smtClean="0">
                <a:solidFill>
                  <a:srgbClr val="002060"/>
                </a:solidFill>
                <a:latin typeface="Times New Roman" pitchFamily="18" charset="0"/>
              </a:rPr>
              <a:t>(22 Adet ÇED Belgesi)</a:t>
            </a: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Yapı Kullanım İzni </a:t>
            </a:r>
            <a:r>
              <a:rPr lang="tr-TR" sz="1400" b="1" dirty="0" smtClean="0">
                <a:solidFill>
                  <a:srgbClr val="002060"/>
                </a:solidFill>
                <a:latin typeface="Times New Roman" pitchFamily="18" charset="0"/>
              </a:rPr>
              <a:t>(22 Adet )</a:t>
            </a:r>
            <a:endParaRPr lang="tr-TR" sz="1400" dirty="0" smtClean="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Ticaret Sicil Gazetesi</a:t>
            </a:r>
            <a:r>
              <a:rPr lang="tr-TR" b="1" dirty="0" smtClean="0">
                <a:solidFill>
                  <a:srgbClr val="002060"/>
                </a:solidFill>
                <a:latin typeface="Times New Roman" pitchFamily="18" charset="0"/>
              </a:rPr>
              <a:t> </a:t>
            </a:r>
            <a:r>
              <a:rPr lang="tr-TR" sz="1400" b="1" dirty="0" smtClean="0">
                <a:solidFill>
                  <a:srgbClr val="002060"/>
                </a:solidFill>
                <a:latin typeface="Times New Roman" pitchFamily="18" charset="0"/>
              </a:rPr>
              <a:t>(22 Adet )</a:t>
            </a:r>
            <a:endParaRPr lang="tr-TR" sz="1400" dirty="0" smtClean="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İşletme Belgesi</a:t>
            </a:r>
            <a:r>
              <a:rPr lang="tr-TR" b="1" dirty="0" smtClean="0">
                <a:solidFill>
                  <a:srgbClr val="002060"/>
                </a:solidFill>
                <a:latin typeface="Times New Roman" pitchFamily="18" charset="0"/>
              </a:rPr>
              <a:t> </a:t>
            </a:r>
            <a:r>
              <a:rPr lang="tr-TR" sz="1400" b="1" dirty="0" smtClean="0">
                <a:solidFill>
                  <a:srgbClr val="002060"/>
                </a:solidFill>
                <a:latin typeface="Times New Roman" pitchFamily="18" charset="0"/>
              </a:rPr>
              <a:t>(22 Adet )</a:t>
            </a:r>
            <a:endParaRPr lang="tr-TR" sz="1400" dirty="0" smtClean="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Vaziyet Planı</a:t>
            </a:r>
            <a:r>
              <a:rPr lang="tr-TR" b="1" dirty="0" smtClean="0">
                <a:solidFill>
                  <a:srgbClr val="002060"/>
                </a:solidFill>
                <a:latin typeface="Times New Roman" pitchFamily="18" charset="0"/>
              </a:rPr>
              <a:t> </a:t>
            </a:r>
            <a:r>
              <a:rPr lang="tr-TR" sz="1400" b="1" dirty="0" smtClean="0">
                <a:solidFill>
                  <a:srgbClr val="002060"/>
                </a:solidFill>
                <a:latin typeface="Times New Roman" pitchFamily="18" charset="0"/>
              </a:rPr>
              <a:t>(22 Adet )</a:t>
            </a:r>
            <a:endParaRPr lang="tr-TR" sz="1400" dirty="0" smtClean="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İş Akım Şeması ve Proses Özeti</a:t>
            </a:r>
            <a:r>
              <a:rPr lang="tr-TR" b="1" dirty="0" smtClean="0">
                <a:solidFill>
                  <a:srgbClr val="002060"/>
                </a:solidFill>
                <a:latin typeface="Times New Roman" pitchFamily="18" charset="0"/>
              </a:rPr>
              <a:t> </a:t>
            </a:r>
            <a:r>
              <a:rPr lang="tr-TR" sz="1400" b="1" dirty="0" smtClean="0">
                <a:solidFill>
                  <a:srgbClr val="002060"/>
                </a:solidFill>
                <a:latin typeface="Times New Roman" pitchFamily="18" charset="0"/>
              </a:rPr>
              <a:t>(22 Adet)</a:t>
            </a:r>
            <a:endParaRPr lang="tr-TR" sz="1400" dirty="0" smtClean="0">
              <a:latin typeface="Times New Roman" pitchFamily="18" charset="0"/>
            </a:endParaRPr>
          </a:p>
          <a:p>
            <a:pPr marL="571500" indent="-571500" eaLnBrk="0" hangingPunct="0">
              <a:lnSpc>
                <a:spcPct val="80000"/>
              </a:lnSpc>
              <a:spcBef>
                <a:spcPct val="20000"/>
              </a:spcBef>
              <a:buClr>
                <a:schemeClr val="accent1"/>
              </a:buClr>
              <a:buSzPct val="65000"/>
              <a:buFont typeface="Wingdings" pitchFamily="2" charset="2"/>
              <a:buChar char="q"/>
              <a:defRPr/>
            </a:pPr>
            <a:r>
              <a:rPr lang="tr-TR" sz="1600" dirty="0" smtClean="0">
                <a:latin typeface="Times New Roman" pitchFamily="18" charset="0"/>
              </a:rPr>
              <a:t>Kapasite Raporu</a:t>
            </a:r>
            <a:r>
              <a:rPr lang="tr-TR" b="1" dirty="0" smtClean="0">
                <a:solidFill>
                  <a:srgbClr val="002060"/>
                </a:solidFill>
                <a:latin typeface="Times New Roman" pitchFamily="18" charset="0"/>
              </a:rPr>
              <a:t> </a:t>
            </a:r>
            <a:r>
              <a:rPr lang="tr-TR" sz="1400" b="1" dirty="0" smtClean="0">
                <a:solidFill>
                  <a:srgbClr val="002060"/>
                </a:solidFill>
                <a:latin typeface="Times New Roman" pitchFamily="18" charset="0"/>
              </a:rPr>
              <a:t>(22 Adet )</a:t>
            </a:r>
            <a:endParaRPr lang="tr-TR" sz="1400" dirty="0"/>
          </a:p>
        </p:txBody>
      </p:sp>
      <p:sp>
        <p:nvSpPr>
          <p:cNvPr id="40" name="39 Dikdörtgen"/>
          <p:cNvSpPr/>
          <p:nvPr/>
        </p:nvSpPr>
        <p:spPr>
          <a:xfrm>
            <a:off x="4786314" y="4000504"/>
            <a:ext cx="4572000" cy="1945148"/>
          </a:xfrm>
          <a:prstGeom prst="rect">
            <a:avLst/>
          </a:prstGeom>
        </p:spPr>
        <p:txBody>
          <a:bodyPr>
            <a:spAutoFit/>
          </a:bodyPr>
          <a:lstStyle/>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ÇED Belgesi</a:t>
            </a: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Yapı Kullanım İzni</a:t>
            </a: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Ticaret Sicil Gazetesi</a:t>
            </a: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İşletme Belgesi</a:t>
            </a: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Vaziyet Planı</a:t>
            </a:r>
          </a:p>
          <a:p>
            <a:pPr marL="571500" indent="-571500" eaLnBrk="0" hangingPunct="0">
              <a:lnSpc>
                <a:spcPct val="80000"/>
              </a:lnSpc>
              <a:spcBef>
                <a:spcPct val="20000"/>
              </a:spcBef>
              <a:buClr>
                <a:schemeClr val="accent1"/>
              </a:buClr>
              <a:buSzPct val="65000"/>
              <a:buFont typeface="Wingdings" pitchFamily="2" charset="2"/>
              <a:buChar char="q"/>
              <a:defRPr/>
            </a:pPr>
            <a:r>
              <a:rPr lang="tr-TR" dirty="0" smtClean="0">
                <a:latin typeface="Times New Roman" pitchFamily="18" charset="0"/>
              </a:rPr>
              <a:t>İş Akım Şeması ve Proses Özeti</a:t>
            </a:r>
          </a:p>
          <a:p>
            <a:pPr marL="571500" indent="-571500" eaLnBrk="0" hangingPunct="0">
              <a:lnSpc>
                <a:spcPct val="80000"/>
              </a:lnSpc>
              <a:spcBef>
                <a:spcPct val="20000"/>
              </a:spcBef>
              <a:buClr>
                <a:schemeClr val="accent1"/>
              </a:buClr>
              <a:buSzPct val="65000"/>
              <a:buFont typeface="Wingdings" pitchFamily="2" charset="2"/>
              <a:buChar char="q"/>
              <a:defRPr/>
            </a:pPr>
            <a:r>
              <a:rPr lang="tr-TR" sz="1600" dirty="0" smtClean="0">
                <a:latin typeface="Times New Roman" pitchFamily="18" charset="0"/>
              </a:rPr>
              <a:t>Kapasite Raporu</a:t>
            </a:r>
            <a:endParaRPr lang="tr-TR" dirty="0"/>
          </a:p>
        </p:txBody>
      </p:sp>
      <p:sp>
        <p:nvSpPr>
          <p:cNvPr id="41" name="40 Metin kutusu"/>
          <p:cNvSpPr txBox="1"/>
          <p:nvPr/>
        </p:nvSpPr>
        <p:spPr>
          <a:xfrm>
            <a:off x="214282" y="6143644"/>
            <a:ext cx="3786214" cy="369332"/>
          </a:xfrm>
          <a:prstGeom prst="rect">
            <a:avLst/>
          </a:prstGeom>
          <a:noFill/>
        </p:spPr>
        <p:txBody>
          <a:bodyPr wrap="square" rtlCol="0">
            <a:spAutoFit/>
          </a:bodyPr>
          <a:lstStyle/>
          <a:p>
            <a:r>
              <a:rPr lang="tr-TR" b="1" dirty="0" smtClean="0">
                <a:solidFill>
                  <a:srgbClr val="002060"/>
                </a:solidFill>
              </a:rPr>
              <a:t>Toplam 154 Belge ( </a:t>
            </a:r>
            <a:r>
              <a:rPr lang="tr-TR" b="1" dirty="0" smtClean="0">
                <a:solidFill>
                  <a:srgbClr val="C00000"/>
                </a:solidFill>
              </a:rPr>
              <a:t>147 Belge Tekrar</a:t>
            </a:r>
            <a:r>
              <a:rPr lang="tr-TR" b="1" dirty="0" smtClean="0">
                <a:solidFill>
                  <a:srgbClr val="002060"/>
                </a:solidFill>
              </a:rPr>
              <a:t>) </a:t>
            </a:r>
            <a:endParaRPr lang="tr-TR" b="1" dirty="0">
              <a:solidFill>
                <a:srgbClr val="002060"/>
              </a:solidFill>
            </a:endParaRPr>
          </a:p>
        </p:txBody>
      </p:sp>
      <p:sp>
        <p:nvSpPr>
          <p:cNvPr id="42" name="41 Metin kutusu"/>
          <p:cNvSpPr txBox="1"/>
          <p:nvPr/>
        </p:nvSpPr>
        <p:spPr>
          <a:xfrm>
            <a:off x="4786314" y="6143644"/>
            <a:ext cx="3786214" cy="369332"/>
          </a:xfrm>
          <a:prstGeom prst="rect">
            <a:avLst/>
          </a:prstGeom>
          <a:noFill/>
        </p:spPr>
        <p:txBody>
          <a:bodyPr wrap="square" rtlCol="0">
            <a:spAutoFit/>
          </a:bodyPr>
          <a:lstStyle/>
          <a:p>
            <a:r>
              <a:rPr lang="tr-TR" b="1" dirty="0" smtClean="0">
                <a:solidFill>
                  <a:srgbClr val="002060"/>
                </a:solidFill>
              </a:rPr>
              <a:t>Toplam 7 Belge </a:t>
            </a:r>
            <a:endParaRPr lang="tr-TR" b="1" dirty="0">
              <a:solidFill>
                <a:srgbClr val="002060"/>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ppt_x</p:attrName>
                                        </p:attrNameLst>
                                      </p:cBhvr>
                                      <p:tavLst>
                                        <p:tav tm="0">
                                          <p:val>
                                            <p:strVal val="#ppt_x-.2"/>
                                          </p:val>
                                        </p:tav>
                                        <p:tav tm="100000">
                                          <p:val>
                                            <p:strVal val="#ppt_x"/>
                                          </p:val>
                                        </p:tav>
                                      </p:tavLst>
                                    </p:anim>
                                    <p:anim calcmode="lin" valueType="num">
                                      <p:cBhvr>
                                        <p:cTn id="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ppt_x</p:attrName>
                                        </p:attrNameLst>
                                      </p:cBhvr>
                                      <p:tavLst>
                                        <p:tav tm="0">
                                          <p:val>
                                            <p:strVal val="#ppt_x-.2"/>
                                          </p:val>
                                        </p:tav>
                                        <p:tav tm="100000">
                                          <p:val>
                                            <p:strVal val="#ppt_x"/>
                                          </p:val>
                                        </p:tav>
                                      </p:tavLst>
                                    </p:anim>
                                    <p:anim calcmode="lin" valueType="num">
                                      <p:cBhvr>
                                        <p:cTn id="15"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ppt_x</p:attrName>
                                        </p:attrNameLst>
                                      </p:cBhvr>
                                      <p:tavLst>
                                        <p:tav tm="0">
                                          <p:val>
                                            <p:strVal val="#ppt_x-.2"/>
                                          </p:val>
                                        </p:tav>
                                        <p:tav tm="100000">
                                          <p:val>
                                            <p:strVal val="#ppt_x"/>
                                          </p:val>
                                        </p:tav>
                                      </p:tavLst>
                                    </p:anim>
                                    <p:anim calcmode="lin" valueType="num">
                                      <p:cBhvr>
                                        <p:cTn id="22"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ppt_x</p:attrName>
                                        </p:attrNameLst>
                                      </p:cBhvr>
                                      <p:tavLst>
                                        <p:tav tm="0">
                                          <p:val>
                                            <p:strVal val="#ppt_x-.2"/>
                                          </p:val>
                                        </p:tav>
                                        <p:tav tm="100000">
                                          <p:val>
                                            <p:strVal val="#ppt_x"/>
                                          </p:val>
                                        </p:tav>
                                      </p:tavLst>
                                    </p:anim>
                                    <p:anim calcmode="lin" valueType="num">
                                      <p:cBhvr>
                                        <p:cTn id="29"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1000" fill="hold"/>
                                        <p:tgtEl>
                                          <p:spTgt spid="34"/>
                                        </p:tgtEl>
                                        <p:attrNameLst>
                                          <p:attrName>ppt_x</p:attrName>
                                        </p:attrNameLst>
                                      </p:cBhvr>
                                      <p:tavLst>
                                        <p:tav tm="0">
                                          <p:val>
                                            <p:strVal val="#ppt_x-.2"/>
                                          </p:val>
                                        </p:tav>
                                        <p:tav tm="100000">
                                          <p:val>
                                            <p:strVal val="#ppt_x"/>
                                          </p:val>
                                        </p:tav>
                                      </p:tavLst>
                                    </p:anim>
                                    <p:anim calcmode="lin" valueType="num">
                                      <p:cBhvr>
                                        <p:cTn id="36"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1000" fill="hold"/>
                                        <p:tgtEl>
                                          <p:spTgt spid="36"/>
                                        </p:tgtEl>
                                        <p:attrNameLst>
                                          <p:attrName>ppt_x</p:attrName>
                                        </p:attrNameLst>
                                      </p:cBhvr>
                                      <p:tavLst>
                                        <p:tav tm="0">
                                          <p:val>
                                            <p:strVal val="#ppt_x-.2"/>
                                          </p:val>
                                        </p:tav>
                                        <p:tav tm="100000">
                                          <p:val>
                                            <p:strVal val="#ppt_x"/>
                                          </p:val>
                                        </p:tav>
                                      </p:tavLst>
                                    </p:anim>
                                    <p:anim calcmode="lin" valueType="num">
                                      <p:cBhvr>
                                        <p:cTn id="43"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6"/>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1000" fill="hold"/>
                                        <p:tgtEl>
                                          <p:spTgt spid="37"/>
                                        </p:tgtEl>
                                        <p:attrNameLst>
                                          <p:attrName>ppt_x</p:attrName>
                                        </p:attrNameLst>
                                      </p:cBhvr>
                                      <p:tavLst>
                                        <p:tav tm="0">
                                          <p:val>
                                            <p:strVal val="#ppt_x-.2"/>
                                          </p:val>
                                        </p:tav>
                                        <p:tav tm="100000">
                                          <p:val>
                                            <p:strVal val="#ppt_x"/>
                                          </p:val>
                                        </p:tav>
                                      </p:tavLst>
                                    </p:anim>
                                    <p:anim calcmode="lin" valueType="num">
                                      <p:cBhvr>
                                        <p:cTn id="50"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7"/>
                                        </p:tgtEl>
                                      </p:cBhvr>
                                    </p:animEffect>
                                  </p:childTnLst>
                                </p:cTn>
                              </p:par>
                            </p:childTnLst>
                          </p:cTn>
                        </p:par>
                      </p:childTnLst>
                    </p:cTn>
                  </p:par>
                  <p:par>
                    <p:cTn id="52" fill="hold">
                      <p:stCondLst>
                        <p:cond delay="indefinite"/>
                      </p:stCondLst>
                      <p:childTnLst>
                        <p:par>
                          <p:cTn id="53" fill="hold">
                            <p:stCondLst>
                              <p:cond delay="0"/>
                            </p:stCondLst>
                            <p:childTnLst>
                              <p:par>
                                <p:cTn id="54" presetID="26" presetClass="entr" presetSubtype="0" fill="hold" grpId="0" nodeType="click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down)">
                                      <p:cBhvr>
                                        <p:cTn id="56" dur="580">
                                          <p:stCondLst>
                                            <p:cond delay="0"/>
                                          </p:stCondLst>
                                        </p:cTn>
                                        <p:tgtEl>
                                          <p:spTgt spid="39"/>
                                        </p:tgtEl>
                                      </p:cBhvr>
                                    </p:animEffect>
                                    <p:anim calcmode="lin" valueType="num">
                                      <p:cBhvr>
                                        <p:cTn id="57"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62" dur="26">
                                          <p:stCondLst>
                                            <p:cond delay="650"/>
                                          </p:stCondLst>
                                        </p:cTn>
                                        <p:tgtEl>
                                          <p:spTgt spid="39"/>
                                        </p:tgtEl>
                                      </p:cBhvr>
                                      <p:to x="100000" y="60000"/>
                                    </p:animScale>
                                    <p:animScale>
                                      <p:cBhvr>
                                        <p:cTn id="63" dur="166" decel="50000">
                                          <p:stCondLst>
                                            <p:cond delay="676"/>
                                          </p:stCondLst>
                                        </p:cTn>
                                        <p:tgtEl>
                                          <p:spTgt spid="39"/>
                                        </p:tgtEl>
                                      </p:cBhvr>
                                      <p:to x="100000" y="100000"/>
                                    </p:animScale>
                                    <p:animScale>
                                      <p:cBhvr>
                                        <p:cTn id="64" dur="26">
                                          <p:stCondLst>
                                            <p:cond delay="1312"/>
                                          </p:stCondLst>
                                        </p:cTn>
                                        <p:tgtEl>
                                          <p:spTgt spid="39"/>
                                        </p:tgtEl>
                                      </p:cBhvr>
                                      <p:to x="100000" y="80000"/>
                                    </p:animScale>
                                    <p:animScale>
                                      <p:cBhvr>
                                        <p:cTn id="65" dur="166" decel="50000">
                                          <p:stCondLst>
                                            <p:cond delay="1338"/>
                                          </p:stCondLst>
                                        </p:cTn>
                                        <p:tgtEl>
                                          <p:spTgt spid="39"/>
                                        </p:tgtEl>
                                      </p:cBhvr>
                                      <p:to x="100000" y="100000"/>
                                    </p:animScale>
                                    <p:animScale>
                                      <p:cBhvr>
                                        <p:cTn id="66" dur="26">
                                          <p:stCondLst>
                                            <p:cond delay="1642"/>
                                          </p:stCondLst>
                                        </p:cTn>
                                        <p:tgtEl>
                                          <p:spTgt spid="39"/>
                                        </p:tgtEl>
                                      </p:cBhvr>
                                      <p:to x="100000" y="90000"/>
                                    </p:animScale>
                                    <p:animScale>
                                      <p:cBhvr>
                                        <p:cTn id="67" dur="166" decel="50000">
                                          <p:stCondLst>
                                            <p:cond delay="1668"/>
                                          </p:stCondLst>
                                        </p:cTn>
                                        <p:tgtEl>
                                          <p:spTgt spid="39"/>
                                        </p:tgtEl>
                                      </p:cBhvr>
                                      <p:to x="100000" y="100000"/>
                                    </p:animScale>
                                    <p:animScale>
                                      <p:cBhvr>
                                        <p:cTn id="68" dur="26">
                                          <p:stCondLst>
                                            <p:cond delay="1808"/>
                                          </p:stCondLst>
                                        </p:cTn>
                                        <p:tgtEl>
                                          <p:spTgt spid="39"/>
                                        </p:tgtEl>
                                      </p:cBhvr>
                                      <p:to x="100000" y="95000"/>
                                    </p:animScale>
                                    <p:animScale>
                                      <p:cBhvr>
                                        <p:cTn id="69" dur="166" decel="50000">
                                          <p:stCondLst>
                                            <p:cond delay="1834"/>
                                          </p:stCondLst>
                                        </p:cTn>
                                        <p:tgtEl>
                                          <p:spTgt spid="39"/>
                                        </p:tgtEl>
                                      </p:cBhvr>
                                      <p:to x="100000" y="100000"/>
                                    </p:animScale>
                                  </p:childTnLst>
                                </p:cTn>
                              </p:par>
                            </p:childTnLst>
                          </p:cTn>
                        </p:par>
                        <p:par>
                          <p:cTn id="70" fill="hold">
                            <p:stCondLst>
                              <p:cond delay="2000"/>
                            </p:stCondLst>
                            <p:childTnLst>
                              <p:par>
                                <p:cTn id="71" presetID="29"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1000" fill="hold"/>
                                        <p:tgtEl>
                                          <p:spTgt spid="41"/>
                                        </p:tgtEl>
                                        <p:attrNameLst>
                                          <p:attrName>ppt_x</p:attrName>
                                        </p:attrNameLst>
                                      </p:cBhvr>
                                      <p:tavLst>
                                        <p:tav tm="0">
                                          <p:val>
                                            <p:strVal val="#ppt_x-.2"/>
                                          </p:val>
                                        </p:tav>
                                        <p:tav tm="100000">
                                          <p:val>
                                            <p:strVal val="#ppt_x"/>
                                          </p:val>
                                        </p:tav>
                                      </p:tavLst>
                                    </p:anim>
                                    <p:anim calcmode="lin" valueType="num">
                                      <p:cBhvr>
                                        <p:cTn id="74"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75" dur="10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26" presetClass="entr" presetSubtype="0" fill="hold" grpId="0" nodeType="click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down)">
                                      <p:cBhvr>
                                        <p:cTn id="80" dur="580">
                                          <p:stCondLst>
                                            <p:cond delay="0"/>
                                          </p:stCondLst>
                                        </p:cTn>
                                        <p:tgtEl>
                                          <p:spTgt spid="40"/>
                                        </p:tgtEl>
                                      </p:cBhvr>
                                    </p:animEffect>
                                    <p:anim calcmode="lin" valueType="num">
                                      <p:cBhvr>
                                        <p:cTn id="81"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86" dur="26">
                                          <p:stCondLst>
                                            <p:cond delay="650"/>
                                          </p:stCondLst>
                                        </p:cTn>
                                        <p:tgtEl>
                                          <p:spTgt spid="40"/>
                                        </p:tgtEl>
                                      </p:cBhvr>
                                      <p:to x="100000" y="60000"/>
                                    </p:animScale>
                                    <p:animScale>
                                      <p:cBhvr>
                                        <p:cTn id="87" dur="166" decel="50000">
                                          <p:stCondLst>
                                            <p:cond delay="676"/>
                                          </p:stCondLst>
                                        </p:cTn>
                                        <p:tgtEl>
                                          <p:spTgt spid="40"/>
                                        </p:tgtEl>
                                      </p:cBhvr>
                                      <p:to x="100000" y="100000"/>
                                    </p:animScale>
                                    <p:animScale>
                                      <p:cBhvr>
                                        <p:cTn id="88" dur="26">
                                          <p:stCondLst>
                                            <p:cond delay="1312"/>
                                          </p:stCondLst>
                                        </p:cTn>
                                        <p:tgtEl>
                                          <p:spTgt spid="40"/>
                                        </p:tgtEl>
                                      </p:cBhvr>
                                      <p:to x="100000" y="80000"/>
                                    </p:animScale>
                                    <p:animScale>
                                      <p:cBhvr>
                                        <p:cTn id="89" dur="166" decel="50000">
                                          <p:stCondLst>
                                            <p:cond delay="1338"/>
                                          </p:stCondLst>
                                        </p:cTn>
                                        <p:tgtEl>
                                          <p:spTgt spid="40"/>
                                        </p:tgtEl>
                                      </p:cBhvr>
                                      <p:to x="100000" y="100000"/>
                                    </p:animScale>
                                    <p:animScale>
                                      <p:cBhvr>
                                        <p:cTn id="90" dur="26">
                                          <p:stCondLst>
                                            <p:cond delay="1642"/>
                                          </p:stCondLst>
                                        </p:cTn>
                                        <p:tgtEl>
                                          <p:spTgt spid="40"/>
                                        </p:tgtEl>
                                      </p:cBhvr>
                                      <p:to x="100000" y="90000"/>
                                    </p:animScale>
                                    <p:animScale>
                                      <p:cBhvr>
                                        <p:cTn id="91" dur="166" decel="50000">
                                          <p:stCondLst>
                                            <p:cond delay="1668"/>
                                          </p:stCondLst>
                                        </p:cTn>
                                        <p:tgtEl>
                                          <p:spTgt spid="40"/>
                                        </p:tgtEl>
                                      </p:cBhvr>
                                      <p:to x="100000" y="100000"/>
                                    </p:animScale>
                                    <p:animScale>
                                      <p:cBhvr>
                                        <p:cTn id="92" dur="26">
                                          <p:stCondLst>
                                            <p:cond delay="1808"/>
                                          </p:stCondLst>
                                        </p:cTn>
                                        <p:tgtEl>
                                          <p:spTgt spid="40"/>
                                        </p:tgtEl>
                                      </p:cBhvr>
                                      <p:to x="100000" y="95000"/>
                                    </p:animScale>
                                    <p:animScale>
                                      <p:cBhvr>
                                        <p:cTn id="93" dur="166" decel="50000">
                                          <p:stCondLst>
                                            <p:cond delay="1834"/>
                                          </p:stCondLst>
                                        </p:cTn>
                                        <p:tgtEl>
                                          <p:spTgt spid="40"/>
                                        </p:tgtEl>
                                      </p:cBhvr>
                                      <p:to x="100000" y="100000"/>
                                    </p:animScale>
                                  </p:childTnLst>
                                </p:cTn>
                              </p:par>
                            </p:childTnLst>
                          </p:cTn>
                        </p:par>
                        <p:par>
                          <p:cTn id="94" fill="hold">
                            <p:stCondLst>
                              <p:cond delay="2000"/>
                            </p:stCondLst>
                            <p:childTnLst>
                              <p:par>
                                <p:cTn id="95" presetID="29" presetClass="entr" presetSubtype="0" fill="hold" grpId="0" nodeType="after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p:cTn id="97" dur="1000" fill="hold"/>
                                        <p:tgtEl>
                                          <p:spTgt spid="42"/>
                                        </p:tgtEl>
                                        <p:attrNameLst>
                                          <p:attrName>ppt_x</p:attrName>
                                        </p:attrNameLst>
                                      </p:cBhvr>
                                      <p:tavLst>
                                        <p:tav tm="0">
                                          <p:val>
                                            <p:strVal val="#ppt_x-.2"/>
                                          </p:val>
                                        </p:tav>
                                        <p:tav tm="100000">
                                          <p:val>
                                            <p:strVal val="#ppt_x"/>
                                          </p:val>
                                        </p:tav>
                                      </p:tavLst>
                                    </p:anim>
                                    <p:anim calcmode="lin" valueType="num">
                                      <p:cBhvr>
                                        <p:cTn id="98"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9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8" grpId="0" animBg="1"/>
      <p:bldP spid="33" grpId="0"/>
      <p:bldP spid="34" grpId="0"/>
      <p:bldP spid="36" grpId="0"/>
      <p:bldP spid="37" grpId="0"/>
      <p:bldP spid="39" grpId="0"/>
      <p:bldP spid="40" grpId="0"/>
      <p:bldP spid="41" grpId="0"/>
      <p:bldP spid="4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49</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1"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Mevcut Uygulamaya Göre Avantajları</a:t>
            </a:r>
            <a:endParaRPr lang="tr-TR" sz="2000" b="1" dirty="0">
              <a:solidFill>
                <a:schemeClr val="tx1"/>
              </a:solidFill>
            </a:endParaRPr>
          </a:p>
        </p:txBody>
      </p:sp>
      <p:sp>
        <p:nvSpPr>
          <p:cNvPr id="17" name="Rectangle 92"/>
          <p:cNvSpPr txBox="1">
            <a:spLocks noChangeArrowheads="1"/>
          </p:cNvSpPr>
          <p:nvPr/>
        </p:nvSpPr>
        <p:spPr bwMode="auto">
          <a:xfrm>
            <a:off x="214282" y="1500174"/>
            <a:ext cx="2714644" cy="428628"/>
          </a:xfrm>
          <a:prstGeom prst="rect">
            <a:avLst/>
          </a:prstGeom>
          <a:ln>
            <a:headEnd/>
            <a:tailEnd/>
          </a:ln>
        </p:spPr>
        <p:style>
          <a:lnRef idx="1">
            <a:schemeClr val="dk1"/>
          </a:lnRef>
          <a:fillRef idx="2">
            <a:schemeClr val="dk1"/>
          </a:fillRef>
          <a:effectRef idx="1">
            <a:schemeClr val="dk1"/>
          </a:effectRef>
          <a:fontRef idx="minor">
            <a:schemeClr val="dk1"/>
          </a:fontRef>
        </p:style>
        <p:txBody>
          <a:bodyPr anchor="ctr">
            <a:normAutofit/>
          </a:bodyPr>
          <a:lstStyle/>
          <a:p>
            <a:pPr algn="ctr"/>
            <a:r>
              <a:rPr lang="tr-TR" sz="2000" b="1" dirty="0" smtClean="0">
                <a:solidFill>
                  <a:schemeClr val="tx1"/>
                </a:solidFill>
              </a:rPr>
              <a:t>Mevcut Uygulamada</a:t>
            </a:r>
            <a:endParaRPr lang="tr-TR" sz="2000" b="1" dirty="0">
              <a:solidFill>
                <a:schemeClr val="tx1"/>
              </a:solidFill>
            </a:endParaRPr>
          </a:p>
        </p:txBody>
      </p:sp>
      <p:sp>
        <p:nvSpPr>
          <p:cNvPr id="18" name="Rectangle 92"/>
          <p:cNvSpPr txBox="1">
            <a:spLocks noChangeArrowheads="1"/>
          </p:cNvSpPr>
          <p:nvPr/>
        </p:nvSpPr>
        <p:spPr bwMode="auto">
          <a:xfrm>
            <a:off x="4929190" y="1500174"/>
            <a:ext cx="2714644" cy="42862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normAutofit/>
          </a:bodyPr>
          <a:lstStyle/>
          <a:p>
            <a:pPr algn="ctr"/>
            <a:r>
              <a:rPr lang="tr-TR" sz="2000" b="1" dirty="0" smtClean="0">
                <a:solidFill>
                  <a:schemeClr val="tx1"/>
                </a:solidFill>
              </a:rPr>
              <a:t>Bu Yönetmelikle</a:t>
            </a:r>
            <a:endParaRPr lang="tr-TR" sz="2000" b="1" dirty="0">
              <a:solidFill>
                <a:schemeClr val="tx1"/>
              </a:solidFill>
            </a:endParaRPr>
          </a:p>
        </p:txBody>
      </p:sp>
      <p:sp>
        <p:nvSpPr>
          <p:cNvPr id="33" name="32 Metin kutusu"/>
          <p:cNvSpPr txBox="1"/>
          <p:nvPr/>
        </p:nvSpPr>
        <p:spPr>
          <a:xfrm>
            <a:off x="214282" y="2143116"/>
            <a:ext cx="4071966" cy="4247317"/>
          </a:xfrm>
          <a:prstGeom prst="rect">
            <a:avLst/>
          </a:prstGeom>
          <a:noFill/>
        </p:spPr>
        <p:txBody>
          <a:bodyPr wrap="square" rtlCol="0">
            <a:spAutoFit/>
          </a:bodyPr>
          <a:lstStyle/>
          <a:p>
            <a:pPr algn="just"/>
            <a:r>
              <a:rPr lang="tr-TR" dirty="0" smtClean="0"/>
              <a:t>-Her bir İzin/Lisans İçin hizmetin değerlendirme, eksikliklerin tamamlanması  ve sonuçlandırılma süreci ve süresi farklı</a:t>
            </a:r>
          </a:p>
          <a:p>
            <a:endParaRPr lang="tr-TR" dirty="0" smtClean="0"/>
          </a:p>
          <a:p>
            <a:r>
              <a:rPr lang="tr-TR" dirty="0" smtClean="0"/>
              <a:t>Değerlendirme Süreleri;</a:t>
            </a:r>
          </a:p>
          <a:p>
            <a:r>
              <a:rPr lang="tr-TR" dirty="0" smtClean="0"/>
              <a:t>-15 gün, </a:t>
            </a:r>
          </a:p>
          <a:p>
            <a:r>
              <a:rPr lang="tr-TR" dirty="0" smtClean="0"/>
              <a:t>-45 gün, </a:t>
            </a:r>
          </a:p>
          <a:p>
            <a:r>
              <a:rPr lang="tr-TR" dirty="0" smtClean="0"/>
              <a:t>-2 ay, </a:t>
            </a:r>
          </a:p>
          <a:p>
            <a:r>
              <a:rPr lang="tr-TR" dirty="0" smtClean="0"/>
              <a:t>-6 ay  vb…</a:t>
            </a:r>
          </a:p>
          <a:p>
            <a:r>
              <a:rPr lang="tr-TR" dirty="0" smtClean="0"/>
              <a:t>Eksikliklerin tamamlanması</a:t>
            </a:r>
          </a:p>
          <a:p>
            <a:r>
              <a:rPr lang="tr-TR" dirty="0" smtClean="0"/>
              <a:t>? Belirgin Süreler yok</a:t>
            </a:r>
          </a:p>
          <a:p>
            <a:r>
              <a:rPr lang="tr-TR" dirty="0" smtClean="0"/>
              <a:t>İşlemin Sonuçlandırma Süreleri</a:t>
            </a:r>
          </a:p>
          <a:p>
            <a:r>
              <a:rPr lang="tr-TR" dirty="0" smtClean="0"/>
              <a:t>-1 yıl </a:t>
            </a:r>
          </a:p>
          <a:p>
            <a:r>
              <a:rPr lang="tr-TR" dirty="0" smtClean="0"/>
              <a:t>-2 yıl vb…</a:t>
            </a:r>
            <a:endParaRPr lang="tr-TR" dirty="0"/>
          </a:p>
        </p:txBody>
      </p:sp>
      <p:sp>
        <p:nvSpPr>
          <p:cNvPr id="34" name="33 Metin kutusu"/>
          <p:cNvSpPr txBox="1"/>
          <p:nvPr/>
        </p:nvSpPr>
        <p:spPr>
          <a:xfrm>
            <a:off x="4857752" y="2143116"/>
            <a:ext cx="4071966" cy="4247317"/>
          </a:xfrm>
          <a:prstGeom prst="rect">
            <a:avLst/>
          </a:prstGeom>
          <a:noFill/>
        </p:spPr>
        <p:txBody>
          <a:bodyPr wrap="square" rtlCol="0">
            <a:spAutoFit/>
          </a:bodyPr>
          <a:lstStyle/>
          <a:p>
            <a:pPr algn="just"/>
            <a:r>
              <a:rPr lang="tr-TR" dirty="0" smtClean="0"/>
              <a:t>-Değerlendirme, eksikliklerin tamamlanması ve işlemin sonuçlandırması için standart süreç</a:t>
            </a:r>
          </a:p>
          <a:p>
            <a:endParaRPr lang="tr-TR" dirty="0" smtClean="0">
              <a:solidFill>
                <a:srgbClr val="FF0000"/>
              </a:solidFill>
            </a:endParaRPr>
          </a:p>
          <a:p>
            <a:r>
              <a:rPr lang="tr-TR" dirty="0" smtClean="0"/>
              <a:t>-İzin/Lisans Dosyasının Hazırlanması;</a:t>
            </a:r>
          </a:p>
          <a:p>
            <a:r>
              <a:rPr lang="tr-TR" dirty="0" smtClean="0"/>
              <a:t>    GFB Alınmasından sonra </a:t>
            </a:r>
            <a:r>
              <a:rPr lang="tr-TR" b="1" dirty="0" smtClean="0">
                <a:solidFill>
                  <a:srgbClr val="002060"/>
                </a:solidFill>
              </a:rPr>
              <a:t>6 ay</a:t>
            </a:r>
            <a:r>
              <a:rPr lang="tr-TR" dirty="0" smtClean="0"/>
              <a:t> içinde</a:t>
            </a:r>
          </a:p>
          <a:p>
            <a:r>
              <a:rPr lang="tr-TR" dirty="0" smtClean="0"/>
              <a:t>-1.Değerlendirme;</a:t>
            </a:r>
          </a:p>
          <a:p>
            <a:r>
              <a:rPr lang="tr-TR" dirty="0" smtClean="0"/>
              <a:t>     </a:t>
            </a:r>
            <a:r>
              <a:rPr lang="tr-TR" b="1" dirty="0" smtClean="0">
                <a:solidFill>
                  <a:srgbClr val="002060"/>
                </a:solidFill>
              </a:rPr>
              <a:t>80</a:t>
            </a:r>
            <a:r>
              <a:rPr lang="tr-TR" dirty="0" smtClean="0"/>
              <a:t> Gün içerisinde</a:t>
            </a:r>
          </a:p>
          <a:p>
            <a:r>
              <a:rPr lang="tr-TR" dirty="0" smtClean="0"/>
              <a:t>-Eksikliklerin Tamamlanması</a:t>
            </a:r>
          </a:p>
          <a:p>
            <a:r>
              <a:rPr lang="tr-TR" b="1" dirty="0" smtClean="0">
                <a:solidFill>
                  <a:srgbClr val="002060"/>
                </a:solidFill>
              </a:rPr>
              <a:t>     80 </a:t>
            </a:r>
            <a:r>
              <a:rPr lang="tr-TR" dirty="0" smtClean="0"/>
              <a:t>Gün içerisinde</a:t>
            </a:r>
          </a:p>
          <a:p>
            <a:r>
              <a:rPr lang="tr-TR" dirty="0" smtClean="0"/>
              <a:t>-2.Değerlendirme;</a:t>
            </a:r>
          </a:p>
          <a:p>
            <a:r>
              <a:rPr lang="tr-TR" dirty="0" smtClean="0"/>
              <a:t>     </a:t>
            </a:r>
            <a:r>
              <a:rPr lang="tr-TR" b="1" dirty="0" smtClean="0">
                <a:solidFill>
                  <a:srgbClr val="002060"/>
                </a:solidFill>
              </a:rPr>
              <a:t>20</a:t>
            </a:r>
            <a:r>
              <a:rPr lang="tr-TR" dirty="0" smtClean="0"/>
              <a:t> Gün içerisinde</a:t>
            </a:r>
          </a:p>
          <a:p>
            <a:endParaRPr lang="tr-TR" dirty="0" smtClean="0"/>
          </a:p>
          <a:p>
            <a:r>
              <a:rPr lang="tr-TR" dirty="0" smtClean="0"/>
              <a:t>Toplam </a:t>
            </a:r>
            <a:r>
              <a:rPr lang="tr-TR" b="1" dirty="0" smtClean="0">
                <a:solidFill>
                  <a:srgbClr val="002060"/>
                </a:solidFill>
              </a:rPr>
              <a:t>1 yıl </a:t>
            </a:r>
            <a:r>
              <a:rPr lang="tr-TR" dirty="0" smtClean="0"/>
              <a:t>içerisinde İşlem Sonuçlandırılır.</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ppt_x</p:attrName>
                                        </p:attrNameLst>
                                      </p:cBhvr>
                                      <p:tavLst>
                                        <p:tav tm="0">
                                          <p:val>
                                            <p:strVal val="#ppt_x-.2"/>
                                          </p:val>
                                        </p:tav>
                                        <p:tav tm="100000">
                                          <p:val>
                                            <p:strVal val="#ppt_x"/>
                                          </p:val>
                                        </p:tav>
                                      </p:tavLst>
                                    </p:anim>
                                    <p:anim calcmode="lin" valueType="num">
                                      <p:cBhvr>
                                        <p:cTn id="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ppt_x</p:attrName>
                                        </p:attrNameLst>
                                      </p:cBhvr>
                                      <p:tavLst>
                                        <p:tav tm="0">
                                          <p:val>
                                            <p:strVal val="#ppt_x-.2"/>
                                          </p:val>
                                        </p:tav>
                                        <p:tav tm="100000">
                                          <p:val>
                                            <p:strVal val="#ppt_x"/>
                                          </p:val>
                                        </p:tav>
                                      </p:tavLst>
                                    </p:anim>
                                    <p:anim calcmode="lin" valueType="num">
                                      <p:cBhvr>
                                        <p:cTn id="15"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ppt_x</p:attrName>
                                        </p:attrNameLst>
                                      </p:cBhvr>
                                      <p:tavLst>
                                        <p:tav tm="0">
                                          <p:val>
                                            <p:strVal val="#ppt_x-.2"/>
                                          </p:val>
                                        </p:tav>
                                        <p:tav tm="100000">
                                          <p:val>
                                            <p:strVal val="#ppt_x"/>
                                          </p:val>
                                        </p:tav>
                                      </p:tavLst>
                                    </p:anim>
                                    <p:anim calcmode="lin" valueType="num">
                                      <p:cBhvr>
                                        <p:cTn id="22"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ppt_x</p:attrName>
                                        </p:attrNameLst>
                                      </p:cBhvr>
                                      <p:tavLst>
                                        <p:tav tm="0">
                                          <p:val>
                                            <p:strVal val="#ppt_x-.2"/>
                                          </p:val>
                                        </p:tav>
                                        <p:tav tm="100000">
                                          <p:val>
                                            <p:strVal val="#ppt_x"/>
                                          </p:val>
                                        </p:tav>
                                      </p:tavLst>
                                    </p:anim>
                                    <p:anim calcmode="lin" valueType="num">
                                      <p:cBhvr>
                                        <p:cTn id="29"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1000" fill="hold"/>
                                        <p:tgtEl>
                                          <p:spTgt spid="34"/>
                                        </p:tgtEl>
                                        <p:attrNameLst>
                                          <p:attrName>ppt_x</p:attrName>
                                        </p:attrNameLst>
                                      </p:cBhvr>
                                      <p:tavLst>
                                        <p:tav tm="0">
                                          <p:val>
                                            <p:strVal val="#ppt_x-.2"/>
                                          </p:val>
                                        </p:tav>
                                        <p:tav tm="100000">
                                          <p:val>
                                            <p:strVal val="#ppt_x"/>
                                          </p:val>
                                        </p:tav>
                                      </p:tavLst>
                                    </p:anim>
                                    <p:anim calcmode="lin" valueType="num">
                                      <p:cBhvr>
                                        <p:cTn id="36"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8" grpId="0" animBg="1"/>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5</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3357554" y="0"/>
            <a:ext cx="1797145" cy="584775"/>
          </a:xfrm>
          <a:prstGeom prst="rect">
            <a:avLst/>
          </a:prstGeom>
        </p:spPr>
        <p:txBody>
          <a:bodyPr wrap="square">
            <a:spAutoFit/>
          </a:bodyPr>
          <a:lstStyle/>
          <a:p>
            <a:pPr algn="ctr">
              <a:spcBef>
                <a:spcPct val="20000"/>
              </a:spcBef>
              <a:buClr>
                <a:schemeClr val="accent1"/>
              </a:buClr>
              <a:buSzPct val="65000"/>
              <a:buFont typeface="Wingdings" pitchFamily="2" charset="2"/>
              <a:buNone/>
              <a:defRPr/>
            </a:pPr>
            <a:r>
              <a:rPr lang="tr-TR" sz="3200" b="1" dirty="0" smtClean="0">
                <a:solidFill>
                  <a:schemeClr val="bg1"/>
                </a:solidFill>
              </a:rPr>
              <a:t>İÇERİK</a:t>
            </a:r>
            <a:endParaRPr lang="tr-TR" sz="3200" b="1" dirty="0">
              <a:solidFill>
                <a:schemeClr val="bg1"/>
              </a:solidFill>
            </a:endParaRPr>
          </a:p>
        </p:txBody>
      </p:sp>
      <p:sp>
        <p:nvSpPr>
          <p:cNvPr id="15" name="14 Dikdörtgen"/>
          <p:cNvSpPr/>
          <p:nvPr/>
        </p:nvSpPr>
        <p:spPr>
          <a:xfrm>
            <a:off x="428596" y="4286256"/>
            <a:ext cx="3429818" cy="785818"/>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pPr marL="342900" indent="-342900">
              <a:spcBef>
                <a:spcPct val="20000"/>
              </a:spcBef>
              <a:buClr>
                <a:schemeClr val="accent1"/>
              </a:buClr>
              <a:buSzPct val="65000"/>
              <a:defRPr/>
            </a:pPr>
            <a:r>
              <a:rPr lang="tr-TR" sz="1300" b="1" dirty="0" smtClean="0">
                <a:solidFill>
                  <a:schemeClr val="tx1"/>
                </a:solidFill>
                <a:latin typeface="Arial" charset="0"/>
              </a:rPr>
              <a:t>ÇEVRE KANUNU GEREĞİNCE ALINMASI</a:t>
            </a:r>
          </a:p>
          <a:p>
            <a:pPr marL="342900" indent="-342900">
              <a:spcBef>
                <a:spcPct val="20000"/>
              </a:spcBef>
              <a:buClr>
                <a:schemeClr val="accent1"/>
              </a:buClr>
              <a:buSzPct val="65000"/>
              <a:defRPr/>
            </a:pPr>
            <a:r>
              <a:rPr lang="tr-TR" sz="1300" b="1" dirty="0" smtClean="0">
                <a:solidFill>
                  <a:schemeClr val="tx1"/>
                </a:solidFill>
                <a:latin typeface="Arial" charset="0"/>
              </a:rPr>
              <a:t> GEREKEN İZİN VE  LİSANSLAR </a:t>
            </a:r>
          </a:p>
          <a:p>
            <a:pPr marL="342900" indent="-342900">
              <a:spcBef>
                <a:spcPct val="20000"/>
              </a:spcBef>
              <a:buClr>
                <a:schemeClr val="accent1"/>
              </a:buClr>
              <a:buSzPct val="65000"/>
              <a:defRPr/>
            </a:pPr>
            <a:r>
              <a:rPr lang="tr-TR" sz="1300" b="1" dirty="0" smtClean="0">
                <a:solidFill>
                  <a:schemeClr val="tx1"/>
                </a:solidFill>
                <a:latin typeface="Arial" charset="0"/>
              </a:rPr>
              <a:t>HAKKINDA YÖNETMELİK</a:t>
            </a:r>
          </a:p>
        </p:txBody>
      </p:sp>
      <p:sp>
        <p:nvSpPr>
          <p:cNvPr id="63" name="62 Dikdörtgen"/>
          <p:cNvSpPr/>
          <p:nvPr/>
        </p:nvSpPr>
        <p:spPr>
          <a:xfrm>
            <a:off x="428596" y="3143248"/>
            <a:ext cx="3429024" cy="714380"/>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pPr marL="342900" indent="-342900">
              <a:spcBef>
                <a:spcPct val="20000"/>
              </a:spcBef>
              <a:buClr>
                <a:schemeClr val="accent1"/>
              </a:buClr>
              <a:buSzPct val="65000"/>
              <a:defRPr/>
            </a:pPr>
            <a:r>
              <a:rPr lang="tr-TR" sz="1400" b="1" dirty="0" smtClean="0">
                <a:solidFill>
                  <a:schemeClr val="bg1">
                    <a:lumMod val="50000"/>
                  </a:schemeClr>
                </a:solidFill>
                <a:latin typeface="Arial" charset="0"/>
              </a:rPr>
              <a:t>ÇEVRİMİÇİ ÇEVRE İZİNLERİ PROJESİ</a:t>
            </a:r>
          </a:p>
        </p:txBody>
      </p:sp>
      <p:sp>
        <p:nvSpPr>
          <p:cNvPr id="68" name="67 Dikdörtgen"/>
          <p:cNvSpPr/>
          <p:nvPr/>
        </p:nvSpPr>
        <p:spPr>
          <a:xfrm>
            <a:off x="428596" y="1928802"/>
            <a:ext cx="3429024" cy="857256"/>
          </a:xfrm>
          <a:prstGeom prst="rect">
            <a:avLst/>
          </a:prstGeom>
          <a:scene3d>
            <a:camera prst="orthographicFront"/>
            <a:lightRig rig="threePt" dir="t"/>
          </a:scene3d>
          <a:sp3d>
            <a:bevelT prst="convex"/>
          </a:sp3d>
        </p:spPr>
        <p:style>
          <a:lnRef idx="1">
            <a:schemeClr val="accent2"/>
          </a:lnRef>
          <a:fillRef idx="2">
            <a:schemeClr val="accent2"/>
          </a:fillRef>
          <a:effectRef idx="1">
            <a:schemeClr val="accent2"/>
          </a:effectRef>
          <a:fontRef idx="minor">
            <a:schemeClr val="dk1"/>
          </a:fontRef>
        </p:style>
        <p:txBody>
          <a:bodyPr rtlCol="0" anchor="ctr"/>
          <a:lstStyle/>
          <a:p>
            <a:r>
              <a:rPr lang="tr-TR" sz="1400" b="1" dirty="0" smtClean="0">
                <a:solidFill>
                  <a:schemeClr val="bg1">
                    <a:lumMod val="50000"/>
                  </a:schemeClr>
                </a:solidFill>
                <a:latin typeface="Arial" pitchFamily="34" charset="0"/>
                <a:cs typeface="Arial" pitchFamily="34" charset="0"/>
              </a:rPr>
              <a:t>MEVCUT UYGULAMA</a:t>
            </a:r>
            <a:endParaRPr lang="tr-TR" sz="1400" b="1" dirty="0">
              <a:solidFill>
                <a:schemeClr val="bg1">
                  <a:lumMod val="50000"/>
                </a:schemeClr>
              </a:solidFill>
              <a:latin typeface="Arial" pitchFamily="34" charset="0"/>
              <a:cs typeface="Arial" pitchFamily="34" charset="0"/>
            </a:endParaRPr>
          </a:p>
        </p:txBody>
      </p:sp>
      <p:cxnSp>
        <p:nvCxnSpPr>
          <p:cNvPr id="9" name="8 Düz Bağlayıcı"/>
          <p:cNvCxnSpPr/>
          <p:nvPr/>
        </p:nvCxnSpPr>
        <p:spPr>
          <a:xfrm>
            <a:off x="3786182" y="4429132"/>
            <a:ext cx="357190" cy="1588"/>
          </a:xfrm>
          <a:prstGeom prst="line">
            <a:avLst/>
          </a:prstGeom>
        </p:spPr>
        <p:style>
          <a:lnRef idx="2">
            <a:schemeClr val="dk1"/>
          </a:lnRef>
          <a:fillRef idx="0">
            <a:schemeClr val="dk1"/>
          </a:fillRef>
          <a:effectRef idx="1">
            <a:schemeClr val="dk1"/>
          </a:effectRef>
          <a:fontRef idx="minor">
            <a:schemeClr val="tx1"/>
          </a:fontRef>
        </p:style>
      </p:cxnSp>
      <p:sp>
        <p:nvSpPr>
          <p:cNvPr id="12" name="11 Dikdörtgen"/>
          <p:cNvSpPr/>
          <p:nvPr/>
        </p:nvSpPr>
        <p:spPr>
          <a:xfrm>
            <a:off x="4143372" y="1928802"/>
            <a:ext cx="4572032" cy="4500594"/>
          </a:xfrm>
          <a:prstGeom prst="rect">
            <a:avLst/>
          </a:prstGeom>
          <a:scene3d>
            <a:camera prst="orthographicFront"/>
            <a:lightRig rig="threePt" dir="t"/>
          </a:scene3d>
          <a:sp3d>
            <a:bevelT prst="slope"/>
          </a:sp3d>
        </p:spPr>
        <p:style>
          <a:lnRef idx="1">
            <a:schemeClr val="accent1"/>
          </a:lnRef>
          <a:fillRef idx="2">
            <a:schemeClr val="accent1"/>
          </a:fillRef>
          <a:effectRef idx="1">
            <a:schemeClr val="accent1"/>
          </a:effectRef>
          <a:fontRef idx="minor">
            <a:schemeClr val="dk1"/>
          </a:fontRef>
        </p:style>
        <p:txBody>
          <a:bodyPr rtlCol="0" anchor="ctr"/>
          <a:lstStyle/>
          <a:p>
            <a:endParaRPr lang="tr-TR" sz="1600" dirty="0" smtClean="0">
              <a:latin typeface="Arial" charset="0"/>
            </a:endParaRPr>
          </a:p>
          <a:p>
            <a:endParaRPr lang="tr-TR" sz="1600" dirty="0" smtClean="0">
              <a:latin typeface="Arial" charset="0"/>
            </a:endParaRPr>
          </a:p>
          <a:p>
            <a:endParaRPr lang="tr-TR" sz="1600" dirty="0" smtClean="0">
              <a:latin typeface="Arial" charset="0"/>
            </a:endParaRPr>
          </a:p>
          <a:p>
            <a:r>
              <a:rPr lang="tr-TR" sz="1600" dirty="0" smtClean="0">
                <a:latin typeface="Arial" charset="0"/>
              </a:rPr>
              <a:t>-AMAÇ/ TANIMLAR</a:t>
            </a:r>
          </a:p>
          <a:p>
            <a:endParaRPr lang="tr-TR" sz="1600" dirty="0" smtClean="0"/>
          </a:p>
          <a:p>
            <a:r>
              <a:rPr lang="tr-TR" sz="1600" dirty="0" smtClean="0">
                <a:latin typeface="Arial" charset="0"/>
              </a:rPr>
              <a:t>-İZİN/LİSANSA TABİ OLAN İŞLETMELER</a:t>
            </a:r>
          </a:p>
          <a:p>
            <a:endParaRPr lang="tr-TR" sz="1600" dirty="0" smtClean="0">
              <a:latin typeface="Arial" charset="0"/>
            </a:endParaRPr>
          </a:p>
          <a:p>
            <a:r>
              <a:rPr lang="tr-TR" sz="1600" dirty="0" smtClean="0">
                <a:latin typeface="Arial" charset="0"/>
              </a:rPr>
              <a:t>-YETKİLİ MERCİİLER</a:t>
            </a:r>
          </a:p>
          <a:p>
            <a:endParaRPr lang="tr-TR" sz="1600" dirty="0" smtClean="0"/>
          </a:p>
          <a:p>
            <a:r>
              <a:rPr lang="tr-TR" sz="1600" dirty="0" smtClean="0"/>
              <a:t>-</a:t>
            </a:r>
            <a:r>
              <a:rPr lang="tr-TR" sz="1600" dirty="0" smtClean="0">
                <a:latin typeface="Arial" charset="0"/>
              </a:rPr>
              <a:t>BAŞVURU VE ONAY ŞEKİLLERİ</a:t>
            </a:r>
          </a:p>
          <a:p>
            <a:endParaRPr lang="tr-TR" sz="1600" dirty="0" smtClean="0"/>
          </a:p>
          <a:p>
            <a:r>
              <a:rPr lang="tr-TR" sz="1600" dirty="0" smtClean="0"/>
              <a:t>-</a:t>
            </a:r>
            <a:r>
              <a:rPr lang="tr-TR" sz="1600" dirty="0" smtClean="0">
                <a:latin typeface="Arial" charset="0"/>
              </a:rPr>
              <a:t>SÜREÇ </a:t>
            </a:r>
          </a:p>
          <a:p>
            <a:endParaRPr lang="tr-TR" sz="1600" dirty="0" smtClean="0"/>
          </a:p>
          <a:p>
            <a:r>
              <a:rPr lang="tr-TR" sz="1600" dirty="0" smtClean="0"/>
              <a:t>-</a:t>
            </a:r>
            <a:r>
              <a:rPr lang="tr-TR" sz="1600" dirty="0" smtClean="0">
                <a:latin typeface="Arial" charset="0"/>
              </a:rPr>
              <a:t>BELGENİN İPTALİ/GEÇERLİLİĞİ VE YENİLENMESİ</a:t>
            </a:r>
          </a:p>
          <a:p>
            <a:endParaRPr lang="tr-TR" sz="1600" dirty="0" smtClean="0"/>
          </a:p>
          <a:p>
            <a:r>
              <a:rPr lang="tr-TR" sz="1600" dirty="0" smtClean="0"/>
              <a:t>-</a:t>
            </a:r>
            <a:r>
              <a:rPr lang="tr-TR" sz="1600" dirty="0" smtClean="0">
                <a:latin typeface="Arial" charset="0"/>
              </a:rPr>
              <a:t>AVANTAJLARI/FAYDALARI</a:t>
            </a:r>
          </a:p>
          <a:p>
            <a:endParaRPr lang="tr-TR" sz="1600" dirty="0" smtClean="0"/>
          </a:p>
          <a:p>
            <a:r>
              <a:rPr lang="tr-TR" sz="1600" dirty="0" smtClean="0"/>
              <a:t>-</a:t>
            </a:r>
            <a:r>
              <a:rPr lang="tr-TR" sz="1600" dirty="0" smtClean="0">
                <a:latin typeface="Arial" charset="0"/>
              </a:rPr>
              <a:t>DANIŞMANLIK FİRMALARININ YÜKÜMLÜLÜKLERİ</a:t>
            </a:r>
            <a:endParaRPr lang="tr-TR" sz="1600" dirty="0" smtClean="0"/>
          </a:p>
          <a:p>
            <a:endParaRPr lang="tr-TR" sz="1600" dirty="0" smtClean="0"/>
          </a:p>
          <a:p>
            <a:endParaRPr lang="tr-TR" sz="1600" dirty="0" smtClean="0">
              <a:latin typeface="Arial" charset="0"/>
            </a:endParaRPr>
          </a:p>
          <a:p>
            <a:endParaRPr lang="tr-TR" sz="1600" dirty="0" smtClean="0">
              <a:latin typeface="Arial" charset="0"/>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fill="hold"/>
                                        <p:tgtEl>
                                          <p:spTgt spid="12"/>
                                        </p:tgtEl>
                                        <p:attrNameLst>
                                          <p:attrName>ppt_x</p:attrName>
                                        </p:attrNameLst>
                                      </p:cBhvr>
                                      <p:tavLst>
                                        <p:tav tm="0">
                                          <p:val>
                                            <p:strVal val="#ppt_x"/>
                                          </p:val>
                                        </p:tav>
                                        <p:tav tm="100000">
                                          <p:val>
                                            <p:strVal val="#ppt_x"/>
                                          </p:val>
                                        </p:tav>
                                      </p:tavLst>
                                    </p:anim>
                                    <p:anim calcmode="lin" valueType="num">
                                      <p:cBhvr additive="base">
                                        <p:cTn id="14" dur="10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50</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1"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Mevcut Uygulamaya Göre Avantajları</a:t>
            </a:r>
            <a:endParaRPr lang="tr-TR" sz="2000" b="1" dirty="0">
              <a:solidFill>
                <a:schemeClr val="tx1"/>
              </a:solidFill>
            </a:endParaRPr>
          </a:p>
        </p:txBody>
      </p:sp>
      <p:sp>
        <p:nvSpPr>
          <p:cNvPr id="17" name="Rectangle 92"/>
          <p:cNvSpPr txBox="1">
            <a:spLocks noChangeArrowheads="1"/>
          </p:cNvSpPr>
          <p:nvPr/>
        </p:nvSpPr>
        <p:spPr bwMode="auto">
          <a:xfrm>
            <a:off x="214282" y="1500174"/>
            <a:ext cx="2714644" cy="428628"/>
          </a:xfrm>
          <a:prstGeom prst="rect">
            <a:avLst/>
          </a:prstGeom>
          <a:ln>
            <a:headEnd/>
            <a:tailEnd/>
          </a:ln>
        </p:spPr>
        <p:style>
          <a:lnRef idx="1">
            <a:schemeClr val="dk1"/>
          </a:lnRef>
          <a:fillRef idx="2">
            <a:schemeClr val="dk1"/>
          </a:fillRef>
          <a:effectRef idx="1">
            <a:schemeClr val="dk1"/>
          </a:effectRef>
          <a:fontRef idx="minor">
            <a:schemeClr val="dk1"/>
          </a:fontRef>
        </p:style>
        <p:txBody>
          <a:bodyPr anchor="ctr">
            <a:normAutofit/>
          </a:bodyPr>
          <a:lstStyle/>
          <a:p>
            <a:pPr algn="ctr"/>
            <a:r>
              <a:rPr lang="tr-TR" sz="2000" b="1" dirty="0" smtClean="0">
                <a:solidFill>
                  <a:schemeClr val="tx1"/>
                </a:solidFill>
              </a:rPr>
              <a:t>Mevcut Uygulamada</a:t>
            </a:r>
            <a:endParaRPr lang="tr-TR" sz="2000" b="1" dirty="0">
              <a:solidFill>
                <a:schemeClr val="tx1"/>
              </a:solidFill>
            </a:endParaRPr>
          </a:p>
        </p:txBody>
      </p:sp>
      <p:sp>
        <p:nvSpPr>
          <p:cNvPr id="18" name="Rectangle 92"/>
          <p:cNvSpPr txBox="1">
            <a:spLocks noChangeArrowheads="1"/>
          </p:cNvSpPr>
          <p:nvPr/>
        </p:nvSpPr>
        <p:spPr bwMode="auto">
          <a:xfrm>
            <a:off x="4929190" y="1500174"/>
            <a:ext cx="2714644" cy="42862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normAutofit/>
          </a:bodyPr>
          <a:lstStyle/>
          <a:p>
            <a:pPr algn="ctr"/>
            <a:r>
              <a:rPr lang="tr-TR" sz="2000" b="1" dirty="0" smtClean="0">
                <a:solidFill>
                  <a:schemeClr val="tx1"/>
                </a:solidFill>
              </a:rPr>
              <a:t>Bu Yönetmelikle</a:t>
            </a:r>
            <a:endParaRPr lang="tr-TR" sz="2000" b="1" dirty="0">
              <a:solidFill>
                <a:schemeClr val="tx1"/>
              </a:solidFill>
            </a:endParaRPr>
          </a:p>
        </p:txBody>
      </p:sp>
      <p:sp>
        <p:nvSpPr>
          <p:cNvPr id="33" name="32 Metin kutusu"/>
          <p:cNvSpPr txBox="1"/>
          <p:nvPr/>
        </p:nvSpPr>
        <p:spPr>
          <a:xfrm>
            <a:off x="214282" y="2928934"/>
            <a:ext cx="4071966" cy="1754326"/>
          </a:xfrm>
          <a:prstGeom prst="rect">
            <a:avLst/>
          </a:prstGeom>
          <a:noFill/>
        </p:spPr>
        <p:txBody>
          <a:bodyPr wrap="square" rtlCol="0">
            <a:spAutoFit/>
          </a:bodyPr>
          <a:lstStyle/>
          <a:p>
            <a:pPr algn="just"/>
            <a:r>
              <a:rPr lang="tr-TR" dirty="0" smtClean="0"/>
              <a:t>-Tüm İzin/Lisans için  başvuruların yapılması, değerlendirilmesi ve onaylanması aşamaları </a:t>
            </a:r>
            <a:r>
              <a:rPr lang="tr-TR" dirty="0" err="1" smtClean="0"/>
              <a:t>manuel</a:t>
            </a:r>
            <a:r>
              <a:rPr lang="tr-TR" dirty="0" smtClean="0"/>
              <a:t> olarak basılı ve ıslak imzalı evrak ve dosya üzerinden yapılmaktadır.</a:t>
            </a:r>
          </a:p>
          <a:p>
            <a:endParaRPr lang="tr-TR" dirty="0" smtClean="0"/>
          </a:p>
        </p:txBody>
      </p:sp>
      <p:sp>
        <p:nvSpPr>
          <p:cNvPr id="34" name="33 Metin kutusu"/>
          <p:cNvSpPr txBox="1"/>
          <p:nvPr/>
        </p:nvSpPr>
        <p:spPr>
          <a:xfrm>
            <a:off x="4857752" y="2857496"/>
            <a:ext cx="4071966" cy="2308324"/>
          </a:xfrm>
          <a:prstGeom prst="rect">
            <a:avLst/>
          </a:prstGeom>
          <a:noFill/>
        </p:spPr>
        <p:txBody>
          <a:bodyPr wrap="square" rtlCol="0">
            <a:spAutoFit/>
          </a:bodyPr>
          <a:lstStyle/>
          <a:p>
            <a:pPr lvl="0" algn="just"/>
            <a:r>
              <a:rPr lang="tr-TR" dirty="0" smtClean="0"/>
              <a:t>-Tüm İzin/Lisans Konularını içeren tekbir Çevre İzin/Lisansı için başvuruların yapılması, değerlendirilmesi ve onaylanması aşamaları tamamen elektronik ortamda yapılacaktır.</a:t>
            </a:r>
          </a:p>
          <a:p>
            <a:pPr lvl="0" algn="just"/>
            <a:endParaRPr lang="tr-TR" dirty="0" smtClean="0"/>
          </a:p>
          <a:p>
            <a:pPr lvl="0" algn="just"/>
            <a:r>
              <a:rPr lang="tr-TR" dirty="0" smtClean="0"/>
              <a:t> Hiçbir aşamada basılı ve ıslak imzalı evrak ve dosya istenilmeyecektir.</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ppt_x</p:attrName>
                                        </p:attrNameLst>
                                      </p:cBhvr>
                                      <p:tavLst>
                                        <p:tav tm="0">
                                          <p:val>
                                            <p:strVal val="#ppt_x-.2"/>
                                          </p:val>
                                        </p:tav>
                                        <p:tav tm="100000">
                                          <p:val>
                                            <p:strVal val="#ppt_x"/>
                                          </p:val>
                                        </p:tav>
                                      </p:tavLst>
                                    </p:anim>
                                    <p:anim calcmode="lin" valueType="num">
                                      <p:cBhvr>
                                        <p:cTn id="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ppt_x</p:attrName>
                                        </p:attrNameLst>
                                      </p:cBhvr>
                                      <p:tavLst>
                                        <p:tav tm="0">
                                          <p:val>
                                            <p:strVal val="#ppt_x-.2"/>
                                          </p:val>
                                        </p:tav>
                                        <p:tav tm="100000">
                                          <p:val>
                                            <p:strVal val="#ppt_x"/>
                                          </p:val>
                                        </p:tav>
                                      </p:tavLst>
                                    </p:anim>
                                    <p:anim calcmode="lin" valueType="num">
                                      <p:cBhvr>
                                        <p:cTn id="15"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ppt_x</p:attrName>
                                        </p:attrNameLst>
                                      </p:cBhvr>
                                      <p:tavLst>
                                        <p:tav tm="0">
                                          <p:val>
                                            <p:strVal val="#ppt_x-.2"/>
                                          </p:val>
                                        </p:tav>
                                        <p:tav tm="100000">
                                          <p:val>
                                            <p:strVal val="#ppt_x"/>
                                          </p:val>
                                        </p:tav>
                                      </p:tavLst>
                                    </p:anim>
                                    <p:anim calcmode="lin" valueType="num">
                                      <p:cBhvr>
                                        <p:cTn id="22"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ppt_x</p:attrName>
                                        </p:attrNameLst>
                                      </p:cBhvr>
                                      <p:tavLst>
                                        <p:tav tm="0">
                                          <p:val>
                                            <p:strVal val="#ppt_x-.2"/>
                                          </p:val>
                                        </p:tav>
                                        <p:tav tm="100000">
                                          <p:val>
                                            <p:strVal val="#ppt_x"/>
                                          </p:val>
                                        </p:tav>
                                      </p:tavLst>
                                    </p:anim>
                                    <p:anim calcmode="lin" valueType="num">
                                      <p:cBhvr>
                                        <p:cTn id="29"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1000" fill="hold"/>
                                        <p:tgtEl>
                                          <p:spTgt spid="34"/>
                                        </p:tgtEl>
                                        <p:attrNameLst>
                                          <p:attrName>ppt_x</p:attrName>
                                        </p:attrNameLst>
                                      </p:cBhvr>
                                      <p:tavLst>
                                        <p:tav tm="0">
                                          <p:val>
                                            <p:strVal val="#ppt_x-.2"/>
                                          </p:val>
                                        </p:tav>
                                        <p:tav tm="100000">
                                          <p:val>
                                            <p:strVal val="#ppt_x"/>
                                          </p:val>
                                        </p:tav>
                                      </p:tavLst>
                                    </p:anim>
                                    <p:anim calcmode="lin" valueType="num">
                                      <p:cBhvr>
                                        <p:cTn id="36"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8" grpId="0" animBg="1"/>
      <p:bldP spid="33" grpId="0"/>
      <p:bldP spid="3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51</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8001056" cy="769441"/>
          </a:xfrm>
          <a:prstGeom prst="rect">
            <a:avLst/>
          </a:prstGeom>
        </p:spPr>
        <p:txBody>
          <a:bodyPr wrap="square">
            <a:spAutoFit/>
          </a:bodyPr>
          <a:lstStyle/>
          <a:p>
            <a:pPr marL="342900" indent="-342900">
              <a:spcBef>
                <a:spcPct val="20000"/>
              </a:spcBef>
              <a:buClr>
                <a:schemeClr val="accent1"/>
              </a:buClr>
              <a:buSzPct val="65000"/>
              <a:defRPr/>
            </a:pPr>
            <a:r>
              <a:rPr lang="tr-TR" sz="2000" b="1" dirty="0" smtClean="0">
                <a:solidFill>
                  <a:schemeClr val="bg1"/>
                </a:solidFill>
                <a:latin typeface="Arial" charset="0"/>
              </a:rPr>
              <a:t>ÇEVRE KANUNU GEREĞİNCE ALINMASI GEREKEN İZİN VE</a:t>
            </a:r>
          </a:p>
          <a:p>
            <a:pPr marL="342900" indent="-342900">
              <a:spcBef>
                <a:spcPct val="20000"/>
              </a:spcBef>
              <a:buClr>
                <a:schemeClr val="accent1"/>
              </a:buClr>
              <a:buSzPct val="65000"/>
              <a:defRPr/>
            </a:pPr>
            <a:r>
              <a:rPr lang="tr-TR" sz="2000" b="1" dirty="0" smtClean="0">
                <a:solidFill>
                  <a:schemeClr val="bg1"/>
                </a:solidFill>
                <a:latin typeface="Arial" charset="0"/>
              </a:rPr>
              <a:t> LİSANSLAR HAKKINDA YÖNETMELİK</a:t>
            </a:r>
          </a:p>
        </p:txBody>
      </p:sp>
      <p:sp>
        <p:nvSpPr>
          <p:cNvPr id="21"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r>
              <a:rPr lang="tr-TR" sz="2000" b="1" dirty="0" smtClean="0">
                <a:solidFill>
                  <a:schemeClr val="tx1"/>
                </a:solidFill>
              </a:rPr>
              <a:t>Mevcut Uygulamaya Göre Avantajları</a:t>
            </a:r>
            <a:endParaRPr lang="tr-TR" sz="2000" b="1" dirty="0">
              <a:solidFill>
                <a:schemeClr val="tx1"/>
              </a:solidFill>
            </a:endParaRPr>
          </a:p>
        </p:txBody>
      </p:sp>
      <p:sp>
        <p:nvSpPr>
          <p:cNvPr id="17" name="Rectangle 92"/>
          <p:cNvSpPr txBox="1">
            <a:spLocks noChangeArrowheads="1"/>
          </p:cNvSpPr>
          <p:nvPr/>
        </p:nvSpPr>
        <p:spPr bwMode="auto">
          <a:xfrm>
            <a:off x="214282" y="1500174"/>
            <a:ext cx="2714644" cy="428628"/>
          </a:xfrm>
          <a:prstGeom prst="rect">
            <a:avLst/>
          </a:prstGeom>
          <a:ln>
            <a:headEnd/>
            <a:tailEnd/>
          </a:ln>
        </p:spPr>
        <p:style>
          <a:lnRef idx="1">
            <a:schemeClr val="dk1"/>
          </a:lnRef>
          <a:fillRef idx="2">
            <a:schemeClr val="dk1"/>
          </a:fillRef>
          <a:effectRef idx="1">
            <a:schemeClr val="dk1"/>
          </a:effectRef>
          <a:fontRef idx="minor">
            <a:schemeClr val="dk1"/>
          </a:fontRef>
        </p:style>
        <p:txBody>
          <a:bodyPr anchor="ctr">
            <a:normAutofit/>
          </a:bodyPr>
          <a:lstStyle/>
          <a:p>
            <a:pPr algn="ctr"/>
            <a:r>
              <a:rPr lang="tr-TR" sz="2000" b="1" dirty="0" smtClean="0">
                <a:solidFill>
                  <a:schemeClr val="tx1"/>
                </a:solidFill>
              </a:rPr>
              <a:t>Mevcut Uygulamada</a:t>
            </a:r>
            <a:endParaRPr lang="tr-TR" sz="2000" b="1" dirty="0">
              <a:solidFill>
                <a:schemeClr val="tx1"/>
              </a:solidFill>
            </a:endParaRPr>
          </a:p>
        </p:txBody>
      </p:sp>
      <p:sp>
        <p:nvSpPr>
          <p:cNvPr id="18" name="Rectangle 92"/>
          <p:cNvSpPr txBox="1">
            <a:spLocks noChangeArrowheads="1"/>
          </p:cNvSpPr>
          <p:nvPr/>
        </p:nvSpPr>
        <p:spPr bwMode="auto">
          <a:xfrm>
            <a:off x="4929190" y="1500174"/>
            <a:ext cx="2714644" cy="42862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normAutofit/>
          </a:bodyPr>
          <a:lstStyle/>
          <a:p>
            <a:pPr algn="ctr"/>
            <a:r>
              <a:rPr lang="tr-TR" sz="2000" b="1" dirty="0" smtClean="0">
                <a:solidFill>
                  <a:schemeClr val="tx1"/>
                </a:solidFill>
              </a:rPr>
              <a:t>Bu Yönetmelikle</a:t>
            </a:r>
            <a:endParaRPr lang="tr-TR" sz="2000" b="1" dirty="0">
              <a:solidFill>
                <a:schemeClr val="tx1"/>
              </a:solidFill>
            </a:endParaRPr>
          </a:p>
        </p:txBody>
      </p:sp>
      <p:sp>
        <p:nvSpPr>
          <p:cNvPr id="11" name="10 Metin kutusu"/>
          <p:cNvSpPr txBox="1"/>
          <p:nvPr/>
        </p:nvSpPr>
        <p:spPr>
          <a:xfrm>
            <a:off x="142844" y="2285993"/>
            <a:ext cx="4286280" cy="3970318"/>
          </a:xfrm>
          <a:prstGeom prst="rect">
            <a:avLst/>
          </a:prstGeom>
          <a:noFill/>
        </p:spPr>
        <p:txBody>
          <a:bodyPr wrap="square" rtlCol="0">
            <a:spAutoFit/>
          </a:bodyPr>
          <a:lstStyle/>
          <a:p>
            <a:pPr algn="just"/>
            <a:r>
              <a:rPr lang="tr-TR" dirty="0" smtClean="0"/>
              <a:t>-Her bir  İzin/Lisans için Bakanlığın farklı birimlere ayrı başvurular yapılmakta,</a:t>
            </a:r>
          </a:p>
          <a:p>
            <a:pPr algn="just"/>
            <a:endParaRPr lang="tr-TR" dirty="0" smtClean="0"/>
          </a:p>
          <a:p>
            <a:pPr algn="just"/>
            <a:endParaRPr lang="tr-TR" dirty="0" smtClean="0"/>
          </a:p>
          <a:p>
            <a:pPr algn="just"/>
            <a:r>
              <a:rPr lang="tr-TR" b="1" dirty="0" smtClean="0">
                <a:solidFill>
                  <a:srgbClr val="002060"/>
                </a:solidFill>
              </a:rPr>
              <a:t>İzinler;</a:t>
            </a:r>
          </a:p>
          <a:p>
            <a:pPr algn="just"/>
            <a:r>
              <a:rPr lang="tr-TR" dirty="0" smtClean="0"/>
              <a:t>  -Emisyon İzni                     </a:t>
            </a:r>
            <a:r>
              <a:rPr lang="tr-TR" dirty="0" smtClean="0">
                <a:solidFill>
                  <a:srgbClr val="C00000"/>
                </a:solidFill>
              </a:rPr>
              <a:t>(HYD)</a:t>
            </a:r>
            <a:endParaRPr lang="tr-TR" dirty="0" smtClean="0"/>
          </a:p>
          <a:p>
            <a:pPr algn="just"/>
            <a:r>
              <a:rPr lang="tr-TR" dirty="0" smtClean="0"/>
              <a:t>  -Gürültü  İzni                     </a:t>
            </a:r>
            <a:r>
              <a:rPr lang="tr-TR" dirty="0" smtClean="0">
                <a:solidFill>
                  <a:srgbClr val="C00000"/>
                </a:solidFill>
              </a:rPr>
              <a:t>(HYD)</a:t>
            </a:r>
          </a:p>
          <a:p>
            <a:pPr algn="just"/>
            <a:r>
              <a:rPr lang="tr-TR" dirty="0" smtClean="0"/>
              <a:t>  -</a:t>
            </a:r>
            <a:r>
              <a:rPr lang="tr-TR" dirty="0" err="1" smtClean="0"/>
              <a:t>Atıksu</a:t>
            </a:r>
            <a:r>
              <a:rPr lang="tr-TR" dirty="0" smtClean="0"/>
              <a:t> Deşarjı                   </a:t>
            </a:r>
            <a:r>
              <a:rPr lang="tr-TR" dirty="0" smtClean="0">
                <a:solidFill>
                  <a:srgbClr val="C00000"/>
                </a:solidFill>
              </a:rPr>
              <a:t>(STYD)</a:t>
            </a:r>
            <a:endParaRPr lang="tr-TR" dirty="0" smtClean="0"/>
          </a:p>
          <a:p>
            <a:pPr algn="just"/>
            <a:r>
              <a:rPr lang="tr-TR" dirty="0" smtClean="0"/>
              <a:t>  -Tehlikeli Madde Deşarjı  </a:t>
            </a:r>
            <a:r>
              <a:rPr lang="tr-TR" dirty="0" smtClean="0">
                <a:solidFill>
                  <a:srgbClr val="C00000"/>
                </a:solidFill>
              </a:rPr>
              <a:t>(STYD)</a:t>
            </a:r>
            <a:endParaRPr lang="tr-TR" dirty="0" smtClean="0"/>
          </a:p>
          <a:p>
            <a:pPr algn="just"/>
            <a:r>
              <a:rPr lang="tr-TR" dirty="0" smtClean="0"/>
              <a:t>  -Derin Deniz Deşarjı         </a:t>
            </a:r>
            <a:r>
              <a:rPr lang="tr-TR" dirty="0" smtClean="0">
                <a:solidFill>
                  <a:srgbClr val="C00000"/>
                </a:solidFill>
              </a:rPr>
              <a:t>(DKYD)</a:t>
            </a:r>
          </a:p>
          <a:p>
            <a:pPr algn="just"/>
            <a:endParaRPr lang="tr-TR" dirty="0" smtClean="0"/>
          </a:p>
          <a:p>
            <a:pPr algn="just"/>
            <a:r>
              <a:rPr lang="tr-TR" b="1" dirty="0" smtClean="0">
                <a:solidFill>
                  <a:srgbClr val="002060"/>
                </a:solidFill>
              </a:rPr>
              <a:t>Lisanslar;</a:t>
            </a:r>
          </a:p>
          <a:p>
            <a:pPr algn="just"/>
            <a:r>
              <a:rPr lang="tr-TR" dirty="0" smtClean="0"/>
              <a:t>  -Atık Kabul Tesisi               </a:t>
            </a:r>
            <a:r>
              <a:rPr lang="tr-TR" dirty="0" smtClean="0">
                <a:solidFill>
                  <a:srgbClr val="C00000"/>
                </a:solidFill>
              </a:rPr>
              <a:t>(DKYD)</a:t>
            </a:r>
          </a:p>
          <a:p>
            <a:pPr algn="just"/>
            <a:r>
              <a:rPr lang="tr-TR" dirty="0" smtClean="0"/>
              <a:t>  -Atık Lisansları                   </a:t>
            </a:r>
            <a:r>
              <a:rPr lang="tr-TR" dirty="0" smtClean="0">
                <a:solidFill>
                  <a:srgbClr val="C00000"/>
                </a:solidFill>
              </a:rPr>
              <a:t>(AYD)</a:t>
            </a:r>
          </a:p>
        </p:txBody>
      </p:sp>
      <p:sp>
        <p:nvSpPr>
          <p:cNvPr id="12" name="11 Metin kutusu"/>
          <p:cNvSpPr txBox="1"/>
          <p:nvPr/>
        </p:nvSpPr>
        <p:spPr>
          <a:xfrm>
            <a:off x="4714876" y="2214554"/>
            <a:ext cx="4071966" cy="3693319"/>
          </a:xfrm>
          <a:prstGeom prst="rect">
            <a:avLst/>
          </a:prstGeom>
          <a:noFill/>
        </p:spPr>
        <p:txBody>
          <a:bodyPr wrap="square" rtlCol="0">
            <a:spAutoFit/>
          </a:bodyPr>
          <a:lstStyle/>
          <a:p>
            <a:pPr algn="just">
              <a:buFontTx/>
              <a:buChar char="-"/>
            </a:pPr>
            <a:r>
              <a:rPr lang="tr-TR" dirty="0" smtClean="0"/>
              <a:t>Tüm İzin/Lisans konularını içeren tek bir çevre/izin belgesi için tek bir noktadan  tekbir başvuru yapılacak</a:t>
            </a:r>
          </a:p>
          <a:p>
            <a:pPr algn="just"/>
            <a:endParaRPr lang="tr-TR" dirty="0" smtClean="0"/>
          </a:p>
          <a:p>
            <a:pPr algn="just">
              <a:buFontTx/>
              <a:buChar char="-"/>
            </a:pPr>
            <a:r>
              <a:rPr lang="tr-TR" dirty="0" smtClean="0"/>
              <a:t> Bu başvurular yetkili otorite tarafından incelenerek uygun bulunması durumunda yine tek bir noktadan onaylanacaktır. </a:t>
            </a:r>
          </a:p>
          <a:p>
            <a:pPr algn="just">
              <a:buFontTx/>
              <a:buChar char="-"/>
            </a:pPr>
            <a:endParaRPr lang="tr-TR" dirty="0" smtClean="0"/>
          </a:p>
          <a:p>
            <a:pPr algn="just">
              <a:buFontTx/>
              <a:buChar char="-"/>
            </a:pPr>
            <a:endParaRPr lang="tr-TR" dirty="0" smtClean="0"/>
          </a:p>
          <a:p>
            <a:pPr algn="just"/>
            <a:r>
              <a:rPr lang="tr-TR" b="1" dirty="0" smtClean="0">
                <a:solidFill>
                  <a:srgbClr val="002060"/>
                </a:solidFill>
              </a:rPr>
              <a:t>Elektronik  Ortamda Başvuru</a:t>
            </a:r>
          </a:p>
          <a:p>
            <a:pPr algn="just"/>
            <a:r>
              <a:rPr lang="tr-TR" b="1" dirty="0" smtClean="0">
                <a:solidFill>
                  <a:srgbClr val="002060"/>
                </a:solidFill>
              </a:rPr>
              <a:t> - ÖDD(Çevre İzin Lisans Birimi)</a:t>
            </a:r>
          </a:p>
          <a:p>
            <a:pPr algn="just"/>
            <a:endParaRPr lang="tr-TR" dirty="0" smtClean="0"/>
          </a:p>
          <a:p>
            <a:pPr lvl="0" algn="just"/>
            <a:endParaRPr lang="tr-TR" dirty="0" smtClean="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ppt_x</p:attrName>
                                        </p:attrNameLst>
                                      </p:cBhvr>
                                      <p:tavLst>
                                        <p:tav tm="0">
                                          <p:val>
                                            <p:strVal val="#ppt_x-.2"/>
                                          </p:val>
                                        </p:tav>
                                        <p:tav tm="100000">
                                          <p:val>
                                            <p:strVal val="#ppt_x"/>
                                          </p:val>
                                        </p:tav>
                                      </p:tavLst>
                                    </p:anim>
                                    <p:anim calcmode="lin" valueType="num">
                                      <p:cBhvr>
                                        <p:cTn id="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ppt_x</p:attrName>
                                        </p:attrNameLst>
                                      </p:cBhvr>
                                      <p:tavLst>
                                        <p:tav tm="0">
                                          <p:val>
                                            <p:strVal val="#ppt_x-.2"/>
                                          </p:val>
                                        </p:tav>
                                        <p:tav tm="100000">
                                          <p:val>
                                            <p:strVal val="#ppt_x"/>
                                          </p:val>
                                        </p:tav>
                                      </p:tavLst>
                                    </p:anim>
                                    <p:anim calcmode="lin" valueType="num">
                                      <p:cBhvr>
                                        <p:cTn id="15"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ppt_x</p:attrName>
                                        </p:attrNameLst>
                                      </p:cBhvr>
                                      <p:tavLst>
                                        <p:tav tm="0">
                                          <p:val>
                                            <p:strVal val="#ppt_x-.2"/>
                                          </p:val>
                                        </p:tav>
                                        <p:tav tm="100000">
                                          <p:val>
                                            <p:strVal val="#ppt_x"/>
                                          </p:val>
                                        </p:tav>
                                      </p:tavLst>
                                    </p:anim>
                                    <p:anim calcmode="lin" valueType="num">
                                      <p:cBhvr>
                                        <p:cTn id="22"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ppt_x</p:attrName>
                                        </p:attrNameLst>
                                      </p:cBhvr>
                                      <p:tavLst>
                                        <p:tav tm="0">
                                          <p:val>
                                            <p:strVal val="#ppt_x-.2"/>
                                          </p:val>
                                        </p:tav>
                                        <p:tav tm="100000">
                                          <p:val>
                                            <p:strVal val="#ppt_x"/>
                                          </p:val>
                                        </p:tav>
                                      </p:tavLst>
                                    </p:anim>
                                    <p:anim calcmode="lin" valueType="num">
                                      <p:cBhvr>
                                        <p:cTn id="29"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ppt_x</p:attrName>
                                        </p:attrNameLst>
                                      </p:cBhvr>
                                      <p:tavLst>
                                        <p:tav tm="0">
                                          <p:val>
                                            <p:strVal val="#ppt_x-.2"/>
                                          </p:val>
                                        </p:tav>
                                        <p:tav tm="100000">
                                          <p:val>
                                            <p:strVal val="#ppt_x"/>
                                          </p:val>
                                        </p:tav>
                                      </p:tavLst>
                                    </p:anim>
                                    <p:anim calcmode="lin" valueType="num">
                                      <p:cBhvr>
                                        <p:cTn id="3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8" grpId="0" animBg="1"/>
      <p:bldP spid="11"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esarioglu\Belgelerim\Resimlerim\Microsoft Clip Organizer\j0284022.gif"/>
          <p:cNvPicPr>
            <a:picLocks noChangeAspect="1" noChangeArrowheads="1" noCrop="1"/>
          </p:cNvPicPr>
          <p:nvPr/>
        </p:nvPicPr>
        <p:blipFill>
          <a:blip r:embed="rId3" cstate="print"/>
          <a:srcRect/>
          <a:stretch>
            <a:fillRect/>
          </a:stretch>
        </p:blipFill>
        <p:spPr bwMode="auto">
          <a:xfrm>
            <a:off x="1647828" y="3576638"/>
            <a:ext cx="666750" cy="647700"/>
          </a:xfrm>
          <a:prstGeom prst="rect">
            <a:avLst/>
          </a:prstGeom>
          <a:noFill/>
        </p:spPr>
      </p:pic>
      <p:pic>
        <p:nvPicPr>
          <p:cNvPr id="1027" name="Picture 3" descr="C:\Documents and Settings\esarioglu\Belgelerim\Resimlerim\Microsoft Clip Organizer\j0283694.gif"/>
          <p:cNvPicPr>
            <a:picLocks noChangeAspect="1" noChangeArrowheads="1" noCrop="1"/>
          </p:cNvPicPr>
          <p:nvPr/>
        </p:nvPicPr>
        <p:blipFill>
          <a:blip r:embed="rId4" cstate="print"/>
          <a:srcRect/>
          <a:stretch>
            <a:fillRect/>
          </a:stretch>
        </p:blipFill>
        <p:spPr bwMode="auto">
          <a:xfrm>
            <a:off x="1647828" y="2128838"/>
            <a:ext cx="609600" cy="619125"/>
          </a:xfrm>
          <a:prstGeom prst="rect">
            <a:avLst/>
          </a:prstGeom>
          <a:noFill/>
        </p:spPr>
      </p:pic>
      <p:pic>
        <p:nvPicPr>
          <p:cNvPr id="6" name="Picture 5" descr="j0318058"/>
          <p:cNvPicPr>
            <a:picLocks noChangeAspect="1" noChangeArrowheads="1" noCrop="1"/>
          </p:cNvPicPr>
          <p:nvPr/>
        </p:nvPicPr>
        <p:blipFill>
          <a:blip r:embed="rId5" cstate="print"/>
          <a:srcRect/>
          <a:stretch>
            <a:fillRect/>
          </a:stretch>
        </p:blipFill>
        <p:spPr bwMode="auto">
          <a:xfrm>
            <a:off x="1495428" y="4719638"/>
            <a:ext cx="1219200" cy="1422400"/>
          </a:xfrm>
          <a:prstGeom prst="rect">
            <a:avLst/>
          </a:prstGeom>
          <a:ln>
            <a:noFill/>
          </a:ln>
          <a:effectLst>
            <a:outerShdw blurRad="292100" dist="139700" dir="2700000" algn="tl" rotWithShape="0">
              <a:srgbClr val="333333">
                <a:alpha val="65000"/>
              </a:srgbClr>
            </a:outerShdw>
          </a:effectLst>
        </p:spPr>
      </p:pic>
      <p:pic>
        <p:nvPicPr>
          <p:cNvPr id="8" name="Picture 2" descr="C:\Documents and Settings\esarioglu\Belgelerim\Resimlerim\Microsoft Clip Organizer\j0283551.gif"/>
          <p:cNvPicPr>
            <a:picLocks noChangeAspect="1" noChangeArrowheads="1" noCrop="1"/>
          </p:cNvPicPr>
          <p:nvPr/>
        </p:nvPicPr>
        <p:blipFill>
          <a:blip r:embed="rId6"/>
          <a:srcRect/>
          <a:stretch>
            <a:fillRect/>
          </a:stretch>
        </p:blipFill>
        <p:spPr bwMode="auto">
          <a:xfrm>
            <a:off x="3428992" y="0"/>
            <a:ext cx="1429480" cy="1154408"/>
          </a:xfrm>
          <a:prstGeom prst="rect">
            <a:avLst/>
          </a:prstGeom>
          <a:noFill/>
        </p:spPr>
      </p:pic>
      <p:sp>
        <p:nvSpPr>
          <p:cNvPr id="10" name="9 Dikdörtgen"/>
          <p:cNvSpPr/>
          <p:nvPr/>
        </p:nvSpPr>
        <p:spPr>
          <a:xfrm>
            <a:off x="3286116" y="2143116"/>
            <a:ext cx="4572000" cy="1200329"/>
          </a:xfrm>
          <a:prstGeom prst="rect">
            <a:avLst/>
          </a:prstGeom>
        </p:spPr>
        <p:txBody>
          <a:bodyPr>
            <a:spAutoFit/>
          </a:bodyPr>
          <a:lstStyle/>
          <a:p>
            <a:pPr>
              <a:defRPr/>
            </a:pPr>
            <a:r>
              <a:rPr lang="tr-TR" b="1" dirty="0" smtClean="0"/>
              <a:t>0.312.		207 64 82</a:t>
            </a:r>
          </a:p>
          <a:p>
            <a:pPr>
              <a:defRPr/>
            </a:pPr>
            <a:r>
              <a:rPr lang="tr-TR" b="1" dirty="0" smtClean="0"/>
              <a:t>		207 66 73</a:t>
            </a:r>
          </a:p>
          <a:p>
            <a:pPr>
              <a:defRPr/>
            </a:pPr>
            <a:r>
              <a:rPr lang="tr-TR" b="1" dirty="0" smtClean="0"/>
              <a:t>		207 65 47</a:t>
            </a:r>
          </a:p>
          <a:p>
            <a:pPr>
              <a:defRPr/>
            </a:pPr>
            <a:r>
              <a:rPr lang="tr-TR" b="1" dirty="0" smtClean="0"/>
              <a:t>		207 66 56</a:t>
            </a:r>
          </a:p>
        </p:txBody>
      </p:sp>
      <p:sp>
        <p:nvSpPr>
          <p:cNvPr id="11" name="10 Dikdörtgen"/>
          <p:cNvSpPr/>
          <p:nvPr/>
        </p:nvSpPr>
        <p:spPr>
          <a:xfrm>
            <a:off x="3286116" y="3500438"/>
            <a:ext cx="4572000" cy="646331"/>
          </a:xfrm>
          <a:prstGeom prst="rect">
            <a:avLst/>
          </a:prstGeom>
        </p:spPr>
        <p:txBody>
          <a:bodyPr>
            <a:spAutoFit/>
          </a:bodyPr>
          <a:lstStyle/>
          <a:p>
            <a:pPr>
              <a:defRPr/>
            </a:pPr>
            <a:r>
              <a:rPr lang="tr-TR" b="1" dirty="0" smtClean="0"/>
              <a:t>0.312.		287 38 27</a:t>
            </a:r>
          </a:p>
          <a:p>
            <a:pPr>
              <a:defRPr/>
            </a:pPr>
            <a:r>
              <a:rPr lang="tr-TR" b="1" dirty="0" smtClean="0"/>
              <a:t>		207 64 46</a:t>
            </a:r>
          </a:p>
        </p:txBody>
      </p:sp>
      <p:sp>
        <p:nvSpPr>
          <p:cNvPr id="12" name="11 Dikdörtgen"/>
          <p:cNvSpPr/>
          <p:nvPr/>
        </p:nvSpPr>
        <p:spPr>
          <a:xfrm>
            <a:off x="3286116" y="4786322"/>
            <a:ext cx="4572000" cy="1200329"/>
          </a:xfrm>
          <a:prstGeom prst="rect">
            <a:avLst/>
          </a:prstGeom>
        </p:spPr>
        <p:txBody>
          <a:bodyPr>
            <a:spAutoFit/>
          </a:bodyPr>
          <a:lstStyle/>
          <a:p>
            <a:pPr>
              <a:defRPr/>
            </a:pPr>
            <a:r>
              <a:rPr lang="tr-TR" b="1" dirty="0" err="1" smtClean="0">
                <a:hlinkClick r:id="rId7"/>
              </a:rPr>
              <a:t>ykaraca</a:t>
            </a:r>
            <a:r>
              <a:rPr lang="tr-TR" b="1" dirty="0" smtClean="0">
                <a:hlinkClick r:id="rId7"/>
              </a:rPr>
              <a:t>@</a:t>
            </a:r>
            <a:r>
              <a:rPr lang="tr-TR" b="1" dirty="0" err="1" smtClean="0">
                <a:hlinkClick r:id="rId7"/>
              </a:rPr>
              <a:t>cevreorman</a:t>
            </a:r>
            <a:r>
              <a:rPr lang="tr-TR" b="1" dirty="0" smtClean="0">
                <a:hlinkClick r:id="rId7"/>
              </a:rPr>
              <a:t>.gov.tr</a:t>
            </a:r>
            <a:endParaRPr lang="tr-TR" b="1" dirty="0" smtClean="0"/>
          </a:p>
          <a:p>
            <a:pPr>
              <a:defRPr/>
            </a:pPr>
            <a:r>
              <a:rPr lang="tr-TR" b="1" dirty="0" smtClean="0">
                <a:hlinkClick r:id="rId8"/>
              </a:rPr>
              <a:t>ferdem@</a:t>
            </a:r>
            <a:r>
              <a:rPr lang="tr-TR" b="1" dirty="0" err="1" smtClean="0">
                <a:hlinkClick r:id="rId8"/>
              </a:rPr>
              <a:t>cevreorman</a:t>
            </a:r>
            <a:r>
              <a:rPr lang="tr-TR" b="1" dirty="0" smtClean="0">
                <a:hlinkClick r:id="rId8"/>
              </a:rPr>
              <a:t>.gov.tr</a:t>
            </a:r>
            <a:endParaRPr lang="tr-TR" b="1" dirty="0" smtClean="0"/>
          </a:p>
          <a:p>
            <a:pPr>
              <a:defRPr/>
            </a:pPr>
            <a:r>
              <a:rPr lang="tr-TR" b="1" dirty="0" err="1" smtClean="0">
                <a:hlinkClick r:id="rId9"/>
              </a:rPr>
              <a:t>esarioglu</a:t>
            </a:r>
            <a:r>
              <a:rPr lang="tr-TR" b="1" dirty="0" smtClean="0">
                <a:hlinkClick r:id="rId9"/>
              </a:rPr>
              <a:t>@</a:t>
            </a:r>
            <a:r>
              <a:rPr lang="tr-TR" b="1" dirty="0" err="1" smtClean="0">
                <a:hlinkClick r:id="rId9"/>
              </a:rPr>
              <a:t>cevreorman</a:t>
            </a:r>
            <a:r>
              <a:rPr lang="tr-TR" b="1" dirty="0" smtClean="0">
                <a:hlinkClick r:id="rId9"/>
              </a:rPr>
              <a:t>.gov.tr</a:t>
            </a:r>
            <a:endParaRPr lang="tr-TR" b="1" dirty="0" smtClean="0"/>
          </a:p>
          <a:p>
            <a:pPr>
              <a:defRPr/>
            </a:pPr>
            <a:r>
              <a:rPr lang="tr-TR" b="1" dirty="0" err="1" smtClean="0">
                <a:hlinkClick r:id="rId10"/>
              </a:rPr>
              <a:t>sibel</a:t>
            </a:r>
            <a:r>
              <a:rPr lang="tr-TR" b="1" dirty="0" smtClean="0">
                <a:hlinkClick r:id="rId10"/>
              </a:rPr>
              <a:t>-urun@</a:t>
            </a:r>
            <a:r>
              <a:rPr lang="tr-TR" b="1" dirty="0" err="1" smtClean="0">
                <a:hlinkClick r:id="rId10"/>
              </a:rPr>
              <a:t>cevreorman</a:t>
            </a:r>
            <a:r>
              <a:rPr lang="tr-TR" b="1" dirty="0" smtClean="0">
                <a:hlinkClick r:id="rId10"/>
              </a:rPr>
              <a:t>.gov.tr</a:t>
            </a:r>
            <a:r>
              <a:rPr lang="tr-TR" b="1" dirty="0" smtClean="0"/>
              <a:t> </a:t>
            </a:r>
          </a:p>
        </p:txBody>
      </p:sp>
      <p:sp>
        <p:nvSpPr>
          <p:cNvPr id="13" name="12 Yuvarlatılmış Dikdörtgen"/>
          <p:cNvSpPr/>
          <p:nvPr/>
        </p:nvSpPr>
        <p:spPr>
          <a:xfrm>
            <a:off x="1643042" y="1214422"/>
            <a:ext cx="5072098" cy="57150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b="1" dirty="0" smtClean="0"/>
              <a:t>SORULARINIZ İÇİN</a:t>
            </a:r>
            <a:endParaRPr lang="tr-TR" sz="2400" b="1" dirty="0"/>
          </a:p>
        </p:txBody>
      </p:sp>
      <p:sp>
        <p:nvSpPr>
          <p:cNvPr id="14" name="13 Dikdörtgen"/>
          <p:cNvSpPr/>
          <p:nvPr/>
        </p:nvSpPr>
        <p:spPr>
          <a:xfrm>
            <a:off x="3214678" y="6000768"/>
            <a:ext cx="3503331" cy="461665"/>
          </a:xfrm>
          <a:prstGeom prst="rect">
            <a:avLst/>
          </a:prstGeom>
        </p:spPr>
        <p:txBody>
          <a:bodyPr wrap="none">
            <a:spAutoFit/>
          </a:bodyPr>
          <a:lstStyle/>
          <a:p>
            <a:r>
              <a:rPr lang="tr-TR" sz="2400" b="1" dirty="0" smtClean="0"/>
              <a:t> </a:t>
            </a:r>
            <a:r>
              <a:rPr lang="tr-TR" sz="2000" b="1" dirty="0" err="1" smtClean="0">
                <a:latin typeface="Times New Roman" pitchFamily="18" charset="0"/>
              </a:rPr>
              <a:t>izinlisans</a:t>
            </a:r>
            <a:r>
              <a:rPr lang="tr-TR" sz="2000" b="1" dirty="0" smtClean="0">
                <a:latin typeface="Times New Roman" pitchFamily="18" charset="0"/>
              </a:rPr>
              <a:t>@</a:t>
            </a:r>
            <a:r>
              <a:rPr lang="tr-TR" sz="2000" b="1" dirty="0" err="1" smtClean="0">
                <a:latin typeface="Times New Roman" pitchFamily="18" charset="0"/>
              </a:rPr>
              <a:t>cevreorman</a:t>
            </a:r>
            <a:r>
              <a:rPr lang="tr-TR" sz="2000" b="1" dirty="0" smtClean="0">
                <a:latin typeface="Times New Roman" pitchFamily="18" charset="0"/>
              </a:rPr>
              <a:t>.gov.tr</a:t>
            </a:r>
            <a:endParaRPr lang="tr-TR" sz="2000" dirty="0"/>
          </a:p>
        </p:txBody>
      </p:sp>
      <p:sp>
        <p:nvSpPr>
          <p:cNvPr id="16" name="15 Slayt Numarası Yer Tutucusu"/>
          <p:cNvSpPr>
            <a:spLocks noGrp="1"/>
          </p:cNvSpPr>
          <p:nvPr>
            <p:ph type="sldNum" sz="quarter" idx="12"/>
          </p:nvPr>
        </p:nvSpPr>
        <p:spPr/>
        <p:txBody>
          <a:bodyPr/>
          <a:lstStyle/>
          <a:p>
            <a:pPr>
              <a:defRPr/>
            </a:pPr>
            <a:fld id="{47B025C6-6860-43B7-9468-37071B0549A2}" type="slidenum">
              <a:rPr lang="tr-TR" smtClean="0"/>
              <a:pPr>
                <a:defRPr/>
              </a:pPr>
              <a:t>52</a:t>
            </a:fld>
            <a:endParaRPr lang="tr-TR"/>
          </a:p>
        </p:txBody>
      </p:sp>
      <p:sp>
        <p:nvSpPr>
          <p:cNvPr id="17" name="16 Altbilgi Yer Tutucusu"/>
          <p:cNvSpPr>
            <a:spLocks noGrp="1"/>
          </p:cNvSpPr>
          <p:nvPr>
            <p:ph type="ftr" sz="quarter" idx="11"/>
          </p:nvPr>
        </p:nvSpPr>
        <p:spPr/>
        <p:txBody>
          <a:bodyPr/>
          <a:lstStyle/>
          <a:p>
            <a:pPr>
              <a:defRPr/>
            </a:pPr>
            <a:r>
              <a:rPr lang="tr-TR" smtClean="0"/>
              <a:t>Çevre  Yönetimi Genel Müdürlüğü / ÖDD</a:t>
            </a:r>
            <a:endParaRPr lang="tr-TR"/>
          </a:p>
        </p:txBody>
      </p:sp>
    </p:spTree>
  </p:cSld>
  <p:clrMapOvr>
    <a:masterClrMapping/>
  </p:clrMapOvr>
  <p:transition>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6</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7572428" cy="523220"/>
          </a:xfrm>
          <a:prstGeom prst="rect">
            <a:avLst/>
          </a:prstGeom>
        </p:spPr>
        <p:txBody>
          <a:bodyPr wrap="square">
            <a:spAutoFit/>
          </a:bodyPr>
          <a:lstStyle/>
          <a:p>
            <a:pPr marL="342900" indent="-342900">
              <a:spcBef>
                <a:spcPct val="20000"/>
              </a:spcBef>
              <a:buClr>
                <a:schemeClr val="accent1"/>
              </a:buClr>
              <a:buSzPct val="65000"/>
              <a:defRPr/>
            </a:pPr>
            <a:r>
              <a:rPr lang="tr-TR" sz="2800" b="1" dirty="0" smtClean="0">
                <a:solidFill>
                  <a:schemeClr val="bg1"/>
                </a:solidFill>
                <a:latin typeface="Arial" charset="0"/>
              </a:rPr>
              <a:t>               MEVCUT  UYGULAMA</a:t>
            </a:r>
          </a:p>
        </p:txBody>
      </p:sp>
      <p:sp>
        <p:nvSpPr>
          <p:cNvPr id="8" name="AutoShape 4"/>
          <p:cNvSpPr>
            <a:spLocks noChangeArrowheads="1"/>
          </p:cNvSpPr>
          <p:nvPr/>
        </p:nvSpPr>
        <p:spPr bwMode="auto">
          <a:xfrm>
            <a:off x="776262" y="4338630"/>
            <a:ext cx="1509722" cy="1162072"/>
          </a:xfrm>
          <a:prstGeom prst="irregularSeal1">
            <a:avLst/>
          </a:prstGeom>
          <a:solidFill>
            <a:srgbClr val="FFCC00"/>
          </a:solidFill>
          <a:ln w="9525">
            <a:solidFill>
              <a:srgbClr val="FF9900"/>
            </a:solidFill>
            <a:miter lim="800000"/>
            <a:headEnd/>
            <a:tailEnd/>
          </a:ln>
          <a:scene3d>
            <a:camera prst="orthographicFront"/>
            <a:lightRig rig="threePt" dir="t"/>
          </a:scene3d>
          <a:sp3d>
            <a:bevelT prst="convex"/>
          </a:sp3d>
        </p:spPr>
        <p:txBody>
          <a:bodyPr wrap="none" anchor="ctr"/>
          <a:lstStyle/>
          <a:p>
            <a:pPr algn="ctr" eaLnBrk="0" hangingPunct="0">
              <a:spcBef>
                <a:spcPct val="20000"/>
              </a:spcBef>
              <a:buClr>
                <a:schemeClr val="accent1"/>
              </a:buClr>
              <a:buSzPct val="65000"/>
              <a:buFont typeface="Wingdings" pitchFamily="2" charset="2"/>
              <a:buNone/>
            </a:pPr>
            <a:r>
              <a:rPr lang="tr-TR" sz="1500" b="1" dirty="0"/>
              <a:t>Emisyon</a:t>
            </a:r>
          </a:p>
        </p:txBody>
      </p:sp>
      <p:sp>
        <p:nvSpPr>
          <p:cNvPr id="9" name="AutoShape 5"/>
          <p:cNvSpPr>
            <a:spLocks noChangeArrowheads="1"/>
          </p:cNvSpPr>
          <p:nvPr/>
        </p:nvSpPr>
        <p:spPr bwMode="auto">
          <a:xfrm>
            <a:off x="6996130" y="3719506"/>
            <a:ext cx="1576398" cy="1209692"/>
          </a:xfrm>
          <a:prstGeom prst="irregularSeal1">
            <a:avLst/>
          </a:prstGeom>
          <a:solidFill>
            <a:srgbClr val="FF99CC"/>
          </a:solidFill>
          <a:ln w="9525">
            <a:solidFill>
              <a:srgbClr val="FF99CC"/>
            </a:solidFill>
            <a:miter lim="800000"/>
            <a:headEnd/>
            <a:tailEnd/>
          </a:ln>
          <a:scene3d>
            <a:camera prst="orthographicFront"/>
            <a:lightRig rig="threePt" dir="t"/>
          </a:scene3d>
          <a:sp3d>
            <a:bevelT prst="convex"/>
          </a:sp3d>
        </p:spPr>
        <p:txBody>
          <a:bodyPr wrap="none" anchor="ctr"/>
          <a:lstStyle/>
          <a:p>
            <a:pPr algn="ctr" eaLnBrk="0" hangingPunct="0">
              <a:spcBef>
                <a:spcPct val="20000"/>
              </a:spcBef>
              <a:buClr>
                <a:schemeClr val="accent1"/>
              </a:buClr>
              <a:buSzPct val="65000"/>
              <a:buFont typeface="Wingdings" pitchFamily="2" charset="2"/>
              <a:buNone/>
            </a:pPr>
            <a:r>
              <a:rPr lang="tr-TR" sz="1500" b="1" dirty="0"/>
              <a:t>Gürültü</a:t>
            </a:r>
          </a:p>
        </p:txBody>
      </p:sp>
      <p:sp>
        <p:nvSpPr>
          <p:cNvPr id="10" name="AutoShape 8"/>
          <p:cNvSpPr>
            <a:spLocks noChangeArrowheads="1"/>
          </p:cNvSpPr>
          <p:nvPr/>
        </p:nvSpPr>
        <p:spPr bwMode="auto">
          <a:xfrm>
            <a:off x="3900462" y="5557830"/>
            <a:ext cx="1671670" cy="914400"/>
          </a:xfrm>
          <a:prstGeom prst="irregularSeal1">
            <a:avLst/>
          </a:prstGeom>
          <a:solidFill>
            <a:srgbClr val="00FF00"/>
          </a:solidFill>
          <a:ln w="9525">
            <a:solidFill>
              <a:srgbClr val="00FF00"/>
            </a:solidFill>
            <a:miter lim="800000"/>
            <a:headEnd/>
            <a:tailEnd/>
          </a:ln>
          <a:scene3d>
            <a:camera prst="orthographicFront"/>
            <a:lightRig rig="threePt" dir="t"/>
          </a:scene3d>
          <a:sp3d>
            <a:bevelT prst="convex"/>
          </a:sp3d>
        </p:spPr>
        <p:txBody>
          <a:bodyPr wrap="none" anchor="ctr"/>
          <a:lstStyle/>
          <a:p>
            <a:pPr algn="ctr" eaLnBrk="0" hangingPunct="0">
              <a:spcBef>
                <a:spcPct val="20000"/>
              </a:spcBef>
              <a:buClr>
                <a:schemeClr val="accent1"/>
              </a:buClr>
              <a:buSzPct val="65000"/>
              <a:buFont typeface="Wingdings" pitchFamily="2" charset="2"/>
              <a:buNone/>
            </a:pPr>
            <a:r>
              <a:rPr lang="tr-TR" sz="1500" b="1" dirty="0"/>
              <a:t>Deşarj</a:t>
            </a:r>
          </a:p>
        </p:txBody>
      </p:sp>
      <p:pic>
        <p:nvPicPr>
          <p:cNvPr id="12" name="Picture 3" descr="C:\Documents and Settings\ykaraca\Belgelerim\Resimlerim\Microsoft Clip Organizer\j0234722.gif"/>
          <p:cNvPicPr>
            <a:picLocks noChangeAspect="1" noChangeArrowheads="1" noCrop="1"/>
          </p:cNvPicPr>
          <p:nvPr/>
        </p:nvPicPr>
        <p:blipFill>
          <a:blip r:embed="rId2" cstate="print"/>
          <a:srcRect/>
          <a:stretch>
            <a:fillRect/>
          </a:stretch>
        </p:blipFill>
        <p:spPr bwMode="auto">
          <a:xfrm>
            <a:off x="7072330" y="2500306"/>
            <a:ext cx="1295400" cy="1066800"/>
          </a:xfrm>
          <a:prstGeom prst="rect">
            <a:avLst/>
          </a:prstGeom>
          <a:ln>
            <a:noFill/>
          </a:ln>
          <a:effectLst>
            <a:outerShdw blurRad="292100" dist="139700" dir="2700000" algn="tl" rotWithShape="0">
              <a:srgbClr val="333333">
                <a:alpha val="65000"/>
              </a:srgbClr>
            </a:outerShdw>
          </a:effectLst>
        </p:spPr>
      </p:pic>
      <p:pic>
        <p:nvPicPr>
          <p:cNvPr id="13" name="Picture 4" descr="C:\Documents and Settings\ykaraca\Belgelerim\Resimlerim\Microsoft Clip Organizer\j0283619.gif"/>
          <p:cNvPicPr>
            <a:picLocks noChangeAspect="1" noChangeArrowheads="1" noCrop="1"/>
          </p:cNvPicPr>
          <p:nvPr/>
        </p:nvPicPr>
        <p:blipFill>
          <a:blip r:embed="rId3" cstate="print"/>
          <a:srcRect/>
          <a:stretch>
            <a:fillRect/>
          </a:stretch>
        </p:blipFill>
        <p:spPr bwMode="auto">
          <a:xfrm>
            <a:off x="928662" y="2357430"/>
            <a:ext cx="1073150" cy="1981200"/>
          </a:xfrm>
          <a:prstGeom prst="rect">
            <a:avLst/>
          </a:prstGeom>
          <a:ln>
            <a:noFill/>
          </a:ln>
          <a:effectLst>
            <a:outerShdw blurRad="292100" dist="139700" dir="2700000" algn="tl" rotWithShape="0">
              <a:srgbClr val="333333">
                <a:alpha val="65000"/>
              </a:srgbClr>
            </a:outerShdw>
          </a:effectLst>
        </p:spPr>
      </p:pic>
      <p:pic>
        <p:nvPicPr>
          <p:cNvPr id="14" name="Picture 6" descr="C:\Documents and Settings\ykaraca\Belgelerim\Resimlerim\Microsoft Clip Organizer\j0296926.gif"/>
          <p:cNvPicPr>
            <a:picLocks noChangeAspect="1" noChangeArrowheads="1" noCrop="1"/>
          </p:cNvPicPr>
          <p:nvPr/>
        </p:nvPicPr>
        <p:blipFill>
          <a:blip r:embed="rId4" cstate="print"/>
          <a:srcRect/>
          <a:stretch>
            <a:fillRect/>
          </a:stretch>
        </p:blipFill>
        <p:spPr bwMode="auto">
          <a:xfrm>
            <a:off x="4052862" y="4567230"/>
            <a:ext cx="1143000" cy="942975"/>
          </a:xfrm>
          <a:prstGeom prst="rect">
            <a:avLst/>
          </a:prstGeom>
          <a:ln>
            <a:noFill/>
          </a:ln>
          <a:effectLst>
            <a:outerShdw blurRad="292100" dist="139700" dir="2700000" algn="tl" rotWithShape="0">
              <a:srgbClr val="333333">
                <a:alpha val="65000"/>
              </a:srgbClr>
            </a:outerShdw>
          </a:effectLst>
        </p:spPr>
      </p:pic>
      <p:sp>
        <p:nvSpPr>
          <p:cNvPr id="15" name="AutoShape 9"/>
          <p:cNvSpPr>
            <a:spLocks noChangeArrowheads="1"/>
          </p:cNvSpPr>
          <p:nvPr/>
        </p:nvSpPr>
        <p:spPr bwMode="auto">
          <a:xfrm>
            <a:off x="3571868" y="2357430"/>
            <a:ext cx="2228864" cy="1219216"/>
          </a:xfrm>
          <a:prstGeom prst="irregularSeal1">
            <a:avLst/>
          </a:prstGeom>
          <a:solidFill>
            <a:srgbClr val="99CC00"/>
          </a:solidFill>
          <a:ln w="9525">
            <a:solidFill>
              <a:srgbClr val="99CC00"/>
            </a:solidFill>
            <a:miter lim="800000"/>
            <a:headEnd/>
            <a:tailEnd/>
          </a:ln>
          <a:scene3d>
            <a:camera prst="orthographicFront"/>
            <a:lightRig rig="threePt" dir="t"/>
          </a:scene3d>
          <a:sp3d>
            <a:bevelT prst="relaxedInset"/>
          </a:sp3d>
        </p:spPr>
        <p:txBody>
          <a:bodyPr wrap="none" anchor="ctr"/>
          <a:lstStyle/>
          <a:p>
            <a:pPr algn="ctr" eaLnBrk="0" hangingPunct="0">
              <a:spcBef>
                <a:spcPct val="20000"/>
              </a:spcBef>
              <a:buClr>
                <a:schemeClr val="accent1"/>
              </a:buClr>
              <a:buSzPct val="65000"/>
              <a:buFont typeface="Wingdings" pitchFamily="2" charset="2"/>
              <a:buNone/>
            </a:pPr>
            <a:r>
              <a:rPr lang="tr-TR" sz="1500" b="1" dirty="0"/>
              <a:t>Derin</a:t>
            </a:r>
          </a:p>
          <a:p>
            <a:pPr algn="ctr" eaLnBrk="0" hangingPunct="0">
              <a:spcBef>
                <a:spcPct val="20000"/>
              </a:spcBef>
              <a:buClr>
                <a:schemeClr val="accent1"/>
              </a:buClr>
              <a:buSzPct val="65000"/>
              <a:buFont typeface="Wingdings" pitchFamily="2" charset="2"/>
              <a:buNone/>
            </a:pPr>
            <a:r>
              <a:rPr lang="tr-TR" sz="1500" b="1" dirty="0" smtClean="0"/>
              <a:t>Deniz </a:t>
            </a:r>
            <a:r>
              <a:rPr lang="tr-TR" sz="1500" b="1" dirty="0"/>
              <a:t>Deşarjı</a:t>
            </a:r>
          </a:p>
        </p:txBody>
      </p:sp>
      <p:pic>
        <p:nvPicPr>
          <p:cNvPr id="16" name="Picture 5" descr="C:\Documents and Settings\ykaraca\Belgelerim\Resimlerim\Microsoft Clip Organizer\j0336585.gif"/>
          <p:cNvPicPr>
            <a:picLocks noChangeAspect="1" noChangeArrowheads="1" noCrop="1"/>
          </p:cNvPicPr>
          <p:nvPr/>
        </p:nvPicPr>
        <p:blipFill>
          <a:blip r:embed="rId5" cstate="print"/>
          <a:srcRect/>
          <a:stretch>
            <a:fillRect/>
          </a:stretch>
        </p:blipFill>
        <p:spPr bwMode="auto">
          <a:xfrm>
            <a:off x="4000496" y="1357298"/>
            <a:ext cx="1219200" cy="1066800"/>
          </a:xfrm>
          <a:prstGeom prst="rect">
            <a:avLst/>
          </a:prstGeom>
          <a:ln>
            <a:noFill/>
          </a:ln>
          <a:effectLst>
            <a:outerShdw blurRad="292100" dist="139700" dir="2700000" algn="tl" rotWithShape="0">
              <a:srgbClr val="333333">
                <a:alpha val="65000"/>
              </a:srgbClr>
            </a:outerShdw>
          </a:effectLst>
        </p:spPr>
      </p:pic>
      <p:sp>
        <p:nvSpPr>
          <p:cNvPr id="21"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pPr>
              <a:spcBef>
                <a:spcPct val="20000"/>
              </a:spcBef>
              <a:buClr>
                <a:schemeClr val="accent1"/>
              </a:buClr>
              <a:buSzPct val="65000"/>
              <a:buFont typeface="Wingdings" pitchFamily="2" charset="2"/>
              <a:buNone/>
              <a:defRPr/>
            </a:pPr>
            <a:r>
              <a:rPr lang="tr-TR" sz="2000" b="1" dirty="0" smtClean="0"/>
              <a:t>İZİNLER</a:t>
            </a:r>
            <a:endParaRPr lang="tr-TR" sz="2000" b="1"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ppt_x</p:attrName>
                                        </p:attrNameLst>
                                      </p:cBhvr>
                                      <p:tavLst>
                                        <p:tav tm="0">
                                          <p:val>
                                            <p:strVal val="#ppt_x-.2"/>
                                          </p:val>
                                        </p:tav>
                                        <p:tav tm="100000">
                                          <p:val>
                                            <p:strVal val="#ppt_x"/>
                                          </p:val>
                                        </p:tav>
                                      </p:tavLst>
                                    </p:anim>
                                    <p:anim calcmode="lin" valueType="num">
                                      <p:cBhvr>
                                        <p:cTn id="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edge">
                                      <p:cBhvr>
                                        <p:cTn id="14" dur="2000"/>
                                        <p:tgtEl>
                                          <p:spTgt spid="13"/>
                                        </p:tgtEl>
                                      </p:cBhvr>
                                    </p:animEffect>
                                  </p:childTnLst>
                                </p:cTn>
                              </p:par>
                            </p:childTnLst>
                          </p:cTn>
                        </p:par>
                        <p:par>
                          <p:cTn id="15" fill="hold">
                            <p:stCondLst>
                              <p:cond delay="2000"/>
                            </p:stCondLst>
                            <p:childTnLst>
                              <p:par>
                                <p:cTn id="16" presetID="5" presetClass="entr" presetSubtype="1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heckerboard(across)">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edge">
                                      <p:cBhvr>
                                        <p:cTn id="23" dur="2000"/>
                                        <p:tgtEl>
                                          <p:spTgt spid="14"/>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edge">
                                      <p:cBhvr>
                                        <p:cTn id="32" dur="2000"/>
                                        <p:tgtEl>
                                          <p:spTgt spid="12"/>
                                        </p:tgtEl>
                                      </p:cBhvr>
                                    </p:animEffect>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edge">
                                      <p:cBhvr>
                                        <p:cTn id="42" dur="2000"/>
                                        <p:tgtEl>
                                          <p:spTgt spid="16"/>
                                        </p:tgtEl>
                                      </p:cBhvr>
                                    </p:animEffect>
                                  </p:childTnLst>
                                </p:cTn>
                              </p:par>
                            </p:childTnLst>
                          </p:cTn>
                        </p:par>
                        <p:par>
                          <p:cTn id="43" fill="hold">
                            <p:stCondLst>
                              <p:cond delay="2000"/>
                            </p:stCondLst>
                            <p:childTnLst>
                              <p:par>
                                <p:cTn id="44" presetID="3" presetClass="entr" presetSubtype="1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linds(horizontal)">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5"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7</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1"/>
            <a:ext cx="7643866" cy="523220"/>
          </a:xfrm>
          <a:prstGeom prst="rect">
            <a:avLst/>
          </a:prstGeom>
        </p:spPr>
        <p:txBody>
          <a:bodyPr wrap="square">
            <a:spAutoFit/>
          </a:bodyPr>
          <a:lstStyle/>
          <a:p>
            <a:pPr marL="342900" indent="-342900">
              <a:spcBef>
                <a:spcPct val="20000"/>
              </a:spcBef>
              <a:buClr>
                <a:schemeClr val="accent1"/>
              </a:buClr>
              <a:buSzPct val="65000"/>
              <a:defRPr/>
            </a:pPr>
            <a:r>
              <a:rPr lang="tr-TR" sz="2800" b="1" dirty="0" smtClean="0">
                <a:solidFill>
                  <a:schemeClr val="bg1"/>
                </a:solidFill>
                <a:latin typeface="Arial" charset="0"/>
              </a:rPr>
              <a:t>               MEVCUT  UYGULAMA</a:t>
            </a:r>
          </a:p>
        </p:txBody>
      </p:sp>
      <p:sp>
        <p:nvSpPr>
          <p:cNvPr id="17" name="AutoShape 7"/>
          <p:cNvSpPr>
            <a:spLocks noChangeArrowheads="1"/>
          </p:cNvSpPr>
          <p:nvPr/>
        </p:nvSpPr>
        <p:spPr bwMode="auto">
          <a:xfrm>
            <a:off x="6072198" y="3643314"/>
            <a:ext cx="2214578" cy="1643074"/>
          </a:xfrm>
          <a:prstGeom prst="irregularSeal1">
            <a:avLst/>
          </a:prstGeom>
          <a:solidFill>
            <a:srgbClr val="00FFFF"/>
          </a:solidFill>
          <a:ln w="9525">
            <a:solidFill>
              <a:srgbClr val="CCFFFF"/>
            </a:solidFill>
            <a:miter lim="800000"/>
            <a:headEnd/>
            <a:tailEnd/>
          </a:ln>
          <a:scene3d>
            <a:camera prst="orthographicFront"/>
            <a:lightRig rig="threePt" dir="t"/>
          </a:scene3d>
          <a:sp3d>
            <a:bevelT prst="convex"/>
          </a:sp3d>
        </p:spPr>
        <p:txBody>
          <a:bodyPr wrap="none" anchor="ctr"/>
          <a:lstStyle/>
          <a:p>
            <a:pPr algn="ctr" eaLnBrk="0" hangingPunct="0">
              <a:spcBef>
                <a:spcPct val="20000"/>
              </a:spcBef>
              <a:buClr>
                <a:schemeClr val="accent1"/>
              </a:buClr>
              <a:buSzPct val="65000"/>
              <a:buFont typeface="Wingdings" pitchFamily="2" charset="2"/>
              <a:buNone/>
            </a:pPr>
            <a:r>
              <a:rPr lang="tr-TR" sz="1500" b="1" dirty="0" smtClean="0"/>
              <a:t>Atık Kabul</a:t>
            </a:r>
            <a:endParaRPr lang="tr-TR" sz="1500" b="1" dirty="0"/>
          </a:p>
          <a:p>
            <a:pPr algn="ctr" eaLnBrk="0" hangingPunct="0">
              <a:spcBef>
                <a:spcPct val="20000"/>
              </a:spcBef>
              <a:buClr>
                <a:schemeClr val="accent1"/>
              </a:buClr>
              <a:buSzPct val="65000"/>
              <a:buFont typeface="Wingdings" pitchFamily="2" charset="2"/>
              <a:buNone/>
            </a:pPr>
            <a:r>
              <a:rPr lang="tr-TR" sz="1500" b="1" dirty="0"/>
              <a:t>Tesisi </a:t>
            </a:r>
          </a:p>
        </p:txBody>
      </p:sp>
      <p:sp>
        <p:nvSpPr>
          <p:cNvPr id="18" name="AutoShape 10"/>
          <p:cNvSpPr>
            <a:spLocks noChangeArrowheads="1"/>
          </p:cNvSpPr>
          <p:nvPr/>
        </p:nvSpPr>
        <p:spPr bwMode="auto">
          <a:xfrm>
            <a:off x="2571736" y="4429132"/>
            <a:ext cx="2257428" cy="1714520"/>
          </a:xfrm>
          <a:prstGeom prst="irregularSeal1">
            <a:avLst/>
          </a:prstGeom>
          <a:solidFill>
            <a:srgbClr val="99CCFF"/>
          </a:solidFill>
          <a:ln w="9525">
            <a:solidFill>
              <a:srgbClr val="99CCFF"/>
            </a:solidFill>
            <a:miter lim="800000"/>
            <a:headEnd/>
            <a:tailEnd/>
          </a:ln>
          <a:scene3d>
            <a:camera prst="orthographicFront"/>
            <a:lightRig rig="threePt" dir="t"/>
          </a:scene3d>
          <a:sp3d>
            <a:bevelT prst="convex"/>
          </a:sp3d>
        </p:spPr>
        <p:txBody>
          <a:bodyPr wrap="none" anchor="ctr"/>
          <a:lstStyle/>
          <a:p>
            <a:pPr algn="ctr" eaLnBrk="0" hangingPunct="0">
              <a:spcBef>
                <a:spcPct val="20000"/>
              </a:spcBef>
              <a:buClr>
                <a:schemeClr val="accent1"/>
              </a:buClr>
              <a:buSzPct val="65000"/>
              <a:buFont typeface="Wingdings" pitchFamily="2" charset="2"/>
              <a:buNone/>
            </a:pPr>
            <a:r>
              <a:rPr lang="tr-TR" sz="1500" b="1" dirty="0"/>
              <a:t>Atık</a:t>
            </a:r>
          </a:p>
          <a:p>
            <a:pPr algn="ctr" eaLnBrk="0" hangingPunct="0">
              <a:spcBef>
                <a:spcPct val="20000"/>
              </a:spcBef>
              <a:buClr>
                <a:schemeClr val="accent1"/>
              </a:buClr>
              <a:buSzPct val="65000"/>
              <a:buFont typeface="Wingdings" pitchFamily="2" charset="2"/>
              <a:buNone/>
            </a:pPr>
            <a:r>
              <a:rPr lang="tr-TR" sz="1500" b="1" dirty="0"/>
              <a:t>lisansları</a:t>
            </a:r>
          </a:p>
        </p:txBody>
      </p:sp>
      <p:pic>
        <p:nvPicPr>
          <p:cNvPr id="19" name="Picture 9" descr="C:\Documents and Settings\ykaraca\Belgelerim\Resimlerim\Microsoft Clip Organizer\j0282802.gif"/>
          <p:cNvPicPr>
            <a:picLocks noChangeAspect="1" noChangeArrowheads="1" noCrop="1"/>
          </p:cNvPicPr>
          <p:nvPr/>
        </p:nvPicPr>
        <p:blipFill>
          <a:blip r:embed="rId2" cstate="print"/>
          <a:srcRect/>
          <a:stretch>
            <a:fillRect/>
          </a:stretch>
        </p:blipFill>
        <p:spPr bwMode="auto">
          <a:xfrm>
            <a:off x="914400" y="2209800"/>
            <a:ext cx="1409700" cy="1409700"/>
          </a:xfrm>
          <a:prstGeom prst="rect">
            <a:avLst/>
          </a:prstGeom>
          <a:ln>
            <a:noFill/>
          </a:ln>
          <a:effectLst>
            <a:outerShdw blurRad="292100" dist="139700" dir="2700000" algn="tl" rotWithShape="0">
              <a:srgbClr val="333333">
                <a:alpha val="65000"/>
              </a:srgbClr>
            </a:outerShdw>
          </a:effectLst>
        </p:spPr>
      </p:pic>
      <p:pic>
        <p:nvPicPr>
          <p:cNvPr id="21" name="Picture 8" descr="j0318135"/>
          <p:cNvPicPr>
            <a:picLocks noChangeAspect="1" noChangeArrowheads="1" noCrop="1"/>
          </p:cNvPicPr>
          <p:nvPr/>
        </p:nvPicPr>
        <p:blipFill>
          <a:blip r:embed="rId3" cstate="print"/>
          <a:srcRect/>
          <a:stretch>
            <a:fillRect/>
          </a:stretch>
        </p:blipFill>
        <p:spPr bwMode="auto">
          <a:xfrm>
            <a:off x="1143000" y="4114800"/>
            <a:ext cx="1219200" cy="1219200"/>
          </a:xfrm>
          <a:prstGeom prst="rect">
            <a:avLst/>
          </a:prstGeom>
          <a:ln>
            <a:noFill/>
          </a:ln>
          <a:effectLst>
            <a:outerShdw blurRad="292100" dist="139700" dir="2700000" algn="tl" rotWithShape="0">
              <a:srgbClr val="333333">
                <a:alpha val="65000"/>
              </a:srgbClr>
            </a:outerShdw>
          </a:effectLst>
        </p:spPr>
      </p:pic>
      <p:pic>
        <p:nvPicPr>
          <p:cNvPr id="22" name="Picture 7" descr="j0205362"/>
          <p:cNvPicPr>
            <a:picLocks noChangeAspect="1" noChangeArrowheads="1" noCrop="1"/>
          </p:cNvPicPr>
          <p:nvPr/>
        </p:nvPicPr>
        <p:blipFill>
          <a:blip r:embed="rId4" cstate="print"/>
          <a:srcRect/>
          <a:stretch>
            <a:fillRect/>
          </a:stretch>
        </p:blipFill>
        <p:spPr bwMode="auto">
          <a:xfrm>
            <a:off x="2514600" y="3124200"/>
            <a:ext cx="1076325" cy="1076325"/>
          </a:xfrm>
          <a:prstGeom prst="rect">
            <a:avLst/>
          </a:prstGeom>
          <a:ln>
            <a:noFill/>
          </a:ln>
          <a:effectLst>
            <a:outerShdw blurRad="292100" dist="139700" dir="2700000" algn="tl" rotWithShape="0">
              <a:srgbClr val="333333">
                <a:alpha val="65000"/>
              </a:srgbClr>
            </a:outerShdw>
          </a:effectLst>
        </p:spPr>
      </p:pic>
      <p:pic>
        <p:nvPicPr>
          <p:cNvPr id="23" name="Picture 4" descr="C:\Documents and Settings\ykaraca\Belgelerim\Resimlerim\Microsoft Clip Organizer\j0296968.gif"/>
          <p:cNvPicPr>
            <a:picLocks noChangeAspect="1" noChangeArrowheads="1" noCrop="1"/>
          </p:cNvPicPr>
          <p:nvPr/>
        </p:nvPicPr>
        <p:blipFill>
          <a:blip r:embed="rId5" cstate="print"/>
          <a:srcRect/>
          <a:stretch>
            <a:fillRect/>
          </a:stretch>
        </p:blipFill>
        <p:spPr bwMode="auto">
          <a:xfrm>
            <a:off x="6324600" y="2514600"/>
            <a:ext cx="1447800" cy="960438"/>
          </a:xfrm>
          <a:prstGeom prst="rect">
            <a:avLst/>
          </a:prstGeom>
          <a:ln>
            <a:noFill/>
          </a:ln>
          <a:effectLst>
            <a:outerShdw blurRad="292100" dist="139700" dir="2700000" algn="tl" rotWithShape="0">
              <a:srgbClr val="333333">
                <a:alpha val="65000"/>
              </a:srgbClr>
            </a:outerShdw>
          </a:effectLst>
        </p:spPr>
      </p:pic>
      <p:sp>
        <p:nvSpPr>
          <p:cNvPr id="13"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pPr>
              <a:spcBef>
                <a:spcPct val="20000"/>
              </a:spcBef>
              <a:buClr>
                <a:schemeClr val="accent1"/>
              </a:buClr>
              <a:buSzPct val="65000"/>
              <a:buFont typeface="Wingdings" pitchFamily="2" charset="2"/>
              <a:buNone/>
              <a:defRPr/>
            </a:pPr>
            <a:r>
              <a:rPr lang="tr-TR" sz="2000" b="1" dirty="0" smtClean="0"/>
              <a:t>LİSANSLAR</a:t>
            </a:r>
            <a:endParaRPr lang="tr-TR" sz="2000" b="1"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edge">
                                      <p:cBhvr>
                                        <p:cTn id="14" dur="2000"/>
                                        <p:tgtEl>
                                          <p:spTgt spid="19"/>
                                        </p:tgtEl>
                                      </p:cBhvr>
                                    </p:animEffect>
                                  </p:childTnLst>
                                </p:cTn>
                              </p:par>
                              <p:par>
                                <p:cTn id="15" presetID="20"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edge">
                                      <p:cBhvr>
                                        <p:cTn id="17" dur="2000"/>
                                        <p:tgtEl>
                                          <p:spTgt spid="21"/>
                                        </p:tgtEl>
                                      </p:cBhvr>
                                    </p:animEffect>
                                  </p:childTnLst>
                                </p:cTn>
                              </p:par>
                              <p:par>
                                <p:cTn id="18" presetID="2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edge">
                                      <p:cBhvr>
                                        <p:cTn id="20" dur="2000"/>
                                        <p:tgtEl>
                                          <p:spTgt spid="22"/>
                                        </p:tgtEl>
                                      </p:cBhvr>
                                    </p:animEffect>
                                  </p:childTnLst>
                                </p:cTn>
                              </p:par>
                            </p:childTnLst>
                          </p:cTn>
                        </p:par>
                        <p:par>
                          <p:cTn id="21" fill="hold">
                            <p:stCondLst>
                              <p:cond delay="2000"/>
                            </p:stCondLst>
                            <p:childTnLst>
                              <p:par>
                                <p:cTn id="22" presetID="6"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circle(in)">
                                      <p:cBhvr>
                                        <p:cTn id="24" dur="20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edge">
                                      <p:cBhvr>
                                        <p:cTn id="29" dur="2000"/>
                                        <p:tgtEl>
                                          <p:spTgt spid="23"/>
                                        </p:tgtEl>
                                      </p:cBhvr>
                                    </p:animEffect>
                                  </p:childTnLst>
                                </p:cTn>
                              </p:par>
                            </p:childTnLst>
                          </p:cTn>
                        </p:par>
                        <p:par>
                          <p:cTn id="30" fill="hold">
                            <p:stCondLst>
                              <p:cond delay="2000"/>
                            </p:stCondLst>
                            <p:childTnLst>
                              <p:par>
                                <p:cTn id="31" presetID="4"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ox(in)">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8</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0"/>
            <a:ext cx="7715304" cy="523220"/>
          </a:xfrm>
          <a:prstGeom prst="rect">
            <a:avLst/>
          </a:prstGeom>
        </p:spPr>
        <p:txBody>
          <a:bodyPr wrap="square">
            <a:spAutoFit/>
          </a:bodyPr>
          <a:lstStyle/>
          <a:p>
            <a:pPr marL="342900" indent="-342900">
              <a:spcBef>
                <a:spcPct val="20000"/>
              </a:spcBef>
              <a:buClr>
                <a:schemeClr val="accent1"/>
              </a:buClr>
              <a:buSzPct val="65000"/>
              <a:defRPr/>
            </a:pPr>
            <a:r>
              <a:rPr lang="tr-TR" sz="2800" b="1" dirty="0" smtClean="0">
                <a:solidFill>
                  <a:schemeClr val="bg1"/>
                </a:solidFill>
                <a:latin typeface="Arial" charset="0"/>
              </a:rPr>
              <a:t>               MEVCUT  UYGULAMA</a:t>
            </a:r>
          </a:p>
        </p:txBody>
      </p:sp>
      <p:graphicFrame>
        <p:nvGraphicFramePr>
          <p:cNvPr id="13" name="12 Diyagram"/>
          <p:cNvGraphicFramePr/>
          <p:nvPr/>
        </p:nvGraphicFramePr>
        <p:xfrm>
          <a:off x="714348" y="2643182"/>
          <a:ext cx="3962400" cy="3214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4" name="13 Diyagram"/>
          <p:cNvGraphicFramePr/>
          <p:nvPr/>
        </p:nvGraphicFramePr>
        <p:xfrm>
          <a:off x="4829148" y="2566982"/>
          <a:ext cx="3962400" cy="33528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0" name="Rectangle 92"/>
          <p:cNvSpPr txBox="1">
            <a:spLocks noChangeArrowheads="1"/>
          </p:cNvSpPr>
          <p:nvPr/>
        </p:nvSpPr>
        <p:spPr bwMode="auto">
          <a:xfrm>
            <a:off x="642910" y="714356"/>
            <a:ext cx="7858180" cy="428628"/>
          </a:xfrm>
          <a:prstGeom prst="rect">
            <a:avLst/>
          </a:prstGeom>
          <a:ln w="9525" cmpd="thickThin">
            <a:solidFill>
              <a:schemeClr val="tx1"/>
            </a:solidFill>
            <a:headEnd/>
            <a:tailEnd/>
          </a:ln>
        </p:spPr>
        <p:style>
          <a:lnRef idx="1">
            <a:schemeClr val="accent1"/>
          </a:lnRef>
          <a:fillRef idx="2">
            <a:schemeClr val="accent1"/>
          </a:fillRef>
          <a:effectRef idx="1">
            <a:schemeClr val="accent1"/>
          </a:effectRef>
          <a:fontRef idx="minor">
            <a:schemeClr val="dk1"/>
          </a:fontRef>
        </p:style>
        <p:txBody>
          <a:bodyPr anchor="ctr">
            <a:normAutofit/>
          </a:bodyPr>
          <a:lstStyle/>
          <a:p>
            <a:pPr>
              <a:spcBef>
                <a:spcPct val="20000"/>
              </a:spcBef>
              <a:buClr>
                <a:schemeClr val="accent1"/>
              </a:buClr>
              <a:buSzPct val="65000"/>
              <a:buFont typeface="Wingdings" pitchFamily="2" charset="2"/>
              <a:buNone/>
              <a:defRPr/>
            </a:pPr>
            <a:r>
              <a:rPr lang="tr-TR" sz="2000" b="1" dirty="0" smtClean="0"/>
              <a:t>İLGİLİ YÖNETMELİKLER</a:t>
            </a:r>
            <a:endParaRPr lang="tr-TR" sz="2000" b="1" dirty="0"/>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Graphic spid="14" grpId="0">
        <p:bldAsOne/>
      </p:bldGraphic>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fld id="{64B931D3-84E8-4415-89DB-FE79BE10C006}" type="slidenum">
              <a:rPr lang="tr-TR" smtClean="0">
                <a:solidFill>
                  <a:schemeClr val="bg1"/>
                </a:solidFill>
              </a:rPr>
              <a:pPr/>
              <a:t>9</a:t>
            </a:fld>
            <a:endParaRPr lang="tr-TR" dirty="0">
              <a:solidFill>
                <a:schemeClr val="bg1"/>
              </a:solidFill>
            </a:endParaRPr>
          </a:p>
        </p:txBody>
      </p:sp>
      <p:sp>
        <p:nvSpPr>
          <p:cNvPr id="6" name="5 Altbilgi Yer Tutucusu"/>
          <p:cNvSpPr>
            <a:spLocks noGrp="1"/>
          </p:cNvSpPr>
          <p:nvPr>
            <p:ph type="ftr" sz="quarter" idx="12"/>
          </p:nvPr>
        </p:nvSpPr>
        <p:spPr/>
        <p:txBody>
          <a:bodyPr/>
          <a:lstStyle/>
          <a:p>
            <a:r>
              <a:rPr lang="tr-TR" dirty="0" smtClean="0">
                <a:solidFill>
                  <a:schemeClr val="bg1"/>
                </a:solidFill>
              </a:rPr>
              <a:t>Çevre  Yönetimi Genel Müdürlüğü / ÖDD</a:t>
            </a:r>
            <a:endParaRPr lang="tr-TR" dirty="0">
              <a:solidFill>
                <a:schemeClr val="bg1"/>
              </a:solidFill>
            </a:endParaRPr>
          </a:p>
        </p:txBody>
      </p:sp>
      <p:sp>
        <p:nvSpPr>
          <p:cNvPr id="7" name="6 Dikdörtgen"/>
          <p:cNvSpPr/>
          <p:nvPr/>
        </p:nvSpPr>
        <p:spPr>
          <a:xfrm>
            <a:off x="714348" y="0"/>
            <a:ext cx="7786742" cy="523220"/>
          </a:xfrm>
          <a:prstGeom prst="rect">
            <a:avLst/>
          </a:prstGeom>
        </p:spPr>
        <p:txBody>
          <a:bodyPr wrap="square">
            <a:spAutoFit/>
          </a:bodyPr>
          <a:lstStyle/>
          <a:p>
            <a:pPr marL="342900" indent="-342900">
              <a:spcBef>
                <a:spcPct val="20000"/>
              </a:spcBef>
              <a:buClr>
                <a:schemeClr val="accent1"/>
              </a:buClr>
              <a:buSzPct val="65000"/>
              <a:defRPr/>
            </a:pPr>
            <a:r>
              <a:rPr lang="tr-TR" sz="2800" b="1" dirty="0" smtClean="0">
                <a:solidFill>
                  <a:schemeClr val="bg1"/>
                </a:solidFill>
                <a:latin typeface="Arial" charset="0"/>
              </a:rPr>
              <a:t>               MEVCUT  UYGULAMA</a:t>
            </a:r>
          </a:p>
        </p:txBody>
      </p:sp>
      <p:pic>
        <p:nvPicPr>
          <p:cNvPr id="13" name="Picture 2" descr="Picture2"/>
          <p:cNvPicPr>
            <a:picLocks noChangeAspect="1" noChangeArrowheads="1"/>
          </p:cNvPicPr>
          <p:nvPr/>
        </p:nvPicPr>
        <p:blipFill>
          <a:blip r:embed="rId2" cstate="print"/>
          <a:srcRect/>
          <a:stretch>
            <a:fillRect/>
          </a:stretch>
        </p:blipFill>
        <p:spPr bwMode="auto">
          <a:xfrm>
            <a:off x="1000100" y="1714488"/>
            <a:ext cx="7000924" cy="3714776"/>
          </a:xfrm>
          <a:prstGeom prst="rect">
            <a:avLst/>
          </a:prstGeom>
          <a:noFill/>
          <a:ln w="9525">
            <a:noFill/>
            <a:miter lim="800000"/>
            <a:headEnd/>
            <a:tailEnd/>
          </a:ln>
        </p:spPr>
      </p:pic>
      <p:pic>
        <p:nvPicPr>
          <p:cNvPr id="14" name="Picture 9" descr="C:\Documents and Settings\ykaraca\Belgelerim\Resimlerim\Microsoft Clip Organizer\j0282802.gif"/>
          <p:cNvPicPr>
            <a:picLocks noChangeAspect="1" noChangeArrowheads="1" noCrop="1"/>
          </p:cNvPicPr>
          <p:nvPr/>
        </p:nvPicPr>
        <p:blipFill>
          <a:blip r:embed="rId3" cstate="print"/>
          <a:srcRect/>
          <a:stretch>
            <a:fillRect/>
          </a:stretch>
        </p:blipFill>
        <p:spPr bwMode="auto">
          <a:xfrm>
            <a:off x="1495428" y="1995478"/>
            <a:ext cx="1295400" cy="1295400"/>
          </a:xfrm>
          <a:prstGeom prst="rect">
            <a:avLst/>
          </a:prstGeom>
          <a:ln>
            <a:noFill/>
          </a:ln>
          <a:effectLst>
            <a:outerShdw blurRad="292100" dist="139700" dir="2700000" algn="tl" rotWithShape="0">
              <a:srgbClr val="333333">
                <a:alpha val="65000"/>
              </a:srgbClr>
            </a:outerShdw>
          </a:effectLst>
        </p:spPr>
      </p:pic>
      <p:pic>
        <p:nvPicPr>
          <p:cNvPr id="16" name="Picture 8" descr="j0318135"/>
          <p:cNvPicPr>
            <a:picLocks noChangeAspect="1" noChangeArrowheads="1" noCrop="1"/>
          </p:cNvPicPr>
          <p:nvPr/>
        </p:nvPicPr>
        <p:blipFill>
          <a:blip r:embed="rId4" cstate="print"/>
          <a:srcRect/>
          <a:stretch>
            <a:fillRect/>
          </a:stretch>
        </p:blipFill>
        <p:spPr bwMode="auto">
          <a:xfrm>
            <a:off x="3095628" y="2071678"/>
            <a:ext cx="1066800" cy="1066800"/>
          </a:xfrm>
          <a:prstGeom prst="rect">
            <a:avLst/>
          </a:prstGeom>
          <a:ln>
            <a:noFill/>
          </a:ln>
          <a:effectLst>
            <a:outerShdw blurRad="292100" dist="139700" dir="2700000" algn="tl" rotWithShape="0">
              <a:srgbClr val="333333">
                <a:alpha val="65000"/>
              </a:srgbClr>
            </a:outerShdw>
          </a:effectLst>
        </p:spPr>
      </p:pic>
      <p:pic>
        <p:nvPicPr>
          <p:cNvPr id="17" name="Picture 7" descr="j0205362"/>
          <p:cNvPicPr>
            <a:picLocks noChangeAspect="1" noChangeArrowheads="1" noCrop="1"/>
          </p:cNvPicPr>
          <p:nvPr/>
        </p:nvPicPr>
        <p:blipFill>
          <a:blip r:embed="rId5" cstate="print"/>
          <a:srcRect/>
          <a:stretch>
            <a:fillRect/>
          </a:stretch>
        </p:blipFill>
        <p:spPr bwMode="auto">
          <a:xfrm>
            <a:off x="3095628" y="3900478"/>
            <a:ext cx="914400" cy="914400"/>
          </a:xfrm>
          <a:prstGeom prst="rect">
            <a:avLst/>
          </a:prstGeom>
          <a:ln>
            <a:noFill/>
          </a:ln>
          <a:effectLst>
            <a:outerShdw blurRad="292100" dist="139700" dir="2700000" algn="tl" rotWithShape="0">
              <a:srgbClr val="333333">
                <a:alpha val="65000"/>
              </a:srgbClr>
            </a:outerShdw>
          </a:effectLst>
        </p:spPr>
      </p:pic>
      <p:pic>
        <p:nvPicPr>
          <p:cNvPr id="18" name="Picture 3" descr="C:\Documents and Settings\ykaraca\Belgelerim\Resimlerim\Microsoft Clip Organizer\j0234722.gif"/>
          <p:cNvPicPr>
            <a:picLocks noChangeAspect="1" noChangeArrowheads="1" noCrop="1"/>
          </p:cNvPicPr>
          <p:nvPr/>
        </p:nvPicPr>
        <p:blipFill>
          <a:blip r:embed="rId6" cstate="print"/>
          <a:srcRect/>
          <a:stretch>
            <a:fillRect/>
          </a:stretch>
        </p:blipFill>
        <p:spPr bwMode="auto">
          <a:xfrm>
            <a:off x="6677028" y="2224078"/>
            <a:ext cx="1143000" cy="1066800"/>
          </a:xfrm>
          <a:prstGeom prst="rect">
            <a:avLst/>
          </a:prstGeom>
          <a:ln>
            <a:noFill/>
          </a:ln>
          <a:effectLst>
            <a:outerShdw blurRad="292100" dist="139700" dir="2700000" algn="tl" rotWithShape="0">
              <a:srgbClr val="333333">
                <a:alpha val="65000"/>
              </a:srgbClr>
            </a:outerShdw>
          </a:effectLst>
        </p:spPr>
      </p:pic>
      <p:pic>
        <p:nvPicPr>
          <p:cNvPr id="19" name="Picture 5" descr="C:\Documents and Settings\ykaraca\Belgelerim\Resimlerim\Microsoft Clip Organizer\j0336585.gif"/>
          <p:cNvPicPr>
            <a:picLocks noChangeAspect="1" noChangeArrowheads="1" noCrop="1"/>
          </p:cNvPicPr>
          <p:nvPr/>
        </p:nvPicPr>
        <p:blipFill>
          <a:blip r:embed="rId7" cstate="print"/>
          <a:srcRect/>
          <a:stretch>
            <a:fillRect/>
          </a:stretch>
        </p:blipFill>
        <p:spPr bwMode="auto">
          <a:xfrm>
            <a:off x="1266828" y="3900478"/>
            <a:ext cx="1219200" cy="1066800"/>
          </a:xfrm>
          <a:prstGeom prst="rect">
            <a:avLst/>
          </a:prstGeom>
          <a:ln>
            <a:noFill/>
          </a:ln>
          <a:effectLst>
            <a:outerShdw blurRad="292100" dist="139700" dir="2700000" algn="tl" rotWithShape="0">
              <a:srgbClr val="333333">
                <a:alpha val="65000"/>
              </a:srgbClr>
            </a:outerShdw>
          </a:effectLst>
        </p:spPr>
      </p:pic>
      <p:pic>
        <p:nvPicPr>
          <p:cNvPr id="21" name="Picture 4" descr="C:\Documents and Settings\ykaraca\Belgelerim\Resimlerim\Microsoft Clip Organizer\j0296968.gif"/>
          <p:cNvPicPr>
            <a:picLocks noChangeAspect="1" noChangeArrowheads="1" noCrop="1"/>
          </p:cNvPicPr>
          <p:nvPr/>
        </p:nvPicPr>
        <p:blipFill>
          <a:blip r:embed="rId8" cstate="print"/>
          <a:srcRect/>
          <a:stretch>
            <a:fillRect/>
          </a:stretch>
        </p:blipFill>
        <p:spPr bwMode="auto">
          <a:xfrm>
            <a:off x="4695828" y="3900478"/>
            <a:ext cx="1447800" cy="960438"/>
          </a:xfrm>
          <a:prstGeom prst="rect">
            <a:avLst/>
          </a:prstGeom>
          <a:ln>
            <a:noFill/>
          </a:ln>
          <a:effectLst>
            <a:outerShdw blurRad="292100" dist="139700" dir="2700000" algn="tl" rotWithShape="0">
              <a:srgbClr val="333333">
                <a:alpha val="65000"/>
              </a:srgbClr>
            </a:outerShdw>
          </a:effectLst>
        </p:spPr>
      </p:pic>
      <p:pic>
        <p:nvPicPr>
          <p:cNvPr id="22" name="Picture 4" descr="C:\Documents and Settings\ykaraca\Belgelerim\Resimlerim\Microsoft Clip Organizer\j0283619.gif"/>
          <p:cNvPicPr>
            <a:picLocks noChangeAspect="1" noChangeArrowheads="1" noCrop="1"/>
          </p:cNvPicPr>
          <p:nvPr/>
        </p:nvPicPr>
        <p:blipFill>
          <a:blip r:embed="rId9" cstate="print"/>
          <a:srcRect/>
          <a:stretch>
            <a:fillRect/>
          </a:stretch>
        </p:blipFill>
        <p:spPr bwMode="auto">
          <a:xfrm>
            <a:off x="5000628" y="2071678"/>
            <a:ext cx="1073150" cy="1371600"/>
          </a:xfrm>
          <a:prstGeom prst="rect">
            <a:avLst/>
          </a:prstGeom>
          <a:noFill/>
          <a:ln w="9525">
            <a:noFill/>
            <a:miter lim="800000"/>
            <a:headEnd/>
            <a:tailEnd/>
          </a:ln>
        </p:spPr>
      </p:pic>
      <p:pic>
        <p:nvPicPr>
          <p:cNvPr id="23" name="Picture 6" descr="C:\Documents and Settings\ykaraca\Belgelerim\Resimlerim\Microsoft Clip Organizer\j0296926.gif"/>
          <p:cNvPicPr>
            <a:picLocks noChangeAspect="1" noChangeArrowheads="1" noCrop="1"/>
          </p:cNvPicPr>
          <p:nvPr/>
        </p:nvPicPr>
        <p:blipFill>
          <a:blip r:embed="rId10" cstate="print"/>
          <a:srcRect/>
          <a:stretch>
            <a:fillRect/>
          </a:stretch>
        </p:blipFill>
        <p:spPr bwMode="auto">
          <a:xfrm>
            <a:off x="6524628" y="4205278"/>
            <a:ext cx="1143000" cy="942975"/>
          </a:xfrm>
          <a:prstGeom prst="rect">
            <a:avLst/>
          </a:prstGeom>
          <a:noFill/>
          <a:ln w="9525">
            <a:noFill/>
            <a:miter lim="800000"/>
            <a:headEnd/>
            <a:tailEnd/>
          </a:ln>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xit" presetSubtype="0" decel="50000" fill="hold" nodeType="clickEffect">
                                  <p:stCondLst>
                                    <p:cond delay="0"/>
                                  </p:stCondLst>
                                  <p:childTnLst>
                                    <p:anim calcmode="lin" valueType="num">
                                      <p:cBhvr>
                                        <p:cTn id="6" dur="1000"/>
                                        <p:tgtEl>
                                          <p:spTgt spid="14"/>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7" dur="1000"/>
                                        <p:tgtEl>
                                          <p:spTgt spid="14"/>
                                        </p:tgtEl>
                                        <p:attrNameLst>
                                          <p:attrName>ppt_x</p:attrName>
                                        </p:attrNameLst>
                                      </p:cBhvr>
                                      <p:tavLst>
                                        <p:tav tm="0">
                                          <p:val>
                                            <p:strVal val="ppt_x"/>
                                          </p:val>
                                        </p:tav>
                                        <p:tav tm="50000">
                                          <p:val>
                                            <p:fltVal val="0.95"/>
                                          </p:val>
                                        </p:tav>
                                        <p:tav tm="100000">
                                          <p:val>
                                            <p:fltVal val="-1"/>
                                          </p:val>
                                        </p:tav>
                                      </p:tavLst>
                                    </p:anim>
                                    <p:anim calcmode="lin" valueType="num">
                                      <p:cBhvr>
                                        <p:cTn id="8" dur="1000"/>
                                        <p:tgtEl>
                                          <p:spTgt spid="14"/>
                                        </p:tgtEl>
                                        <p:attrNameLst>
                                          <p:attrName>ppt_y</p:attrName>
                                        </p:attrNameLst>
                                      </p:cBhvr>
                                      <p:tavLst>
                                        <p:tav tm="0">
                                          <p:val>
                                            <p:strVal val="ppt_y"/>
                                          </p:val>
                                        </p:tav>
                                        <p:tav tm="100000">
                                          <p:val>
                                            <p:strVal val="ppt_y"/>
                                          </p:val>
                                        </p:tav>
                                      </p:tavLst>
                                    </p:anim>
                                    <p:animEffect transition="out" filter="fade">
                                      <p:cBhvr>
                                        <p:cTn id="9" dur="1000"/>
                                        <p:tgtEl>
                                          <p:spTgt spid="14"/>
                                        </p:tgtEl>
                                      </p:cBhvr>
                                    </p:animEffect>
                                    <p:set>
                                      <p:cBhvr>
                                        <p:cTn id="10" dur="1" fill="hold">
                                          <p:stCondLst>
                                            <p:cond delay="999"/>
                                          </p:stCondLst>
                                        </p:cTn>
                                        <p:tgtEl>
                                          <p:spTgt spid="14"/>
                                        </p:tgtEl>
                                        <p:attrNameLst>
                                          <p:attrName>style.visibility</p:attrName>
                                        </p:attrNameLst>
                                      </p:cBhvr>
                                      <p:to>
                                        <p:strVal val="hidden"/>
                                      </p:to>
                                    </p:set>
                                  </p:childTnLst>
                                </p:cTn>
                              </p:par>
                              <p:par>
                                <p:cTn id="11" presetID="48" presetClass="exit" presetSubtype="0" decel="50000" fill="hold" nodeType="withEffect">
                                  <p:stCondLst>
                                    <p:cond delay="0"/>
                                  </p:stCondLst>
                                  <p:childTnLst>
                                    <p:anim calcmode="lin" valueType="num">
                                      <p:cBhvr>
                                        <p:cTn id="12" dur="1000"/>
                                        <p:tgtEl>
                                          <p:spTgt spid="16"/>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13" dur="1000"/>
                                        <p:tgtEl>
                                          <p:spTgt spid="16"/>
                                        </p:tgtEl>
                                        <p:attrNameLst>
                                          <p:attrName>ppt_x</p:attrName>
                                        </p:attrNameLst>
                                      </p:cBhvr>
                                      <p:tavLst>
                                        <p:tav tm="0">
                                          <p:val>
                                            <p:strVal val="ppt_x"/>
                                          </p:val>
                                        </p:tav>
                                        <p:tav tm="50000">
                                          <p:val>
                                            <p:fltVal val="0.95"/>
                                          </p:val>
                                        </p:tav>
                                        <p:tav tm="100000">
                                          <p:val>
                                            <p:fltVal val="-1"/>
                                          </p:val>
                                        </p:tav>
                                      </p:tavLst>
                                    </p:anim>
                                    <p:anim calcmode="lin" valueType="num">
                                      <p:cBhvr>
                                        <p:cTn id="14" dur="1000"/>
                                        <p:tgtEl>
                                          <p:spTgt spid="16"/>
                                        </p:tgtEl>
                                        <p:attrNameLst>
                                          <p:attrName>ppt_y</p:attrName>
                                        </p:attrNameLst>
                                      </p:cBhvr>
                                      <p:tavLst>
                                        <p:tav tm="0">
                                          <p:val>
                                            <p:strVal val="ppt_y"/>
                                          </p:val>
                                        </p:tav>
                                        <p:tav tm="100000">
                                          <p:val>
                                            <p:strVal val="ppt_y"/>
                                          </p:val>
                                        </p:tav>
                                      </p:tavLst>
                                    </p:anim>
                                    <p:animEffect transition="out" filter="fade">
                                      <p:cBhvr>
                                        <p:cTn id="15" dur="1000"/>
                                        <p:tgtEl>
                                          <p:spTgt spid="16"/>
                                        </p:tgtEl>
                                      </p:cBhvr>
                                    </p:animEffect>
                                    <p:set>
                                      <p:cBhvr>
                                        <p:cTn id="16" dur="1" fill="hold">
                                          <p:stCondLst>
                                            <p:cond delay="999"/>
                                          </p:stCondLst>
                                        </p:cTn>
                                        <p:tgtEl>
                                          <p:spTgt spid="16"/>
                                        </p:tgtEl>
                                        <p:attrNameLst>
                                          <p:attrName>style.visibility</p:attrName>
                                        </p:attrNameLst>
                                      </p:cBhvr>
                                      <p:to>
                                        <p:strVal val="hidden"/>
                                      </p:to>
                                    </p:set>
                                  </p:childTnLst>
                                </p:cTn>
                              </p:par>
                              <p:par>
                                <p:cTn id="17" presetID="48" presetClass="exit" presetSubtype="0" decel="50000" fill="hold" nodeType="withEffect">
                                  <p:stCondLst>
                                    <p:cond delay="0"/>
                                  </p:stCondLst>
                                  <p:childTnLst>
                                    <p:anim calcmode="lin" valueType="num">
                                      <p:cBhvr>
                                        <p:cTn id="18" dur="1000"/>
                                        <p:tgtEl>
                                          <p:spTgt spid="17"/>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19" dur="1000"/>
                                        <p:tgtEl>
                                          <p:spTgt spid="17"/>
                                        </p:tgtEl>
                                        <p:attrNameLst>
                                          <p:attrName>ppt_x</p:attrName>
                                        </p:attrNameLst>
                                      </p:cBhvr>
                                      <p:tavLst>
                                        <p:tav tm="0">
                                          <p:val>
                                            <p:strVal val="ppt_x"/>
                                          </p:val>
                                        </p:tav>
                                        <p:tav tm="50000">
                                          <p:val>
                                            <p:fltVal val="0.95"/>
                                          </p:val>
                                        </p:tav>
                                        <p:tav tm="100000">
                                          <p:val>
                                            <p:fltVal val="-1"/>
                                          </p:val>
                                        </p:tav>
                                      </p:tavLst>
                                    </p:anim>
                                    <p:anim calcmode="lin" valueType="num">
                                      <p:cBhvr>
                                        <p:cTn id="20" dur="1000"/>
                                        <p:tgtEl>
                                          <p:spTgt spid="17"/>
                                        </p:tgtEl>
                                        <p:attrNameLst>
                                          <p:attrName>ppt_y</p:attrName>
                                        </p:attrNameLst>
                                      </p:cBhvr>
                                      <p:tavLst>
                                        <p:tav tm="0">
                                          <p:val>
                                            <p:strVal val="ppt_y"/>
                                          </p:val>
                                        </p:tav>
                                        <p:tav tm="100000">
                                          <p:val>
                                            <p:strVal val="ppt_y"/>
                                          </p:val>
                                        </p:tav>
                                      </p:tavLst>
                                    </p:anim>
                                    <p:animEffect transition="out" filter="fade">
                                      <p:cBhvr>
                                        <p:cTn id="21" dur="1000"/>
                                        <p:tgtEl>
                                          <p:spTgt spid="17"/>
                                        </p:tgtEl>
                                      </p:cBhvr>
                                    </p:animEffect>
                                    <p:set>
                                      <p:cBhvr>
                                        <p:cTn id="22" dur="1" fill="hold">
                                          <p:stCondLst>
                                            <p:cond delay="999"/>
                                          </p:stCondLst>
                                        </p:cTn>
                                        <p:tgtEl>
                                          <p:spTgt spid="17"/>
                                        </p:tgtEl>
                                        <p:attrNameLst>
                                          <p:attrName>style.visibility</p:attrName>
                                        </p:attrNameLst>
                                      </p:cBhvr>
                                      <p:to>
                                        <p:strVal val="hidden"/>
                                      </p:to>
                                    </p:set>
                                  </p:childTnLst>
                                </p:cTn>
                              </p:par>
                              <p:par>
                                <p:cTn id="23" presetID="48" presetClass="exit" presetSubtype="0" decel="50000" fill="hold" nodeType="withEffect">
                                  <p:stCondLst>
                                    <p:cond delay="0"/>
                                  </p:stCondLst>
                                  <p:childTnLst>
                                    <p:anim calcmode="lin" valueType="num">
                                      <p:cBhvr>
                                        <p:cTn id="24" dur="1000"/>
                                        <p:tgtEl>
                                          <p:spTgt spid="18"/>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25" dur="1000"/>
                                        <p:tgtEl>
                                          <p:spTgt spid="18"/>
                                        </p:tgtEl>
                                        <p:attrNameLst>
                                          <p:attrName>ppt_x</p:attrName>
                                        </p:attrNameLst>
                                      </p:cBhvr>
                                      <p:tavLst>
                                        <p:tav tm="0">
                                          <p:val>
                                            <p:strVal val="ppt_x"/>
                                          </p:val>
                                        </p:tav>
                                        <p:tav tm="50000">
                                          <p:val>
                                            <p:fltVal val="0.95"/>
                                          </p:val>
                                        </p:tav>
                                        <p:tav tm="100000">
                                          <p:val>
                                            <p:fltVal val="-1"/>
                                          </p:val>
                                        </p:tav>
                                      </p:tavLst>
                                    </p:anim>
                                    <p:anim calcmode="lin" valueType="num">
                                      <p:cBhvr>
                                        <p:cTn id="26" dur="1000"/>
                                        <p:tgtEl>
                                          <p:spTgt spid="18"/>
                                        </p:tgtEl>
                                        <p:attrNameLst>
                                          <p:attrName>ppt_y</p:attrName>
                                        </p:attrNameLst>
                                      </p:cBhvr>
                                      <p:tavLst>
                                        <p:tav tm="0">
                                          <p:val>
                                            <p:strVal val="ppt_y"/>
                                          </p:val>
                                        </p:tav>
                                        <p:tav tm="100000">
                                          <p:val>
                                            <p:strVal val="ppt_y"/>
                                          </p:val>
                                        </p:tav>
                                      </p:tavLst>
                                    </p:anim>
                                    <p:animEffect transition="out" filter="fade">
                                      <p:cBhvr>
                                        <p:cTn id="27" dur="1000"/>
                                        <p:tgtEl>
                                          <p:spTgt spid="18"/>
                                        </p:tgtEl>
                                      </p:cBhvr>
                                    </p:animEffect>
                                    <p:set>
                                      <p:cBhvr>
                                        <p:cTn id="28" dur="1" fill="hold">
                                          <p:stCondLst>
                                            <p:cond delay="999"/>
                                          </p:stCondLst>
                                        </p:cTn>
                                        <p:tgtEl>
                                          <p:spTgt spid="18"/>
                                        </p:tgtEl>
                                        <p:attrNameLst>
                                          <p:attrName>style.visibility</p:attrName>
                                        </p:attrNameLst>
                                      </p:cBhvr>
                                      <p:to>
                                        <p:strVal val="hidden"/>
                                      </p:to>
                                    </p:set>
                                  </p:childTnLst>
                                </p:cTn>
                              </p:par>
                              <p:par>
                                <p:cTn id="29" presetID="48" presetClass="exit" presetSubtype="0" decel="50000" fill="hold" nodeType="withEffect">
                                  <p:stCondLst>
                                    <p:cond delay="0"/>
                                  </p:stCondLst>
                                  <p:childTnLst>
                                    <p:anim calcmode="lin" valueType="num">
                                      <p:cBhvr>
                                        <p:cTn id="30" dur="1000"/>
                                        <p:tgtEl>
                                          <p:spTgt spid="19"/>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31" dur="1000"/>
                                        <p:tgtEl>
                                          <p:spTgt spid="19"/>
                                        </p:tgtEl>
                                        <p:attrNameLst>
                                          <p:attrName>ppt_x</p:attrName>
                                        </p:attrNameLst>
                                      </p:cBhvr>
                                      <p:tavLst>
                                        <p:tav tm="0">
                                          <p:val>
                                            <p:strVal val="ppt_x"/>
                                          </p:val>
                                        </p:tav>
                                        <p:tav tm="50000">
                                          <p:val>
                                            <p:fltVal val="0.95"/>
                                          </p:val>
                                        </p:tav>
                                        <p:tav tm="100000">
                                          <p:val>
                                            <p:fltVal val="-1"/>
                                          </p:val>
                                        </p:tav>
                                      </p:tavLst>
                                    </p:anim>
                                    <p:anim calcmode="lin" valueType="num">
                                      <p:cBhvr>
                                        <p:cTn id="32" dur="1000"/>
                                        <p:tgtEl>
                                          <p:spTgt spid="19"/>
                                        </p:tgtEl>
                                        <p:attrNameLst>
                                          <p:attrName>ppt_y</p:attrName>
                                        </p:attrNameLst>
                                      </p:cBhvr>
                                      <p:tavLst>
                                        <p:tav tm="0">
                                          <p:val>
                                            <p:strVal val="ppt_y"/>
                                          </p:val>
                                        </p:tav>
                                        <p:tav tm="100000">
                                          <p:val>
                                            <p:strVal val="ppt_y"/>
                                          </p:val>
                                        </p:tav>
                                      </p:tavLst>
                                    </p:anim>
                                    <p:animEffect transition="out" filter="fade">
                                      <p:cBhvr>
                                        <p:cTn id="33" dur="1000"/>
                                        <p:tgtEl>
                                          <p:spTgt spid="19"/>
                                        </p:tgtEl>
                                      </p:cBhvr>
                                    </p:animEffect>
                                    <p:set>
                                      <p:cBhvr>
                                        <p:cTn id="34" dur="1" fill="hold">
                                          <p:stCondLst>
                                            <p:cond delay="999"/>
                                          </p:stCondLst>
                                        </p:cTn>
                                        <p:tgtEl>
                                          <p:spTgt spid="19"/>
                                        </p:tgtEl>
                                        <p:attrNameLst>
                                          <p:attrName>style.visibility</p:attrName>
                                        </p:attrNameLst>
                                      </p:cBhvr>
                                      <p:to>
                                        <p:strVal val="hidden"/>
                                      </p:to>
                                    </p:set>
                                  </p:childTnLst>
                                </p:cTn>
                              </p:par>
                              <p:par>
                                <p:cTn id="35" presetID="48" presetClass="exit" presetSubtype="0" decel="50000" fill="hold" nodeType="withEffect">
                                  <p:stCondLst>
                                    <p:cond delay="0"/>
                                  </p:stCondLst>
                                  <p:childTnLst>
                                    <p:anim calcmode="lin" valueType="num">
                                      <p:cBhvr>
                                        <p:cTn id="36" dur="1000"/>
                                        <p:tgtEl>
                                          <p:spTgt spid="21"/>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37" dur="1000"/>
                                        <p:tgtEl>
                                          <p:spTgt spid="21"/>
                                        </p:tgtEl>
                                        <p:attrNameLst>
                                          <p:attrName>ppt_x</p:attrName>
                                        </p:attrNameLst>
                                      </p:cBhvr>
                                      <p:tavLst>
                                        <p:tav tm="0">
                                          <p:val>
                                            <p:strVal val="ppt_x"/>
                                          </p:val>
                                        </p:tav>
                                        <p:tav tm="50000">
                                          <p:val>
                                            <p:fltVal val="0.95"/>
                                          </p:val>
                                        </p:tav>
                                        <p:tav tm="100000">
                                          <p:val>
                                            <p:fltVal val="-1"/>
                                          </p:val>
                                        </p:tav>
                                      </p:tavLst>
                                    </p:anim>
                                    <p:anim calcmode="lin" valueType="num">
                                      <p:cBhvr>
                                        <p:cTn id="38" dur="1000"/>
                                        <p:tgtEl>
                                          <p:spTgt spid="21"/>
                                        </p:tgtEl>
                                        <p:attrNameLst>
                                          <p:attrName>ppt_y</p:attrName>
                                        </p:attrNameLst>
                                      </p:cBhvr>
                                      <p:tavLst>
                                        <p:tav tm="0">
                                          <p:val>
                                            <p:strVal val="ppt_y"/>
                                          </p:val>
                                        </p:tav>
                                        <p:tav tm="100000">
                                          <p:val>
                                            <p:strVal val="ppt_y"/>
                                          </p:val>
                                        </p:tav>
                                      </p:tavLst>
                                    </p:anim>
                                    <p:animEffect transition="out" filter="fade">
                                      <p:cBhvr>
                                        <p:cTn id="39" dur="1000"/>
                                        <p:tgtEl>
                                          <p:spTgt spid="21"/>
                                        </p:tgtEl>
                                      </p:cBhvr>
                                    </p:animEffect>
                                    <p:set>
                                      <p:cBhvr>
                                        <p:cTn id="40" dur="1" fill="hold">
                                          <p:stCondLst>
                                            <p:cond delay="999"/>
                                          </p:stCondLst>
                                        </p:cTn>
                                        <p:tgtEl>
                                          <p:spTgt spid="21"/>
                                        </p:tgtEl>
                                        <p:attrNameLst>
                                          <p:attrName>style.visibility</p:attrName>
                                        </p:attrNameLst>
                                      </p:cBhvr>
                                      <p:to>
                                        <p:strVal val="hidden"/>
                                      </p:to>
                                    </p:set>
                                  </p:childTnLst>
                                </p:cTn>
                              </p:par>
                              <p:par>
                                <p:cTn id="41" presetID="48" presetClass="exit" presetSubtype="0" decel="50000" fill="hold" nodeType="withEffect">
                                  <p:stCondLst>
                                    <p:cond delay="0"/>
                                  </p:stCondLst>
                                  <p:childTnLst>
                                    <p:anim calcmode="lin" valueType="num">
                                      <p:cBhvr>
                                        <p:cTn id="42" dur="1000"/>
                                        <p:tgtEl>
                                          <p:spTgt spid="22"/>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43" dur="1000"/>
                                        <p:tgtEl>
                                          <p:spTgt spid="22"/>
                                        </p:tgtEl>
                                        <p:attrNameLst>
                                          <p:attrName>ppt_x</p:attrName>
                                        </p:attrNameLst>
                                      </p:cBhvr>
                                      <p:tavLst>
                                        <p:tav tm="0">
                                          <p:val>
                                            <p:strVal val="ppt_x"/>
                                          </p:val>
                                        </p:tav>
                                        <p:tav tm="50000">
                                          <p:val>
                                            <p:fltVal val="0.95"/>
                                          </p:val>
                                        </p:tav>
                                        <p:tav tm="100000">
                                          <p:val>
                                            <p:fltVal val="-1"/>
                                          </p:val>
                                        </p:tav>
                                      </p:tavLst>
                                    </p:anim>
                                    <p:anim calcmode="lin" valueType="num">
                                      <p:cBhvr>
                                        <p:cTn id="44" dur="1000"/>
                                        <p:tgtEl>
                                          <p:spTgt spid="22"/>
                                        </p:tgtEl>
                                        <p:attrNameLst>
                                          <p:attrName>ppt_y</p:attrName>
                                        </p:attrNameLst>
                                      </p:cBhvr>
                                      <p:tavLst>
                                        <p:tav tm="0">
                                          <p:val>
                                            <p:strVal val="ppt_y"/>
                                          </p:val>
                                        </p:tav>
                                        <p:tav tm="100000">
                                          <p:val>
                                            <p:strVal val="ppt_y"/>
                                          </p:val>
                                        </p:tav>
                                      </p:tavLst>
                                    </p:anim>
                                    <p:animEffect transition="out" filter="fade">
                                      <p:cBhvr>
                                        <p:cTn id="45" dur="1000"/>
                                        <p:tgtEl>
                                          <p:spTgt spid="22"/>
                                        </p:tgtEl>
                                      </p:cBhvr>
                                    </p:animEffect>
                                    <p:set>
                                      <p:cBhvr>
                                        <p:cTn id="46" dur="1" fill="hold">
                                          <p:stCondLst>
                                            <p:cond delay="999"/>
                                          </p:stCondLst>
                                        </p:cTn>
                                        <p:tgtEl>
                                          <p:spTgt spid="22"/>
                                        </p:tgtEl>
                                        <p:attrNameLst>
                                          <p:attrName>style.visibility</p:attrName>
                                        </p:attrNameLst>
                                      </p:cBhvr>
                                      <p:to>
                                        <p:strVal val="hidden"/>
                                      </p:to>
                                    </p:set>
                                  </p:childTnLst>
                                </p:cTn>
                              </p:par>
                              <p:par>
                                <p:cTn id="47" presetID="48" presetClass="exit" presetSubtype="0" decel="50000" fill="hold" nodeType="withEffect">
                                  <p:stCondLst>
                                    <p:cond delay="0"/>
                                  </p:stCondLst>
                                  <p:childTnLst>
                                    <p:anim calcmode="lin" valueType="num">
                                      <p:cBhvr>
                                        <p:cTn id="48" dur="1000"/>
                                        <p:tgtEl>
                                          <p:spTgt spid="23"/>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49" dur="1000"/>
                                        <p:tgtEl>
                                          <p:spTgt spid="23"/>
                                        </p:tgtEl>
                                        <p:attrNameLst>
                                          <p:attrName>ppt_x</p:attrName>
                                        </p:attrNameLst>
                                      </p:cBhvr>
                                      <p:tavLst>
                                        <p:tav tm="0">
                                          <p:val>
                                            <p:strVal val="ppt_x"/>
                                          </p:val>
                                        </p:tav>
                                        <p:tav tm="50000">
                                          <p:val>
                                            <p:fltVal val="0.95"/>
                                          </p:val>
                                        </p:tav>
                                        <p:tav tm="100000">
                                          <p:val>
                                            <p:fltVal val="-1"/>
                                          </p:val>
                                        </p:tav>
                                      </p:tavLst>
                                    </p:anim>
                                    <p:anim calcmode="lin" valueType="num">
                                      <p:cBhvr>
                                        <p:cTn id="50" dur="1000"/>
                                        <p:tgtEl>
                                          <p:spTgt spid="23"/>
                                        </p:tgtEl>
                                        <p:attrNameLst>
                                          <p:attrName>ppt_y</p:attrName>
                                        </p:attrNameLst>
                                      </p:cBhvr>
                                      <p:tavLst>
                                        <p:tav tm="0">
                                          <p:val>
                                            <p:strVal val="ppt_y"/>
                                          </p:val>
                                        </p:tav>
                                        <p:tav tm="100000">
                                          <p:val>
                                            <p:strVal val="ppt_y"/>
                                          </p:val>
                                        </p:tav>
                                      </p:tavLst>
                                    </p:anim>
                                    <p:animEffect transition="out" filter="fade">
                                      <p:cBhvr>
                                        <p:cTn id="51" dur="1000"/>
                                        <p:tgtEl>
                                          <p:spTgt spid="23"/>
                                        </p:tgtEl>
                                      </p:cBhvr>
                                    </p:animEffect>
                                    <p:set>
                                      <p:cBhvr>
                                        <p:cTn id="52" dur="1" fill="hold">
                                          <p:stCondLst>
                                            <p:cond delay="999"/>
                                          </p:stCondLst>
                                        </p:cTn>
                                        <p:tgtEl>
                                          <p:spTgt spid="2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diamond(in)">
                                      <p:cBhvr>
                                        <p:cTn id="5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1824</TotalTime>
  <Words>3949</Words>
  <Application>Microsoft Office PowerPoint</Application>
  <PresentationFormat>Ekran Gösterisi (4:3)</PresentationFormat>
  <Paragraphs>1020</Paragraphs>
  <Slides>52</Slides>
  <Notes>7</Notes>
  <HiddenSlides>0</HiddenSlides>
  <MMClips>0</MMClips>
  <ScaleCrop>false</ScaleCrop>
  <HeadingPairs>
    <vt:vector size="4" baseType="variant">
      <vt:variant>
        <vt:lpstr>Tema</vt:lpstr>
      </vt:variant>
      <vt:variant>
        <vt:i4>2</vt:i4>
      </vt:variant>
      <vt:variant>
        <vt:lpstr>Slayt Başlıkları</vt:lpstr>
      </vt:variant>
      <vt:variant>
        <vt:i4>52</vt:i4>
      </vt:variant>
    </vt:vector>
  </HeadingPairs>
  <TitlesOfParts>
    <vt:vector size="54" baseType="lpstr">
      <vt:lpstr>Ofis Teması</vt:lpstr>
      <vt:lpstr>Kalabalık</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esarioglu</dc:creator>
  <cp:lastModifiedBy>sibel-urun</cp:lastModifiedBy>
  <cp:revision>267</cp:revision>
  <dcterms:created xsi:type="dcterms:W3CDTF">2010-01-18T09:16:21Z</dcterms:created>
  <dcterms:modified xsi:type="dcterms:W3CDTF">2010-02-17T12:18:07Z</dcterms:modified>
</cp:coreProperties>
</file>